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8"/>
  </p:notesMasterIdLst>
  <p:sldIdLst>
    <p:sldId id="257" r:id="rId2"/>
    <p:sldId id="264" r:id="rId3"/>
    <p:sldId id="260" r:id="rId4"/>
    <p:sldId id="261" r:id="rId5"/>
    <p:sldId id="262" r:id="rId6"/>
    <p:sldId id="2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p:scale>
          <a:sx n="89" d="100"/>
          <a:sy n="89" d="100"/>
        </p:scale>
        <p:origin x="2846" y="18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C8FA2A-0AB8-498E-8BBE-6427C6C3CA3B}" type="datetimeFigureOut">
              <a:rPr lang="en-AU" smtClean="0"/>
              <a:t>6/03/2020</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089F4D-274B-4F62-B4D6-6CD6862E7AD2}" type="slidenum">
              <a:rPr lang="en-AU" smtClean="0"/>
              <a:t>‹#›</a:t>
            </a:fld>
            <a:endParaRPr lang="en-AU"/>
          </a:p>
        </p:txBody>
      </p:sp>
    </p:spTree>
    <p:extLst>
      <p:ext uri="{BB962C8B-B14F-4D97-AF65-F5344CB8AC3E}">
        <p14:creationId xmlns:p14="http://schemas.microsoft.com/office/powerpoint/2010/main" val="1845939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Add </a:t>
            </a:r>
            <a:r>
              <a:rPr lang="en-AU" dirty="0" err="1" smtClean="0"/>
              <a:t>heatplots</a:t>
            </a:r>
            <a:r>
              <a:rPr lang="en-AU" dirty="0" smtClean="0"/>
              <a:t> to extremes of centroid size axis</a:t>
            </a:r>
            <a:endParaRPr lang="en-AU" dirty="0"/>
          </a:p>
        </p:txBody>
      </p:sp>
      <p:sp>
        <p:nvSpPr>
          <p:cNvPr id="4" name="Slide Number Placeholder 3"/>
          <p:cNvSpPr>
            <a:spLocks noGrp="1"/>
          </p:cNvSpPr>
          <p:nvPr>
            <p:ph type="sldNum" sz="quarter" idx="10"/>
          </p:nvPr>
        </p:nvSpPr>
        <p:spPr/>
        <p:txBody>
          <a:bodyPr/>
          <a:lstStyle/>
          <a:p>
            <a:fld id="{17B0E4B5-C112-4AB5-87BF-9DF2C5F070E1}" type="slidenum">
              <a:rPr lang="en-AU" smtClean="0"/>
              <a:t>4</a:t>
            </a:fld>
            <a:endParaRPr lang="en-AU"/>
          </a:p>
        </p:txBody>
      </p:sp>
    </p:spTree>
    <p:extLst>
      <p:ext uri="{BB962C8B-B14F-4D97-AF65-F5344CB8AC3E}">
        <p14:creationId xmlns:p14="http://schemas.microsoft.com/office/powerpoint/2010/main" val="4095758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C36FF3B-A8F5-4DD6-A121-B840D5833BAF}" type="datetimeFigureOut">
              <a:rPr lang="en-AU" smtClean="0"/>
              <a:t>6/03/2020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2780410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C36FF3B-A8F5-4DD6-A121-B840D5833BAF}" type="datetimeFigureOut">
              <a:rPr lang="en-AU" smtClean="0"/>
              <a:t>6/03/2020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207967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C36FF3B-A8F5-4DD6-A121-B840D5833BAF}" type="datetimeFigureOut">
              <a:rPr lang="en-AU" smtClean="0"/>
              <a:t>6/03/2020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2598378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C36FF3B-A8F5-4DD6-A121-B840D5833BAF}" type="datetimeFigureOut">
              <a:rPr lang="en-AU" smtClean="0"/>
              <a:t>6/03/2020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3670144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C36FF3B-A8F5-4DD6-A121-B840D5833BAF}" type="datetimeFigureOut">
              <a:rPr lang="en-AU" smtClean="0"/>
              <a:t>6/03/2020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4187134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C36FF3B-A8F5-4DD6-A121-B840D5833BAF}" type="datetimeFigureOut">
              <a:rPr lang="en-AU" smtClean="0"/>
              <a:t>6/03/2020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1514270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C36FF3B-A8F5-4DD6-A121-B840D5833BAF}" type="datetimeFigureOut">
              <a:rPr lang="en-AU" smtClean="0"/>
              <a:t>6/03/2020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4136360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C36FF3B-A8F5-4DD6-A121-B840D5833BAF}" type="datetimeFigureOut">
              <a:rPr lang="en-AU" smtClean="0"/>
              <a:t>6/03/2020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1939554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36FF3B-A8F5-4DD6-A121-B840D5833BAF}" type="datetimeFigureOut">
              <a:rPr lang="en-AU" smtClean="0"/>
              <a:t>6/03/2020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705821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C36FF3B-A8F5-4DD6-A121-B840D5833BAF}" type="datetimeFigureOut">
              <a:rPr lang="en-AU" smtClean="0"/>
              <a:t>6/03/2020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369382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C36FF3B-A8F5-4DD6-A121-B840D5833BAF}" type="datetimeFigureOut">
              <a:rPr lang="en-AU" smtClean="0"/>
              <a:t>6/03/2020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1F174A4-B557-41EA-9314-B7B3FEDEED34}" type="slidenum">
              <a:rPr lang="en-AU" smtClean="0"/>
              <a:t>‹#›</a:t>
            </a:fld>
            <a:endParaRPr lang="en-AU"/>
          </a:p>
        </p:txBody>
      </p:sp>
    </p:spTree>
    <p:extLst>
      <p:ext uri="{BB962C8B-B14F-4D97-AF65-F5344CB8AC3E}">
        <p14:creationId xmlns:p14="http://schemas.microsoft.com/office/powerpoint/2010/main" val="2698471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36FF3B-A8F5-4DD6-A121-B840D5833BAF}" type="datetimeFigureOut">
              <a:rPr lang="en-AU" smtClean="0"/>
              <a:t>6/03/2020</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F174A4-B557-41EA-9314-B7B3FEDEED34}" type="slidenum">
              <a:rPr lang="en-AU" smtClean="0"/>
              <a:t>‹#›</a:t>
            </a:fld>
            <a:endParaRPr lang="en-AU"/>
          </a:p>
        </p:txBody>
      </p:sp>
    </p:spTree>
    <p:extLst>
      <p:ext uri="{BB962C8B-B14F-4D97-AF65-F5344CB8AC3E}">
        <p14:creationId xmlns:p14="http://schemas.microsoft.com/office/powerpoint/2010/main" val="17551504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2931743" y="153706"/>
            <a:ext cx="8032430" cy="5208508"/>
            <a:chOff x="249139" y="803222"/>
            <a:chExt cx="8032430" cy="5208508"/>
          </a:xfrm>
        </p:grpSpPr>
        <p:grpSp>
          <p:nvGrpSpPr>
            <p:cNvPr id="8" name="Group 7"/>
            <p:cNvGrpSpPr/>
            <p:nvPr/>
          </p:nvGrpSpPr>
          <p:grpSpPr>
            <a:xfrm>
              <a:off x="249139" y="803222"/>
              <a:ext cx="8032430" cy="5208508"/>
              <a:chOff x="249139" y="803222"/>
              <a:chExt cx="8032430" cy="5208508"/>
            </a:xfrm>
          </p:grpSpPr>
          <p:sp>
            <p:nvSpPr>
              <p:cNvPr id="3" name="TextBox 2"/>
              <p:cNvSpPr txBox="1"/>
              <p:nvPr/>
            </p:nvSpPr>
            <p:spPr>
              <a:xfrm>
                <a:off x="1646307" y="803222"/>
                <a:ext cx="5910644" cy="369332"/>
              </a:xfrm>
              <a:prstGeom prst="rect">
                <a:avLst/>
              </a:prstGeom>
              <a:noFill/>
            </p:spPr>
            <p:txBody>
              <a:bodyPr wrap="square" rtlCol="0">
                <a:spAutoFit/>
              </a:bodyPr>
              <a:lstStyle/>
              <a:p>
                <a:r>
                  <a:rPr lang="en-AU" dirty="0" smtClean="0"/>
                  <a:t>Shape changes associated with PC1</a:t>
                </a:r>
                <a:endParaRPr lang="en-AU" dirty="0"/>
              </a:p>
            </p:txBody>
          </p:sp>
          <p:pic>
            <p:nvPicPr>
              <p:cNvPr id="2" name="Picture 1"/>
              <p:cNvPicPr>
                <a:picLocks noChangeAspect="1"/>
              </p:cNvPicPr>
              <p:nvPr/>
            </p:nvPicPr>
            <p:blipFill rotWithShape="1">
              <a:blip r:embed="rId2"/>
              <a:srcRect l="3518" t="23580" r="4074" b="21440"/>
              <a:stretch/>
            </p:blipFill>
            <p:spPr>
              <a:xfrm>
                <a:off x="250761" y="1243722"/>
                <a:ext cx="6465350" cy="2163754"/>
              </a:xfrm>
              <a:prstGeom prst="rect">
                <a:avLst/>
              </a:prstGeom>
            </p:spPr>
          </p:pic>
          <p:pic>
            <p:nvPicPr>
              <p:cNvPr id="6" name="Picture 5"/>
              <p:cNvPicPr>
                <a:picLocks noChangeAspect="1"/>
              </p:cNvPicPr>
              <p:nvPr/>
            </p:nvPicPr>
            <p:blipFill rotWithShape="1">
              <a:blip r:embed="rId3"/>
              <a:srcRect l="5261" t="22778" r="6458" b="21111"/>
              <a:stretch/>
            </p:blipFill>
            <p:spPr>
              <a:xfrm>
                <a:off x="249139" y="3699644"/>
                <a:ext cx="6466972" cy="2312086"/>
              </a:xfrm>
              <a:prstGeom prst="rect">
                <a:avLst/>
              </a:prstGeom>
            </p:spPr>
          </p:pic>
          <p:sp>
            <p:nvSpPr>
              <p:cNvPr id="5" name="TextBox 4"/>
              <p:cNvSpPr txBox="1"/>
              <p:nvPr/>
            </p:nvSpPr>
            <p:spPr>
              <a:xfrm>
                <a:off x="1556918" y="3460978"/>
                <a:ext cx="6724651" cy="369332"/>
              </a:xfrm>
              <a:prstGeom prst="rect">
                <a:avLst/>
              </a:prstGeom>
              <a:noFill/>
            </p:spPr>
            <p:txBody>
              <a:bodyPr wrap="square" rtlCol="0">
                <a:spAutoFit/>
              </a:bodyPr>
              <a:lstStyle/>
              <a:p>
                <a:r>
                  <a:rPr lang="en-AU" dirty="0" smtClean="0"/>
                  <a:t>Shape changes associated with allometry</a:t>
                </a:r>
                <a:endParaRPr lang="en-AU" dirty="0"/>
              </a:p>
            </p:txBody>
          </p:sp>
        </p:grpSp>
        <p:sp>
          <p:nvSpPr>
            <p:cNvPr id="9" name="Right Arrow 8"/>
            <p:cNvSpPr/>
            <p:nvPr/>
          </p:nvSpPr>
          <p:spPr>
            <a:xfrm rot="4019990">
              <a:off x="1281842" y="880073"/>
              <a:ext cx="426359" cy="391886"/>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ight Arrow 9"/>
            <p:cNvSpPr/>
            <p:nvPr/>
          </p:nvSpPr>
          <p:spPr>
            <a:xfrm rot="9165518">
              <a:off x="3454884" y="2094073"/>
              <a:ext cx="426359" cy="391886"/>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ight Arrow 10"/>
            <p:cNvSpPr/>
            <p:nvPr/>
          </p:nvSpPr>
          <p:spPr>
            <a:xfrm rot="4019990">
              <a:off x="1123283" y="3503701"/>
              <a:ext cx="426359" cy="391886"/>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Right Arrow 11"/>
            <p:cNvSpPr/>
            <p:nvPr/>
          </p:nvSpPr>
          <p:spPr>
            <a:xfrm rot="9165518">
              <a:off x="3495973" y="4659743"/>
              <a:ext cx="426359" cy="391886"/>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Right Arrow 12"/>
            <p:cNvSpPr/>
            <p:nvPr/>
          </p:nvSpPr>
          <p:spPr>
            <a:xfrm rot="7951377">
              <a:off x="5355578" y="1357615"/>
              <a:ext cx="780330" cy="632442"/>
            </a:xfrm>
            <a:prstGeom prst="rightArrow">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4" name="Rectangle 3"/>
          <p:cNvSpPr/>
          <p:nvPr/>
        </p:nvSpPr>
        <p:spPr>
          <a:xfrm>
            <a:off x="243196" y="5362214"/>
            <a:ext cx="11844066" cy="1287532"/>
          </a:xfrm>
          <a:prstGeom prst="rect">
            <a:avLst/>
          </a:prstGeom>
        </p:spPr>
        <p:txBody>
          <a:bodyPr wrap="square">
            <a:spAutoFit/>
          </a:bodyPr>
          <a:lstStyle/>
          <a:p>
            <a:pPr algn="just">
              <a:lnSpc>
                <a:spcPct val="150000"/>
              </a:lnSpc>
              <a:spcAft>
                <a:spcPts val="1000"/>
              </a:spcAft>
            </a:pPr>
            <a:r>
              <a:rPr lang="en-AU" b="1" dirty="0">
                <a:latin typeface="Arial" panose="020B0604020202020204" pitchFamily="34" charset="0"/>
                <a:ea typeface="Calibri" panose="020F0502020204030204" pitchFamily="34" charset="0"/>
              </a:rPr>
              <a:t>Figure 1</a:t>
            </a:r>
            <a:r>
              <a:rPr lang="en-AU" dirty="0">
                <a:latin typeface="Arial" panose="020B0604020202020204" pitchFamily="34" charset="0"/>
                <a:ea typeface="Calibri" panose="020F0502020204030204" pitchFamily="34" charset="0"/>
              </a:rPr>
              <a:t>: Shape changes associated with the First Principal Component (above) and with allometry (below). Spheres are the landmarks used in this study. Warmer colours represent higher landmark variation between mean shapes. Vectors show direction and magnitude of shape variation.</a:t>
            </a:r>
          </a:p>
        </p:txBody>
      </p:sp>
    </p:spTree>
    <p:extLst>
      <p:ext uri="{BB962C8B-B14F-4D97-AF65-F5344CB8AC3E}">
        <p14:creationId xmlns:p14="http://schemas.microsoft.com/office/powerpoint/2010/main" val="1814920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icture 90"/>
          <p:cNvPicPr>
            <a:picLocks noChangeAspect="1"/>
          </p:cNvPicPr>
          <p:nvPr/>
        </p:nvPicPr>
        <p:blipFill>
          <a:blip r:embed="rId2"/>
          <a:stretch>
            <a:fillRect/>
          </a:stretch>
        </p:blipFill>
        <p:spPr>
          <a:xfrm>
            <a:off x="66533" y="11896"/>
            <a:ext cx="12058933" cy="6834208"/>
          </a:xfrm>
          <a:prstGeom prst="rect">
            <a:avLst/>
          </a:prstGeom>
        </p:spPr>
      </p:pic>
    </p:spTree>
    <p:extLst>
      <p:ext uri="{BB962C8B-B14F-4D97-AF65-F5344CB8AC3E}">
        <p14:creationId xmlns:p14="http://schemas.microsoft.com/office/powerpoint/2010/main" val="464459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287" y="2477105"/>
            <a:ext cx="11775056" cy="1754326"/>
          </a:xfrm>
          <a:prstGeom prst="rect">
            <a:avLst/>
          </a:prstGeom>
        </p:spPr>
        <p:txBody>
          <a:bodyPr wrap="square">
            <a:spAutoFit/>
          </a:bodyPr>
          <a:lstStyle/>
          <a:p>
            <a:pPr algn="just">
              <a:lnSpc>
                <a:spcPct val="150000"/>
              </a:lnSpc>
              <a:spcAft>
                <a:spcPts val="1000"/>
              </a:spcAft>
            </a:pPr>
            <a:r>
              <a:rPr lang="en-AU" b="1" dirty="0">
                <a:latin typeface="Arial" panose="020B0604020202020204" pitchFamily="34" charset="0"/>
                <a:ea typeface="Calibri" panose="020F0502020204030204" pitchFamily="34" charset="0"/>
              </a:rPr>
              <a:t>Figure 2</a:t>
            </a:r>
            <a:r>
              <a:rPr lang="en-AU" dirty="0">
                <a:latin typeface="Arial" panose="020B0604020202020204" pitchFamily="34" charset="0"/>
                <a:ea typeface="Calibri" panose="020F0502020204030204" pitchFamily="34" charset="0"/>
              </a:rPr>
              <a:t>:  Pairwise comparisons between means of each population and visualization of interlandmark variation between populations mean shapes. Warmer colours represent higher landmark variation between mean shapes. Top left, comparisons of absolute mean shape of each population; bottom right, comparisons of size-corrected mean shapes of each population. Map on bottom left shows all specimen locations used in this study.</a:t>
            </a:r>
          </a:p>
        </p:txBody>
      </p:sp>
    </p:spTree>
    <p:extLst>
      <p:ext uri="{BB962C8B-B14F-4D97-AF65-F5344CB8AC3E}">
        <p14:creationId xmlns:p14="http://schemas.microsoft.com/office/powerpoint/2010/main" val="3612551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38" t="6207"/>
          <a:stretch/>
        </p:blipFill>
        <p:spPr>
          <a:xfrm>
            <a:off x="1664667" y="-16834"/>
            <a:ext cx="8684227" cy="5293307"/>
          </a:xfrm>
          <a:prstGeom prst="rect">
            <a:avLst/>
          </a:prstGeom>
        </p:spPr>
      </p:pic>
      <p:sp>
        <p:nvSpPr>
          <p:cNvPr id="3" name="Rectangle 1"/>
          <p:cNvSpPr>
            <a:spLocks noChangeArrowheads="1"/>
          </p:cNvSpPr>
          <p:nvPr/>
        </p:nvSpPr>
        <p:spPr bwMode="auto">
          <a:xfrm>
            <a:off x="66734" y="5336112"/>
            <a:ext cx="11880092"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n-AU" altLang="en-US"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F</a:t>
            </a:r>
            <a:r>
              <a:rPr kumimoji="0" lang="en-AU" altLang="en-US" b="1" i="0" u="none" strike="noStrike" cap="none" normalizeH="0" baseline="0" dirty="0" smtClean="0" bmk="">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igure </a:t>
            </a:r>
            <a:r>
              <a:rPr kumimoji="0" lang="en-AU" altLang="en-US" b="1" i="0" u="none" strike="noStrike" cap="none" normalizeH="0" baseline="0" dirty="0" smtClean="0" bmk="_Ref22518575">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n-AU" altLang="en-US"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Allometry plot, centroid sizes (proxy for body size) versus shape scores </a:t>
            </a:r>
            <a:r>
              <a:rPr kumimoji="0" lang="en-AU" altLang="en-US" sz="20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obtained</a:t>
            </a:r>
            <a:r>
              <a:rPr kumimoji="0" lang="en-AU" altLang="en-US"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from the regression of shape on size (Drake &amp; Klingenberg, 2008). Results of Homogeneity of Slopes Test for allometric slopes of populations are shown on Table 1.</a:t>
            </a:r>
            <a:endParaRPr kumimoji="0" lang="en-AU" altLang="en-US" sz="3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91872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126957" y="140463"/>
            <a:ext cx="11915519" cy="5760006"/>
            <a:chOff x="-36945" y="277092"/>
            <a:chExt cx="12542982" cy="6063324"/>
          </a:xfrm>
        </p:grpSpPr>
        <p:pic>
          <p:nvPicPr>
            <p:cNvPr id="3" name="Picture 2"/>
            <p:cNvPicPr>
              <a:picLocks noChangeAspect="1"/>
            </p:cNvPicPr>
            <p:nvPr/>
          </p:nvPicPr>
          <p:blipFill rotWithShape="1">
            <a:blip r:embed="rId2"/>
            <a:srcRect l="3881" t="6690" r="1797" b="9996"/>
            <a:stretch/>
          </p:blipFill>
          <p:spPr>
            <a:xfrm>
              <a:off x="-36945" y="277092"/>
              <a:ext cx="12542982" cy="6063324"/>
            </a:xfrm>
            <a:prstGeom prst="rect">
              <a:avLst/>
            </a:prstGeom>
          </p:spPr>
        </p:pic>
        <p:pic>
          <p:nvPicPr>
            <p:cNvPr id="4" name="Picture 3"/>
            <p:cNvPicPr>
              <a:picLocks noChangeAspect="1"/>
            </p:cNvPicPr>
            <p:nvPr/>
          </p:nvPicPr>
          <p:blipFill rotWithShape="1">
            <a:blip r:embed="rId3"/>
            <a:srcRect l="40762" t="31439" r="56390" b="62089"/>
            <a:stretch/>
          </p:blipFill>
          <p:spPr>
            <a:xfrm>
              <a:off x="4886036" y="1717963"/>
              <a:ext cx="378691" cy="471055"/>
            </a:xfrm>
            <a:prstGeom prst="rect">
              <a:avLst/>
            </a:prstGeom>
          </p:spPr>
        </p:pic>
        <p:pic>
          <p:nvPicPr>
            <p:cNvPr id="5" name="Picture 4"/>
            <p:cNvPicPr>
              <a:picLocks noChangeAspect="1"/>
            </p:cNvPicPr>
            <p:nvPr/>
          </p:nvPicPr>
          <p:blipFill rotWithShape="1">
            <a:blip r:embed="rId3"/>
            <a:srcRect l="49514" t="31439" r="47360" b="62597"/>
            <a:stretch/>
          </p:blipFill>
          <p:spPr>
            <a:xfrm>
              <a:off x="6045199" y="1717963"/>
              <a:ext cx="415637" cy="434110"/>
            </a:xfrm>
            <a:prstGeom prst="rect">
              <a:avLst/>
            </a:prstGeom>
          </p:spPr>
        </p:pic>
        <p:pic>
          <p:nvPicPr>
            <p:cNvPr id="6" name="Picture 5"/>
            <p:cNvPicPr>
              <a:picLocks noChangeAspect="1"/>
            </p:cNvPicPr>
            <p:nvPr/>
          </p:nvPicPr>
          <p:blipFill rotWithShape="1">
            <a:blip r:embed="rId3"/>
            <a:srcRect l="58336" t="31439" r="38608" b="62216"/>
            <a:stretch/>
          </p:blipFill>
          <p:spPr>
            <a:xfrm>
              <a:off x="7213600" y="1727200"/>
              <a:ext cx="406400" cy="461818"/>
            </a:xfrm>
            <a:prstGeom prst="rect">
              <a:avLst/>
            </a:prstGeom>
          </p:spPr>
        </p:pic>
        <p:pic>
          <p:nvPicPr>
            <p:cNvPr id="7" name="Picture 6"/>
            <p:cNvPicPr>
              <a:picLocks noChangeAspect="1"/>
            </p:cNvPicPr>
            <p:nvPr/>
          </p:nvPicPr>
          <p:blipFill rotWithShape="1">
            <a:blip r:embed="rId3"/>
            <a:srcRect l="54446" t="46793" r="42985" b="48385"/>
            <a:stretch/>
          </p:blipFill>
          <p:spPr>
            <a:xfrm>
              <a:off x="6705599" y="2890982"/>
              <a:ext cx="341746" cy="350981"/>
            </a:xfrm>
            <a:prstGeom prst="rect">
              <a:avLst/>
            </a:prstGeom>
          </p:spPr>
        </p:pic>
        <p:pic>
          <p:nvPicPr>
            <p:cNvPr id="8" name="Picture 7"/>
            <p:cNvPicPr>
              <a:picLocks noChangeAspect="1"/>
            </p:cNvPicPr>
            <p:nvPr/>
          </p:nvPicPr>
          <p:blipFill rotWithShape="1">
            <a:blip r:embed="rId3"/>
            <a:srcRect l="49861" t="42097" r="47639" b="52954"/>
            <a:stretch/>
          </p:blipFill>
          <p:spPr>
            <a:xfrm>
              <a:off x="6077528" y="2854036"/>
              <a:ext cx="332508" cy="360219"/>
            </a:xfrm>
            <a:prstGeom prst="rect">
              <a:avLst/>
            </a:prstGeom>
          </p:spPr>
        </p:pic>
        <p:pic>
          <p:nvPicPr>
            <p:cNvPr id="9" name="Picture 8"/>
            <p:cNvPicPr>
              <a:picLocks noChangeAspect="1"/>
            </p:cNvPicPr>
            <p:nvPr/>
          </p:nvPicPr>
          <p:blipFill rotWithShape="1">
            <a:blip r:embed="rId3"/>
            <a:srcRect l="45417" t="46537" r="52500" b="48006"/>
            <a:stretch/>
          </p:blipFill>
          <p:spPr>
            <a:xfrm>
              <a:off x="5481784" y="2867890"/>
              <a:ext cx="277091" cy="397164"/>
            </a:xfrm>
            <a:prstGeom prst="rect">
              <a:avLst/>
            </a:prstGeom>
          </p:spPr>
        </p:pic>
        <p:pic>
          <p:nvPicPr>
            <p:cNvPr id="10" name="Picture 9"/>
            <p:cNvPicPr>
              <a:picLocks noChangeAspect="1"/>
            </p:cNvPicPr>
            <p:nvPr/>
          </p:nvPicPr>
          <p:blipFill rotWithShape="1">
            <a:blip r:embed="rId3"/>
            <a:srcRect l="49792" t="60117" r="47569" b="34553"/>
            <a:stretch/>
          </p:blipFill>
          <p:spPr>
            <a:xfrm>
              <a:off x="6038382" y="3823854"/>
              <a:ext cx="417835" cy="461817"/>
            </a:xfrm>
            <a:prstGeom prst="rect">
              <a:avLst/>
            </a:prstGeom>
          </p:spPr>
        </p:pic>
      </p:grpSp>
      <p:sp>
        <p:nvSpPr>
          <p:cNvPr id="12" name="Rectangle 11"/>
          <p:cNvSpPr/>
          <p:nvPr/>
        </p:nvSpPr>
        <p:spPr>
          <a:xfrm>
            <a:off x="215075" y="6246327"/>
            <a:ext cx="1082348" cy="369332"/>
          </a:xfrm>
          <a:prstGeom prst="rect">
            <a:avLst/>
          </a:prstGeom>
        </p:spPr>
        <p:txBody>
          <a:bodyPr wrap="none">
            <a:spAutoFit/>
          </a:bodyPr>
          <a:lstStyle/>
          <a:p>
            <a:r>
              <a:rPr lang="en-AU" b="1" dirty="0" smtClean="0">
                <a:latin typeface="Arial" panose="020B0604020202020204" pitchFamily="34" charset="0"/>
                <a:ea typeface="Calibri" panose="020F0502020204030204" pitchFamily="34" charset="0"/>
              </a:rPr>
              <a:t>Figure 4</a:t>
            </a:r>
            <a:endParaRPr lang="en-AU" dirty="0"/>
          </a:p>
        </p:txBody>
      </p:sp>
    </p:spTree>
    <p:extLst>
      <p:ext uri="{BB962C8B-B14F-4D97-AF65-F5344CB8AC3E}">
        <p14:creationId xmlns:p14="http://schemas.microsoft.com/office/powerpoint/2010/main" val="25973897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264" y="1902039"/>
            <a:ext cx="11999343" cy="3000821"/>
          </a:xfrm>
          <a:prstGeom prst="rect">
            <a:avLst/>
          </a:prstGeom>
        </p:spPr>
        <p:txBody>
          <a:bodyPr wrap="square">
            <a:spAutoFit/>
          </a:bodyPr>
          <a:lstStyle/>
          <a:p>
            <a:pPr algn="just">
              <a:lnSpc>
                <a:spcPct val="150000"/>
              </a:lnSpc>
              <a:spcAft>
                <a:spcPts val="1000"/>
              </a:spcAft>
            </a:pPr>
            <a:r>
              <a:rPr lang="en-AU" b="1" dirty="0">
                <a:latin typeface="Arial" panose="020B0604020202020204" pitchFamily="34" charset="0"/>
                <a:ea typeface="Calibri" panose="020F0502020204030204" pitchFamily="34" charset="0"/>
              </a:rPr>
              <a:t>Figure 4</a:t>
            </a:r>
            <a:r>
              <a:rPr lang="en-AU" dirty="0">
                <a:latin typeface="Arial" panose="020B0604020202020204" pitchFamily="34" charset="0"/>
                <a:ea typeface="Calibri" panose="020F0502020204030204" pitchFamily="34" charset="0"/>
              </a:rPr>
              <a:t>: Schematic representation of the variation partitioning analysis (VARPART), which included effect of geography, size and combined climatic variables (precipitation and temperature) on cranial shape. The values shown in the diagram represent the individual fractions for each set. The outer numbers are the adjusted R-squared values of pure geography [a], pure size [b] and pure climate [c] and the inner values are the adjusted R-squared values of the interaction of the corresponding explanatory variables. The individual fraction for the interaction of all three variables [g] is negligible and not shown. The amount of unexplained shape by this model is depicted by the residuals (76%). Circle sizes are schematic and do not represent the amount of shape explained by the model.</a:t>
            </a:r>
          </a:p>
        </p:txBody>
      </p:sp>
    </p:spTree>
    <p:extLst>
      <p:ext uri="{BB962C8B-B14F-4D97-AF65-F5344CB8AC3E}">
        <p14:creationId xmlns:p14="http://schemas.microsoft.com/office/powerpoint/2010/main" val="2804020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327</Words>
  <Application>Microsoft Office PowerPoint</Application>
  <PresentationFormat>Widescreen</PresentationFormat>
  <Paragraphs>9</Paragraphs>
  <Slides>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The University of Queensland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Pietro Viacava</dc:creator>
  <cp:lastModifiedBy>Pietro Viacava</cp:lastModifiedBy>
  <cp:revision>6</cp:revision>
  <dcterms:created xsi:type="dcterms:W3CDTF">2020-03-05T04:47:48Z</dcterms:created>
  <dcterms:modified xsi:type="dcterms:W3CDTF">2020-03-06T03:24:08Z</dcterms:modified>
</cp:coreProperties>
</file>