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61" r:id="rId2"/>
  </p:sldIdLst>
  <p:sldSz cx="6858000" cy="9906000" type="A4"/>
  <p:notesSz cx="6797675" cy="9926638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17" userDrawn="1">
          <p15:clr>
            <a:srgbClr val="A4A3A4"/>
          </p15:clr>
        </p15:guide>
        <p15:guide id="3" orient="horz" pos="2553" userDrawn="1">
          <p15:clr>
            <a:srgbClr val="A4A3A4"/>
          </p15:clr>
        </p15:guide>
        <p15:guide id="4" pos="29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983" autoAdjust="0"/>
  </p:normalViewPr>
  <p:slideViewPr>
    <p:cSldViewPr snapToGrid="0" snapToObjects="1" showGuides="1">
      <p:cViewPr varScale="1">
        <p:scale>
          <a:sx n="81" d="100"/>
          <a:sy n="81" d="100"/>
        </p:scale>
        <p:origin x="3060" y="108"/>
      </p:cViewPr>
      <p:guideLst>
        <p:guide orient="horz" pos="4617"/>
        <p:guide orient="horz" pos="2553"/>
        <p:guide pos="293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D9ECA3-29BF-254A-903B-01B5944E5471}" type="datetimeFigureOut">
              <a:rPr lang="de-DE" smtClean="0"/>
              <a:t>06.04.2020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111375" y="744538"/>
            <a:ext cx="25749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DB9A79-D35A-4143-96E1-53EA24E189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99841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3FC26-EE14-9B44-A55E-9C696C9997C6}" type="datetimeFigureOut">
              <a:rPr lang="de-DE" smtClean="0"/>
              <a:t>06.04.2020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874CC-0582-7745-AABB-DF2994477FE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3843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3FC26-EE14-9B44-A55E-9C696C9997C6}" type="datetimeFigureOut">
              <a:rPr lang="de-DE" smtClean="0"/>
              <a:t>06.04.2020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874CC-0582-7745-AABB-DF2994477FE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3850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3FC26-EE14-9B44-A55E-9C696C9997C6}" type="datetimeFigureOut">
              <a:rPr lang="de-DE" smtClean="0"/>
              <a:t>06.04.2020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874CC-0582-7745-AABB-DF2994477FE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4375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3FC26-EE14-9B44-A55E-9C696C9997C6}" type="datetimeFigureOut">
              <a:rPr lang="de-DE" smtClean="0"/>
              <a:t>06.04.2020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874CC-0582-7745-AABB-DF2994477FE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1995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3FC26-EE14-9B44-A55E-9C696C9997C6}" type="datetimeFigureOut">
              <a:rPr lang="de-DE" smtClean="0"/>
              <a:t>06.04.2020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874CC-0582-7745-AABB-DF2994477FE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870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3FC26-EE14-9B44-A55E-9C696C9997C6}" type="datetimeFigureOut">
              <a:rPr lang="de-DE" smtClean="0"/>
              <a:t>06.04.2020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874CC-0582-7745-AABB-DF2994477FE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9990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3FC26-EE14-9B44-A55E-9C696C9997C6}" type="datetimeFigureOut">
              <a:rPr lang="de-DE" smtClean="0"/>
              <a:t>06.04.2020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874CC-0582-7745-AABB-DF2994477FE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4880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3FC26-EE14-9B44-A55E-9C696C9997C6}" type="datetimeFigureOut">
              <a:rPr lang="de-DE" smtClean="0"/>
              <a:t>06.04.2020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874CC-0582-7745-AABB-DF2994477FE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0819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3FC26-EE14-9B44-A55E-9C696C9997C6}" type="datetimeFigureOut">
              <a:rPr lang="de-DE" smtClean="0"/>
              <a:t>06.04.2020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874CC-0582-7745-AABB-DF2994477FE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092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3FC26-EE14-9B44-A55E-9C696C9997C6}" type="datetimeFigureOut">
              <a:rPr lang="de-DE" smtClean="0"/>
              <a:t>06.04.2020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874CC-0582-7745-AABB-DF2994477FE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3173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3FC26-EE14-9B44-A55E-9C696C9997C6}" type="datetimeFigureOut">
              <a:rPr lang="de-DE" smtClean="0"/>
              <a:t>06.04.2020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874CC-0582-7745-AABB-DF2994477FE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3609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13FC26-EE14-9B44-A55E-9C696C9997C6}" type="datetimeFigureOut">
              <a:rPr lang="de-DE" smtClean="0"/>
              <a:t>06.04.2020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9874CC-0582-7745-AABB-DF2994477FE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33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146532" y="1189936"/>
            <a:ext cx="4551006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Hypertensive </a:t>
            </a:r>
            <a:r>
              <a:rPr lang="de-DE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emergency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de-DE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thrombotic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microangiopathy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2559402" y="2194491"/>
            <a:ext cx="1771639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Ex vivo C5b9 </a:t>
            </a:r>
            <a:r>
              <a:rPr lang="de-DE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formation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de-DE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genetic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screening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1141455" y="3383661"/>
            <a:ext cx="1888658" cy="461665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solidFill>
              <a:schemeClr val="tx1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Blood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pressure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mediated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blood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pressure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lang="de-DE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3812000" y="3389086"/>
            <a:ext cx="1906143" cy="646331"/>
          </a:xfrm>
          <a:prstGeom prst="rect">
            <a:avLst/>
          </a:prstGeom>
          <a:solidFill>
            <a:srgbClr val="7030A0">
              <a:alpha val="50000"/>
            </a:srgbClr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Complement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mediated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= complement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inhibition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blood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pressure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Gerade Verbindung mit Pfeil 5"/>
          <p:cNvCxnSpPr/>
          <p:nvPr/>
        </p:nvCxnSpPr>
        <p:spPr>
          <a:xfrm>
            <a:off x="3430283" y="1604106"/>
            <a:ext cx="0" cy="50276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/>
          <p:cNvCxnSpPr/>
          <p:nvPr/>
        </p:nvCxnSpPr>
        <p:spPr>
          <a:xfrm rot="2400000">
            <a:off x="3281104" y="2797323"/>
            <a:ext cx="0" cy="50276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mit Pfeil 7"/>
          <p:cNvCxnSpPr/>
          <p:nvPr/>
        </p:nvCxnSpPr>
        <p:spPr>
          <a:xfrm rot="-2400000">
            <a:off x="3590820" y="2797322"/>
            <a:ext cx="0" cy="50276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2675157" y="2856134"/>
            <a:ext cx="678391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negativ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3558852" y="2855696"/>
            <a:ext cx="704039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positive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3018647" y="619433"/>
            <a:ext cx="8402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Figure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5233813" y="6199754"/>
            <a:ext cx="593432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aHUS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feld 21"/>
          <p:cNvSpPr txBox="1"/>
          <p:nvPr/>
        </p:nvSpPr>
        <p:spPr>
          <a:xfrm>
            <a:off x="1075267" y="6200064"/>
            <a:ext cx="1257075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Malignant</a:t>
            </a:r>
            <a:b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nephrosclerosis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Gleichschenkliges Dreieck 25"/>
          <p:cNvSpPr/>
          <p:nvPr/>
        </p:nvSpPr>
        <p:spPr>
          <a:xfrm>
            <a:off x="1143370" y="4413614"/>
            <a:ext cx="4572000" cy="1801413"/>
          </a:xfrm>
          <a:prstGeom prst="triangle">
            <a:avLst>
              <a:gd name="adj" fmla="val 0"/>
            </a:avLst>
          </a:prstGeom>
          <a:solidFill>
            <a:srgbClr val="FF0000">
              <a:alpha val="5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Gleichschenkliges Dreieck 26"/>
          <p:cNvSpPr/>
          <p:nvPr/>
        </p:nvSpPr>
        <p:spPr>
          <a:xfrm flipH="1">
            <a:off x="1146532" y="4411751"/>
            <a:ext cx="4572000" cy="1803275"/>
          </a:xfrm>
          <a:prstGeom prst="triangle">
            <a:avLst>
              <a:gd name="adj" fmla="val 0"/>
            </a:avLst>
          </a:prstGeom>
          <a:solidFill>
            <a:srgbClr val="7030A0">
              <a:alpha val="5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865747" y="5182980"/>
            <a:ext cx="227217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High </a:t>
            </a:r>
            <a:r>
              <a:rPr lang="de-DE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blood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pressure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feld 23"/>
          <p:cNvSpPr txBox="1"/>
          <p:nvPr/>
        </p:nvSpPr>
        <p:spPr>
          <a:xfrm>
            <a:off x="3782554" y="5076054"/>
            <a:ext cx="2285167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Complement-</a:t>
            </a:r>
          </a:p>
          <a:p>
            <a:pPr algn="ctr"/>
            <a:r>
              <a:rPr lang="de-DE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dysfunction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Gerade Verbindung mit Pfeil 16"/>
          <p:cNvCxnSpPr/>
          <p:nvPr/>
        </p:nvCxnSpPr>
        <p:spPr>
          <a:xfrm flipV="1">
            <a:off x="2951231" y="6319915"/>
            <a:ext cx="1080000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 rot="16200000">
            <a:off x="103476" y="5182979"/>
            <a:ext cx="179770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Blood </a:t>
            </a:r>
            <a:r>
              <a:rPr lang="de-DE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pressure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/>
          <p:cNvSpPr txBox="1"/>
          <p:nvPr/>
        </p:nvSpPr>
        <p:spPr>
          <a:xfrm rot="5400000">
            <a:off x="5059841" y="5076055"/>
            <a:ext cx="179770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DE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Thrombotic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microangiopathy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Bild 1" descr="Erven_PAS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9" t="60097" r="23489" b="15077"/>
          <a:stretch/>
        </p:blipFill>
        <p:spPr>
          <a:xfrm>
            <a:off x="1157058" y="6639436"/>
            <a:ext cx="912821" cy="900000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6" name="Gruppieren 15"/>
          <p:cNvGrpSpPr/>
          <p:nvPr/>
        </p:nvGrpSpPr>
        <p:grpSpPr>
          <a:xfrm>
            <a:off x="3742410" y="7579622"/>
            <a:ext cx="1804217" cy="900799"/>
            <a:chOff x="3645380" y="7870934"/>
            <a:chExt cx="1804217" cy="900799"/>
          </a:xfrm>
        </p:grpSpPr>
        <p:pic>
          <p:nvPicPr>
            <p:cNvPr id="30" name="Inhaltsplatzhalter 4" descr="2507_14_PAS_GPält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642" r="3"/>
            <a:stretch/>
          </p:blipFill>
          <p:spPr>
            <a:xfrm rot="5400000">
              <a:off x="4587547" y="7908884"/>
              <a:ext cx="900000" cy="824100"/>
            </a:xfrm>
            <a:prstGeom prst="rect">
              <a:avLst/>
            </a:prstGeom>
            <a:ln>
              <a:solidFill>
                <a:schemeClr val="tx1"/>
              </a:solidFill>
            </a:ln>
            <a:effectLst/>
          </p:spPr>
        </p:pic>
        <p:pic>
          <p:nvPicPr>
            <p:cNvPr id="31" name="Picture 5" descr="1_TMA_274_14_PAS200x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575" t="8959" r="17958" b="7306"/>
            <a:stretch/>
          </p:blipFill>
          <p:spPr bwMode="auto">
            <a:xfrm>
              <a:off x="3645380" y="7871733"/>
              <a:ext cx="939017" cy="900000"/>
            </a:xfrm>
            <a:prstGeom prst="rect">
              <a:avLst/>
            </a:prstGeom>
            <a:ln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9" name="Picture 4" descr="50_13_TMA-aHUS_Fib40x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193" y="6642150"/>
            <a:ext cx="674228" cy="900000"/>
          </a:xfrm>
          <a:prstGeom prst="rect">
            <a:avLst/>
          </a:prstGeom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6" descr="50_13_TMA-aHUS_Go40x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813" y="6642150"/>
            <a:ext cx="674228" cy="900000"/>
          </a:xfrm>
          <a:prstGeom prst="rect">
            <a:avLst/>
          </a:prstGeom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8" descr="50_13_TMA-aHUS_PAS40x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0478" y="6641895"/>
            <a:ext cx="674228" cy="900000"/>
          </a:xfrm>
          <a:prstGeom prst="rect">
            <a:avLst/>
          </a:prstGeom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feld 20"/>
          <p:cNvSpPr txBox="1"/>
          <p:nvPr/>
        </p:nvSpPr>
        <p:spPr>
          <a:xfrm>
            <a:off x="5368449" y="6587847"/>
            <a:ext cx="441146" cy="21544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de-DE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Fibrin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feld 41"/>
          <p:cNvSpPr txBox="1"/>
          <p:nvPr/>
        </p:nvSpPr>
        <p:spPr>
          <a:xfrm>
            <a:off x="4728375" y="6587403"/>
            <a:ext cx="349776" cy="21544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de-DE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MG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4" name="Bild 1" descr="Erven_PAS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13" t="23562" r="10113" b="39085"/>
          <a:stretch/>
        </p:blipFill>
        <p:spPr>
          <a:xfrm>
            <a:off x="1156985" y="7576922"/>
            <a:ext cx="912147" cy="900000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23" name="Gerade Verbindung mit Pfeil 22"/>
          <p:cNvCxnSpPr/>
          <p:nvPr/>
        </p:nvCxnSpPr>
        <p:spPr>
          <a:xfrm flipV="1">
            <a:off x="3908648" y="7906812"/>
            <a:ext cx="108000" cy="10800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Gerade Verbindung mit Pfeil 44"/>
          <p:cNvCxnSpPr/>
          <p:nvPr/>
        </p:nvCxnSpPr>
        <p:spPr>
          <a:xfrm flipV="1">
            <a:off x="3798441" y="7809874"/>
            <a:ext cx="108000" cy="10800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0536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</Words>
  <Application>Microsoft Office PowerPoint</Application>
  <PresentationFormat>A4-Papier (210x297 mm)</PresentationFormat>
  <Paragraphs>20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Office-Design</vt:lpstr>
      <vt:lpstr>PowerPoint-Präsentation</vt:lpstr>
    </vt:vector>
  </TitlesOfParts>
  <Company>UKE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Ulrich Wenzel</dc:creator>
  <cp:lastModifiedBy>ulrichwenzel</cp:lastModifiedBy>
  <cp:revision>46</cp:revision>
  <cp:lastPrinted>2020-04-05T12:54:19Z</cp:lastPrinted>
  <dcterms:created xsi:type="dcterms:W3CDTF">2019-12-14T11:16:20Z</dcterms:created>
  <dcterms:modified xsi:type="dcterms:W3CDTF">2020-04-06T15:42:16Z</dcterms:modified>
</cp:coreProperties>
</file>