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s-E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9" autoAdjust="0"/>
    <p:restoredTop sz="94660"/>
  </p:normalViewPr>
  <p:slideViewPr>
    <p:cSldViewPr snapToGrid="0">
      <p:cViewPr varScale="1">
        <p:scale>
          <a:sx n="53" d="100"/>
          <a:sy n="53" d="100"/>
        </p:scale>
        <p:origin x="15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Feu clic aquí per editar l'estil de subtítols del patró.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540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95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237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1614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Feu clic aquí per editar estils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4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9661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Feu clic aquí per editar estils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Feu clic aquí per editar estils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5854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3780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39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849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053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Feu clic aquí per editar estils</a:t>
            </a:r>
          </a:p>
          <a:p>
            <a:pPr lvl="1"/>
            <a:r>
              <a:rPr lang="en-US" smtClean="0"/>
              <a:t>Segon nivell</a:t>
            </a:r>
          </a:p>
          <a:p>
            <a:pPr lvl="2"/>
            <a:r>
              <a:rPr lang="en-US" smtClean="0"/>
              <a:t>Tercer nivell</a:t>
            </a:r>
          </a:p>
          <a:p>
            <a:pPr lvl="3"/>
            <a:r>
              <a:rPr lang="en-US" smtClean="0"/>
              <a:t>Quart nivell</a:t>
            </a:r>
          </a:p>
          <a:p>
            <a:pPr lvl="4"/>
            <a:r>
              <a:rPr lang="en-U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CF3E8-D27C-4621-9274-6D5BCA292E77}" type="datetimeFigureOut">
              <a:rPr lang="es-ES" smtClean="0"/>
              <a:t>13/04/2020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FA3B0-1D44-4866-BD9E-09095776334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1587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" name="Straight Arrow Connector 154"/>
          <p:cNvCxnSpPr/>
          <p:nvPr/>
        </p:nvCxnSpPr>
        <p:spPr>
          <a:xfrm flipV="1">
            <a:off x="8951038" y="4183602"/>
            <a:ext cx="0" cy="11132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Curved Right Arrow 158"/>
          <p:cNvSpPr/>
          <p:nvPr/>
        </p:nvSpPr>
        <p:spPr>
          <a:xfrm rot="5400000">
            <a:off x="8726569" y="4879775"/>
            <a:ext cx="361127" cy="99101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>
              <a:solidFill>
                <a:schemeClr val="tx1"/>
              </a:solidFill>
            </a:endParaRPr>
          </a:p>
        </p:txBody>
      </p:sp>
      <p:pic>
        <p:nvPicPr>
          <p:cNvPr id="160" name="Picture 1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31052">
            <a:off x="5159835" y="443807"/>
            <a:ext cx="2227269" cy="2125003"/>
          </a:xfrm>
          <a:prstGeom prst="rect">
            <a:avLst/>
          </a:prstGeom>
        </p:spPr>
      </p:pic>
      <p:sp>
        <p:nvSpPr>
          <p:cNvPr id="163" name="Oval 162"/>
          <p:cNvSpPr/>
          <p:nvPr/>
        </p:nvSpPr>
        <p:spPr>
          <a:xfrm>
            <a:off x="8637257" y="7037832"/>
            <a:ext cx="2103489" cy="123566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01481" y="7212011"/>
            <a:ext cx="0" cy="17904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>
            <a:off x="9297520" y="7391055"/>
            <a:ext cx="503301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Freeform 166"/>
          <p:cNvSpPr/>
          <p:nvPr/>
        </p:nvSpPr>
        <p:spPr>
          <a:xfrm>
            <a:off x="1176921" y="4911086"/>
            <a:ext cx="10530840" cy="1145914"/>
          </a:xfrm>
          <a:custGeom>
            <a:avLst/>
            <a:gdLst>
              <a:gd name="connsiteX0" fmla="*/ 0 w 11430000"/>
              <a:gd name="connsiteY0" fmla="*/ 901618 h 1052283"/>
              <a:gd name="connsiteX1" fmla="*/ 2304288 w 11430000"/>
              <a:gd name="connsiteY1" fmla="*/ 14650 h 1052283"/>
              <a:gd name="connsiteX2" fmla="*/ 4590288 w 11430000"/>
              <a:gd name="connsiteY2" fmla="*/ 398698 h 1052283"/>
              <a:gd name="connsiteX3" fmla="*/ 7040880 w 11430000"/>
              <a:gd name="connsiteY3" fmla="*/ 1047922 h 1052283"/>
              <a:gd name="connsiteX4" fmla="*/ 8942832 w 11430000"/>
              <a:gd name="connsiteY4" fmla="*/ 51226 h 1052283"/>
              <a:gd name="connsiteX5" fmla="*/ 11430000 w 11430000"/>
              <a:gd name="connsiteY5" fmla="*/ 929050 h 1052283"/>
              <a:gd name="connsiteX6" fmla="*/ 11430000 w 11430000"/>
              <a:gd name="connsiteY6" fmla="*/ 929050 h 1052283"/>
              <a:gd name="connsiteX0" fmla="*/ 0 w 13415926"/>
              <a:gd name="connsiteY0" fmla="*/ 1652837 h 1652837"/>
              <a:gd name="connsiteX1" fmla="*/ 4290214 w 13415926"/>
              <a:gd name="connsiteY1" fmla="*/ 54472 h 1652837"/>
              <a:gd name="connsiteX2" fmla="*/ 6576214 w 13415926"/>
              <a:gd name="connsiteY2" fmla="*/ 438520 h 1652837"/>
              <a:gd name="connsiteX3" fmla="*/ 9026806 w 13415926"/>
              <a:gd name="connsiteY3" fmla="*/ 1087744 h 1652837"/>
              <a:gd name="connsiteX4" fmla="*/ 10928758 w 13415926"/>
              <a:gd name="connsiteY4" fmla="*/ 91048 h 1652837"/>
              <a:gd name="connsiteX5" fmla="*/ 13415926 w 13415926"/>
              <a:gd name="connsiteY5" fmla="*/ 968872 h 1652837"/>
              <a:gd name="connsiteX6" fmla="*/ 13415926 w 13415926"/>
              <a:gd name="connsiteY6" fmla="*/ 968872 h 1652837"/>
              <a:gd name="connsiteX0" fmla="*/ 0 w 15577479"/>
              <a:gd name="connsiteY0" fmla="*/ 1652837 h 2305009"/>
              <a:gd name="connsiteX1" fmla="*/ 4290214 w 15577479"/>
              <a:gd name="connsiteY1" fmla="*/ 54472 h 2305009"/>
              <a:gd name="connsiteX2" fmla="*/ 6576214 w 15577479"/>
              <a:gd name="connsiteY2" fmla="*/ 438520 h 2305009"/>
              <a:gd name="connsiteX3" fmla="*/ 9026806 w 15577479"/>
              <a:gd name="connsiteY3" fmla="*/ 1087744 h 2305009"/>
              <a:gd name="connsiteX4" fmla="*/ 10928758 w 15577479"/>
              <a:gd name="connsiteY4" fmla="*/ 91048 h 2305009"/>
              <a:gd name="connsiteX5" fmla="*/ 13415926 w 15577479"/>
              <a:gd name="connsiteY5" fmla="*/ 968872 h 2305009"/>
              <a:gd name="connsiteX6" fmla="*/ 15577479 w 15577479"/>
              <a:gd name="connsiteY6" fmla="*/ 2305009 h 2305009"/>
              <a:gd name="connsiteX0" fmla="*/ 0 w 15604105"/>
              <a:gd name="connsiteY0" fmla="*/ 1652837 h 2305009"/>
              <a:gd name="connsiteX1" fmla="*/ 4290214 w 15604105"/>
              <a:gd name="connsiteY1" fmla="*/ 54472 h 2305009"/>
              <a:gd name="connsiteX2" fmla="*/ 6576214 w 15604105"/>
              <a:gd name="connsiteY2" fmla="*/ 438520 h 2305009"/>
              <a:gd name="connsiteX3" fmla="*/ 9026806 w 15604105"/>
              <a:gd name="connsiteY3" fmla="*/ 1087744 h 2305009"/>
              <a:gd name="connsiteX4" fmla="*/ 10928758 w 15604105"/>
              <a:gd name="connsiteY4" fmla="*/ 91048 h 2305009"/>
              <a:gd name="connsiteX5" fmla="*/ 13415926 w 15604105"/>
              <a:gd name="connsiteY5" fmla="*/ 968872 h 2305009"/>
              <a:gd name="connsiteX6" fmla="*/ 15604105 w 15604105"/>
              <a:gd name="connsiteY6" fmla="*/ 1990356 h 2305009"/>
              <a:gd name="connsiteX7" fmla="*/ 15577479 w 15604105"/>
              <a:gd name="connsiteY7" fmla="*/ 2305009 h 2305009"/>
              <a:gd name="connsiteX0" fmla="*/ 0 w 15604105"/>
              <a:gd name="connsiteY0" fmla="*/ 1652837 h 1990356"/>
              <a:gd name="connsiteX1" fmla="*/ 4290214 w 15604105"/>
              <a:gd name="connsiteY1" fmla="*/ 54472 h 1990356"/>
              <a:gd name="connsiteX2" fmla="*/ 6576214 w 15604105"/>
              <a:gd name="connsiteY2" fmla="*/ 438520 h 1990356"/>
              <a:gd name="connsiteX3" fmla="*/ 9026806 w 15604105"/>
              <a:gd name="connsiteY3" fmla="*/ 1087744 h 1990356"/>
              <a:gd name="connsiteX4" fmla="*/ 10928758 w 15604105"/>
              <a:gd name="connsiteY4" fmla="*/ 91048 h 1990356"/>
              <a:gd name="connsiteX5" fmla="*/ 13415926 w 15604105"/>
              <a:gd name="connsiteY5" fmla="*/ 968872 h 1990356"/>
              <a:gd name="connsiteX6" fmla="*/ 15604105 w 15604105"/>
              <a:gd name="connsiteY6" fmla="*/ 1990356 h 1990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04105" h="1990356">
                <a:moveTo>
                  <a:pt x="0" y="1652837"/>
                </a:moveTo>
                <a:cubicBezTo>
                  <a:pt x="769620" y="1251263"/>
                  <a:pt x="3194178" y="256858"/>
                  <a:pt x="4290214" y="54472"/>
                </a:cubicBezTo>
                <a:cubicBezTo>
                  <a:pt x="5386250" y="-147914"/>
                  <a:pt x="5786782" y="266308"/>
                  <a:pt x="6576214" y="438520"/>
                </a:cubicBezTo>
                <a:cubicBezTo>
                  <a:pt x="7365646" y="610732"/>
                  <a:pt x="8301382" y="1145656"/>
                  <a:pt x="9026806" y="1087744"/>
                </a:cubicBezTo>
                <a:cubicBezTo>
                  <a:pt x="9752230" y="1029832"/>
                  <a:pt x="10197238" y="110860"/>
                  <a:pt x="10928758" y="91048"/>
                </a:cubicBezTo>
                <a:cubicBezTo>
                  <a:pt x="11660278" y="71236"/>
                  <a:pt x="12730923" y="648119"/>
                  <a:pt x="13415926" y="968872"/>
                </a:cubicBezTo>
                <a:cubicBezTo>
                  <a:pt x="13956877" y="1317770"/>
                  <a:pt x="15063154" y="1641458"/>
                  <a:pt x="15604105" y="1990356"/>
                </a:cubicBezTo>
              </a:path>
            </a:pathLst>
          </a:custGeom>
          <a:noFill/>
          <a:ln w="381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168" name="Flowchart: Terminator 167"/>
          <p:cNvSpPr/>
          <p:nvPr/>
        </p:nvSpPr>
        <p:spPr>
          <a:xfrm rot="1278277">
            <a:off x="10062924" y="5197653"/>
            <a:ext cx="255342" cy="528608"/>
          </a:xfrm>
          <a:prstGeom prst="flowChartTermina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170" name="Regular Pentagon 169"/>
          <p:cNvSpPr/>
          <p:nvPr/>
        </p:nvSpPr>
        <p:spPr>
          <a:xfrm>
            <a:off x="8517997" y="4341098"/>
            <a:ext cx="862895" cy="869455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171" name="Oval 170"/>
          <p:cNvSpPr/>
          <p:nvPr/>
        </p:nvSpPr>
        <p:spPr>
          <a:xfrm>
            <a:off x="8955600" y="4645145"/>
            <a:ext cx="510189" cy="4356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63" dirty="0"/>
              <a:t>EF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7949030" y="5531951"/>
            <a:ext cx="2122245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dirty="0"/>
              <a:t>NADP + H</a:t>
            </a:r>
            <a:r>
              <a:rPr lang="en-US" sz="1463" baseline="30000" dirty="0"/>
              <a:t>+</a:t>
            </a:r>
            <a:r>
              <a:rPr lang="en-US" sz="1463" dirty="0"/>
              <a:t>    </a:t>
            </a:r>
            <a:r>
              <a:rPr lang="en-US" sz="1463" dirty="0" smtClean="0"/>
              <a:t> </a:t>
            </a:r>
            <a:r>
              <a:rPr lang="en-US" sz="1463" dirty="0"/>
              <a:t>NADPH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8681601" y="4068822"/>
            <a:ext cx="31611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/>
              <a:t>e</a:t>
            </a:r>
            <a:r>
              <a:rPr lang="en-US" sz="1463" baseline="30000" dirty="0"/>
              <a:t>-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8353078" y="3920585"/>
            <a:ext cx="1242648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 smtClean="0"/>
              <a:t>O</a:t>
            </a:r>
            <a:r>
              <a:rPr lang="en-US" sz="1463" baseline="-25000" dirty="0" smtClean="0"/>
              <a:t>2</a:t>
            </a:r>
            <a:r>
              <a:rPr lang="en-US" sz="1463" dirty="0" smtClean="0"/>
              <a:t>-               O</a:t>
            </a:r>
            <a:r>
              <a:rPr lang="en-US" sz="1463" baseline="-25000" dirty="0" smtClean="0"/>
              <a:t>2</a:t>
            </a:r>
            <a:endParaRPr lang="en-US" sz="1463" baseline="-25000" dirty="0"/>
          </a:p>
        </p:txBody>
      </p:sp>
      <p:sp>
        <p:nvSpPr>
          <p:cNvPr id="187" name="TextBox 186"/>
          <p:cNvSpPr txBox="1"/>
          <p:nvPr/>
        </p:nvSpPr>
        <p:spPr>
          <a:xfrm>
            <a:off x="7660183" y="1243263"/>
            <a:ext cx="221996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accent2"/>
                </a:solidFill>
              </a:rPr>
              <a:t>Melatonin </a:t>
            </a:r>
          </a:p>
          <a:p>
            <a:r>
              <a:rPr lang="en-US" sz="2600" b="1" dirty="0" smtClean="0">
                <a:solidFill>
                  <a:schemeClr val="accent2"/>
                </a:solidFill>
              </a:rPr>
              <a:t>Scavenges </a:t>
            </a:r>
            <a:r>
              <a:rPr lang="en-US" sz="2600" b="1" baseline="30000" dirty="0" smtClean="0">
                <a:solidFill>
                  <a:schemeClr val="accent2"/>
                </a:solidFill>
              </a:rPr>
              <a:t>•</a:t>
            </a:r>
            <a:r>
              <a:rPr lang="en-US" sz="2600" b="1" dirty="0" smtClean="0">
                <a:solidFill>
                  <a:schemeClr val="accent2"/>
                </a:solidFill>
              </a:rPr>
              <a:t>OH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8996244" y="7437267"/>
            <a:ext cx="1575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Transcription</a:t>
            </a:r>
            <a:endParaRPr lang="en-US" sz="1800" b="1" dirty="0"/>
          </a:p>
        </p:txBody>
      </p:sp>
      <p:cxnSp>
        <p:nvCxnSpPr>
          <p:cNvPr id="195" name="Straight Arrow Connector 194"/>
          <p:cNvCxnSpPr/>
          <p:nvPr/>
        </p:nvCxnSpPr>
        <p:spPr>
          <a:xfrm flipV="1">
            <a:off x="8886719" y="7452231"/>
            <a:ext cx="0" cy="30695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 flipH="1" flipV="1">
            <a:off x="8686729" y="4078385"/>
            <a:ext cx="553044" cy="90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tangle 196"/>
          <p:cNvSpPr/>
          <p:nvPr/>
        </p:nvSpPr>
        <p:spPr>
          <a:xfrm>
            <a:off x="7145687" y="3330085"/>
            <a:ext cx="10005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H</a:t>
            </a:r>
            <a:r>
              <a:rPr lang="en-US" sz="3200" b="1" baseline="-25000" dirty="0">
                <a:solidFill>
                  <a:schemeClr val="accent1"/>
                </a:solidFill>
              </a:rPr>
              <a:t>2</a:t>
            </a:r>
            <a:r>
              <a:rPr lang="en-US" sz="3200" b="1" dirty="0">
                <a:solidFill>
                  <a:schemeClr val="accent1"/>
                </a:solidFill>
              </a:rPr>
              <a:t>O</a:t>
            </a:r>
            <a:r>
              <a:rPr lang="en-US" sz="3200" b="1" baseline="-250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200" name="Can 199"/>
          <p:cNvSpPr/>
          <p:nvPr/>
        </p:nvSpPr>
        <p:spPr>
          <a:xfrm rot="10407387">
            <a:off x="3545385" y="4803938"/>
            <a:ext cx="201321" cy="52049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34" name="Freeform 233"/>
          <p:cNvSpPr/>
          <p:nvPr/>
        </p:nvSpPr>
        <p:spPr>
          <a:xfrm>
            <a:off x="5971015" y="5146991"/>
            <a:ext cx="793866" cy="433921"/>
          </a:xfrm>
          <a:custGeom>
            <a:avLst/>
            <a:gdLst>
              <a:gd name="connsiteX0" fmla="*/ 0 w 977066"/>
              <a:gd name="connsiteY0" fmla="*/ 257215 h 534057"/>
              <a:gd name="connsiteX1" fmla="*/ 193040 w 977066"/>
              <a:gd name="connsiteY1" fmla="*/ 3215 h 534057"/>
              <a:gd name="connsiteX2" fmla="*/ 213360 w 977066"/>
              <a:gd name="connsiteY2" fmla="*/ 125135 h 534057"/>
              <a:gd name="connsiteX3" fmla="*/ 467360 w 977066"/>
              <a:gd name="connsiteY3" fmla="*/ 287695 h 534057"/>
              <a:gd name="connsiteX4" fmla="*/ 518160 w 977066"/>
              <a:gd name="connsiteY4" fmla="*/ 521375 h 534057"/>
              <a:gd name="connsiteX5" fmla="*/ 711200 w 977066"/>
              <a:gd name="connsiteY5" fmla="*/ 257215 h 534057"/>
              <a:gd name="connsiteX6" fmla="*/ 751840 w 977066"/>
              <a:gd name="connsiteY6" fmla="*/ 175935 h 534057"/>
              <a:gd name="connsiteX7" fmla="*/ 965200 w 977066"/>
              <a:gd name="connsiteY7" fmla="*/ 287695 h 534057"/>
              <a:gd name="connsiteX8" fmla="*/ 944880 w 977066"/>
              <a:gd name="connsiteY8" fmla="*/ 460415 h 534057"/>
              <a:gd name="connsiteX9" fmla="*/ 904240 w 977066"/>
              <a:gd name="connsiteY9" fmla="*/ 531535 h 534057"/>
              <a:gd name="connsiteX10" fmla="*/ 955040 w 977066"/>
              <a:gd name="connsiteY10" fmla="*/ 511215 h 53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7066" h="534057">
                <a:moveTo>
                  <a:pt x="0" y="257215"/>
                </a:moveTo>
                <a:cubicBezTo>
                  <a:pt x="78740" y="141221"/>
                  <a:pt x="157480" y="25228"/>
                  <a:pt x="193040" y="3215"/>
                </a:cubicBezTo>
                <a:cubicBezTo>
                  <a:pt x="228600" y="-18798"/>
                  <a:pt x="167640" y="77722"/>
                  <a:pt x="213360" y="125135"/>
                </a:cubicBezTo>
                <a:cubicBezTo>
                  <a:pt x="259080" y="172548"/>
                  <a:pt x="416560" y="221655"/>
                  <a:pt x="467360" y="287695"/>
                </a:cubicBezTo>
                <a:cubicBezTo>
                  <a:pt x="518160" y="353735"/>
                  <a:pt x="477520" y="526455"/>
                  <a:pt x="518160" y="521375"/>
                </a:cubicBezTo>
                <a:cubicBezTo>
                  <a:pt x="558800" y="516295"/>
                  <a:pt x="672253" y="314788"/>
                  <a:pt x="711200" y="257215"/>
                </a:cubicBezTo>
                <a:cubicBezTo>
                  <a:pt x="750147" y="199642"/>
                  <a:pt x="709507" y="170855"/>
                  <a:pt x="751840" y="175935"/>
                </a:cubicBezTo>
                <a:cubicBezTo>
                  <a:pt x="794173" y="181015"/>
                  <a:pt x="933027" y="240282"/>
                  <a:pt x="965200" y="287695"/>
                </a:cubicBezTo>
                <a:cubicBezTo>
                  <a:pt x="997373" y="335108"/>
                  <a:pt x="955040" y="419775"/>
                  <a:pt x="944880" y="460415"/>
                </a:cubicBezTo>
                <a:cubicBezTo>
                  <a:pt x="934720" y="501055"/>
                  <a:pt x="902547" y="523068"/>
                  <a:pt x="904240" y="531535"/>
                </a:cubicBezTo>
                <a:cubicBezTo>
                  <a:pt x="905933" y="540002"/>
                  <a:pt x="930486" y="525608"/>
                  <a:pt x="955040" y="511215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35" name="Freeform 234"/>
          <p:cNvSpPr/>
          <p:nvPr/>
        </p:nvSpPr>
        <p:spPr>
          <a:xfrm rot="918840">
            <a:off x="6095030" y="5225871"/>
            <a:ext cx="520065" cy="387985"/>
          </a:xfrm>
          <a:custGeom>
            <a:avLst/>
            <a:gdLst>
              <a:gd name="connsiteX0" fmla="*/ 0 w 640080"/>
              <a:gd name="connsiteY0" fmla="*/ 477520 h 477520"/>
              <a:gd name="connsiteX1" fmla="*/ 203200 w 640080"/>
              <a:gd name="connsiteY1" fmla="*/ 172720 h 477520"/>
              <a:gd name="connsiteX2" fmla="*/ 406400 w 640080"/>
              <a:gd name="connsiteY2" fmla="*/ 172720 h 477520"/>
              <a:gd name="connsiteX3" fmla="*/ 579120 w 640080"/>
              <a:gd name="connsiteY3" fmla="*/ 172720 h 477520"/>
              <a:gd name="connsiteX4" fmla="*/ 640080 w 640080"/>
              <a:gd name="connsiteY4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477520">
                <a:moveTo>
                  <a:pt x="0" y="477520"/>
                </a:moveTo>
                <a:cubicBezTo>
                  <a:pt x="67733" y="350520"/>
                  <a:pt x="135467" y="223520"/>
                  <a:pt x="203200" y="172720"/>
                </a:cubicBezTo>
                <a:cubicBezTo>
                  <a:pt x="270933" y="121920"/>
                  <a:pt x="406400" y="172720"/>
                  <a:pt x="406400" y="172720"/>
                </a:cubicBezTo>
                <a:cubicBezTo>
                  <a:pt x="469053" y="172720"/>
                  <a:pt x="540173" y="201507"/>
                  <a:pt x="579120" y="172720"/>
                </a:cubicBezTo>
                <a:cubicBezTo>
                  <a:pt x="618067" y="143933"/>
                  <a:pt x="629073" y="71966"/>
                  <a:pt x="640080" y="0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36" name="Freeform 235"/>
          <p:cNvSpPr/>
          <p:nvPr/>
        </p:nvSpPr>
        <p:spPr>
          <a:xfrm>
            <a:off x="6164584" y="5488600"/>
            <a:ext cx="179485" cy="144257"/>
          </a:xfrm>
          <a:custGeom>
            <a:avLst/>
            <a:gdLst>
              <a:gd name="connsiteX0" fmla="*/ 79267 w 297441"/>
              <a:gd name="connsiteY0" fmla="*/ 1428 h 309477"/>
              <a:gd name="connsiteX1" fmla="*/ 8147 w 297441"/>
              <a:gd name="connsiteY1" fmla="*/ 306228 h 309477"/>
              <a:gd name="connsiteX2" fmla="*/ 292627 w 297441"/>
              <a:gd name="connsiteY2" fmla="*/ 153828 h 309477"/>
              <a:gd name="connsiteX3" fmla="*/ 180867 w 297441"/>
              <a:gd name="connsiteY3" fmla="*/ 21748 h 309477"/>
              <a:gd name="connsiteX4" fmla="*/ 99587 w 297441"/>
              <a:gd name="connsiteY4" fmla="*/ 184308 h 309477"/>
              <a:gd name="connsiteX5" fmla="*/ 79267 w 297441"/>
              <a:gd name="connsiteY5" fmla="*/ 1428 h 309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441" h="309477">
                <a:moveTo>
                  <a:pt x="79267" y="1428"/>
                </a:moveTo>
                <a:cubicBezTo>
                  <a:pt x="64027" y="21748"/>
                  <a:pt x="-27413" y="280828"/>
                  <a:pt x="8147" y="306228"/>
                </a:cubicBezTo>
                <a:cubicBezTo>
                  <a:pt x="43707" y="331628"/>
                  <a:pt x="263840" y="201241"/>
                  <a:pt x="292627" y="153828"/>
                </a:cubicBezTo>
                <a:cubicBezTo>
                  <a:pt x="321414" y="106415"/>
                  <a:pt x="213040" y="16668"/>
                  <a:pt x="180867" y="21748"/>
                </a:cubicBezTo>
                <a:cubicBezTo>
                  <a:pt x="148694" y="26828"/>
                  <a:pt x="114827" y="184308"/>
                  <a:pt x="99587" y="184308"/>
                </a:cubicBezTo>
                <a:cubicBezTo>
                  <a:pt x="84347" y="184308"/>
                  <a:pt x="94507" y="-18892"/>
                  <a:pt x="79267" y="1428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37" name="Freeform 236"/>
          <p:cNvSpPr/>
          <p:nvPr/>
        </p:nvSpPr>
        <p:spPr>
          <a:xfrm>
            <a:off x="6722112" y="5123328"/>
            <a:ext cx="160617" cy="206380"/>
          </a:xfrm>
          <a:custGeom>
            <a:avLst/>
            <a:gdLst>
              <a:gd name="connsiteX0" fmla="*/ 54688 w 157672"/>
              <a:gd name="connsiteY0" fmla="*/ 25 h 122413"/>
              <a:gd name="connsiteX1" fmla="*/ 3888 w 157672"/>
              <a:gd name="connsiteY1" fmla="*/ 101625 h 122413"/>
              <a:gd name="connsiteX2" fmla="*/ 156288 w 157672"/>
              <a:gd name="connsiteY2" fmla="*/ 111785 h 122413"/>
              <a:gd name="connsiteX3" fmla="*/ 54688 w 157672"/>
              <a:gd name="connsiteY3" fmla="*/ 25 h 122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672" h="122413">
                <a:moveTo>
                  <a:pt x="54688" y="25"/>
                </a:moveTo>
                <a:cubicBezTo>
                  <a:pt x="29288" y="-1668"/>
                  <a:pt x="-13045" y="82998"/>
                  <a:pt x="3888" y="101625"/>
                </a:cubicBezTo>
                <a:cubicBezTo>
                  <a:pt x="20821" y="120252"/>
                  <a:pt x="142741" y="132105"/>
                  <a:pt x="156288" y="111785"/>
                </a:cubicBezTo>
                <a:cubicBezTo>
                  <a:pt x="169835" y="91465"/>
                  <a:pt x="80088" y="1718"/>
                  <a:pt x="54688" y="25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39" name="Freeform 238"/>
          <p:cNvSpPr/>
          <p:nvPr/>
        </p:nvSpPr>
        <p:spPr>
          <a:xfrm rot="5091224" flipH="1">
            <a:off x="6827819" y="5495384"/>
            <a:ext cx="150909" cy="221759"/>
          </a:xfrm>
          <a:custGeom>
            <a:avLst/>
            <a:gdLst>
              <a:gd name="connsiteX0" fmla="*/ 54688 w 157672"/>
              <a:gd name="connsiteY0" fmla="*/ 25 h 122413"/>
              <a:gd name="connsiteX1" fmla="*/ 3888 w 157672"/>
              <a:gd name="connsiteY1" fmla="*/ 101625 h 122413"/>
              <a:gd name="connsiteX2" fmla="*/ 156288 w 157672"/>
              <a:gd name="connsiteY2" fmla="*/ 111785 h 122413"/>
              <a:gd name="connsiteX3" fmla="*/ 54688 w 157672"/>
              <a:gd name="connsiteY3" fmla="*/ 25 h 122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672" h="122413">
                <a:moveTo>
                  <a:pt x="54688" y="25"/>
                </a:moveTo>
                <a:cubicBezTo>
                  <a:pt x="29288" y="-1668"/>
                  <a:pt x="-13045" y="82998"/>
                  <a:pt x="3888" y="101625"/>
                </a:cubicBezTo>
                <a:cubicBezTo>
                  <a:pt x="20821" y="120252"/>
                  <a:pt x="142741" y="132105"/>
                  <a:pt x="156288" y="111785"/>
                </a:cubicBezTo>
                <a:cubicBezTo>
                  <a:pt x="169835" y="91465"/>
                  <a:pt x="80088" y="1718"/>
                  <a:pt x="54688" y="25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40" name="Freeform 239"/>
          <p:cNvSpPr/>
          <p:nvPr/>
        </p:nvSpPr>
        <p:spPr>
          <a:xfrm>
            <a:off x="7118502" y="6260293"/>
            <a:ext cx="240588" cy="250705"/>
          </a:xfrm>
          <a:custGeom>
            <a:avLst/>
            <a:gdLst>
              <a:gd name="connsiteX0" fmla="*/ 31466 w 200486"/>
              <a:gd name="connsiteY0" fmla="*/ 284646 h 294806"/>
              <a:gd name="connsiteX1" fmla="*/ 11146 w 200486"/>
              <a:gd name="connsiteY1" fmla="*/ 166 h 294806"/>
              <a:gd name="connsiteX2" fmla="*/ 183866 w 200486"/>
              <a:gd name="connsiteY2" fmla="*/ 244006 h 294806"/>
              <a:gd name="connsiteX3" fmla="*/ 183866 w 200486"/>
              <a:gd name="connsiteY3" fmla="*/ 294806 h 29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486" h="294806">
                <a:moveTo>
                  <a:pt x="31466" y="284646"/>
                </a:moveTo>
                <a:cubicBezTo>
                  <a:pt x="8606" y="145792"/>
                  <a:pt x="-14254" y="6939"/>
                  <a:pt x="11146" y="166"/>
                </a:cubicBezTo>
                <a:cubicBezTo>
                  <a:pt x="36546" y="-6607"/>
                  <a:pt x="155079" y="194899"/>
                  <a:pt x="183866" y="244006"/>
                </a:cubicBezTo>
                <a:cubicBezTo>
                  <a:pt x="212653" y="293113"/>
                  <a:pt x="198259" y="293959"/>
                  <a:pt x="183866" y="294806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41" name="Freeform 240"/>
          <p:cNvSpPr/>
          <p:nvPr/>
        </p:nvSpPr>
        <p:spPr>
          <a:xfrm>
            <a:off x="6521865" y="6168129"/>
            <a:ext cx="171182" cy="243172"/>
          </a:xfrm>
          <a:custGeom>
            <a:avLst/>
            <a:gdLst>
              <a:gd name="connsiteX0" fmla="*/ 404 w 210685"/>
              <a:gd name="connsiteY0" fmla="*/ 233947 h 299288"/>
              <a:gd name="connsiteX1" fmla="*/ 152804 w 210685"/>
              <a:gd name="connsiteY1" fmla="*/ 267 h 299288"/>
              <a:gd name="connsiteX2" fmla="*/ 203604 w 210685"/>
              <a:gd name="connsiteY2" fmla="*/ 284747 h 299288"/>
              <a:gd name="connsiteX3" fmla="*/ 404 w 210685"/>
              <a:gd name="connsiteY3" fmla="*/ 233947 h 29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685" h="299288">
                <a:moveTo>
                  <a:pt x="404" y="233947"/>
                </a:moveTo>
                <a:cubicBezTo>
                  <a:pt x="-8063" y="186534"/>
                  <a:pt x="118937" y="-8200"/>
                  <a:pt x="152804" y="267"/>
                </a:cubicBezTo>
                <a:cubicBezTo>
                  <a:pt x="186671" y="8734"/>
                  <a:pt x="227311" y="247494"/>
                  <a:pt x="203604" y="284747"/>
                </a:cubicBezTo>
                <a:cubicBezTo>
                  <a:pt x="179897" y="322000"/>
                  <a:pt x="8871" y="281360"/>
                  <a:pt x="404" y="23394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71" name="TextBox 270"/>
          <p:cNvSpPr txBox="1"/>
          <p:nvPr/>
        </p:nvSpPr>
        <p:spPr>
          <a:xfrm rot="20229750">
            <a:off x="1006964" y="5125870"/>
            <a:ext cx="646331" cy="342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5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Apo.</a:t>
            </a:r>
            <a:endParaRPr lang="en-US" sz="1463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 rot="20220569">
            <a:off x="1263946" y="5832118"/>
            <a:ext cx="704039" cy="342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5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</a:t>
            </a:r>
            <a:r>
              <a:rPr lang="en-US" sz="1625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63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Diamond 283"/>
          <p:cNvSpPr/>
          <p:nvPr/>
        </p:nvSpPr>
        <p:spPr>
          <a:xfrm>
            <a:off x="9370217" y="4859496"/>
            <a:ext cx="111303" cy="99205"/>
          </a:xfrm>
          <a:prstGeom prst="diamond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91" name="Freeform 290"/>
          <p:cNvSpPr/>
          <p:nvPr/>
        </p:nvSpPr>
        <p:spPr>
          <a:xfrm rot="997159">
            <a:off x="10763149" y="5443264"/>
            <a:ext cx="681024" cy="787283"/>
          </a:xfrm>
          <a:custGeom>
            <a:avLst/>
            <a:gdLst>
              <a:gd name="connsiteX0" fmla="*/ 0 w 731520"/>
              <a:gd name="connsiteY0" fmla="*/ 124958 h 287553"/>
              <a:gd name="connsiteX1" fmla="*/ 284480 w 731520"/>
              <a:gd name="connsiteY1" fmla="*/ 3038 h 287553"/>
              <a:gd name="connsiteX2" fmla="*/ 294640 w 731520"/>
              <a:gd name="connsiteY2" fmla="*/ 236718 h 287553"/>
              <a:gd name="connsiteX3" fmla="*/ 426720 w 731520"/>
              <a:gd name="connsiteY3" fmla="*/ 13198 h 287553"/>
              <a:gd name="connsiteX4" fmla="*/ 426720 w 731520"/>
              <a:gd name="connsiteY4" fmla="*/ 257038 h 287553"/>
              <a:gd name="connsiteX5" fmla="*/ 508000 w 731520"/>
              <a:gd name="connsiteY5" fmla="*/ 23358 h 287553"/>
              <a:gd name="connsiteX6" fmla="*/ 599440 w 731520"/>
              <a:gd name="connsiteY6" fmla="*/ 287518 h 287553"/>
              <a:gd name="connsiteX7" fmla="*/ 640080 w 731520"/>
              <a:gd name="connsiteY7" fmla="*/ 43678 h 287553"/>
              <a:gd name="connsiteX8" fmla="*/ 660400 w 731520"/>
              <a:gd name="connsiteY8" fmla="*/ 257038 h 287553"/>
              <a:gd name="connsiteX9" fmla="*/ 711200 w 731520"/>
              <a:gd name="connsiteY9" fmla="*/ 23358 h 287553"/>
              <a:gd name="connsiteX10" fmla="*/ 731520 w 731520"/>
              <a:gd name="connsiteY10" fmla="*/ 277358 h 28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1520" h="287553">
                <a:moveTo>
                  <a:pt x="0" y="124958"/>
                </a:moveTo>
                <a:cubicBezTo>
                  <a:pt x="117686" y="54684"/>
                  <a:pt x="235373" y="-15589"/>
                  <a:pt x="284480" y="3038"/>
                </a:cubicBezTo>
                <a:cubicBezTo>
                  <a:pt x="333587" y="21665"/>
                  <a:pt x="270933" y="235025"/>
                  <a:pt x="294640" y="236718"/>
                </a:cubicBezTo>
                <a:cubicBezTo>
                  <a:pt x="318347" y="238411"/>
                  <a:pt x="404707" y="9811"/>
                  <a:pt x="426720" y="13198"/>
                </a:cubicBezTo>
                <a:cubicBezTo>
                  <a:pt x="448733" y="16585"/>
                  <a:pt x="413173" y="255345"/>
                  <a:pt x="426720" y="257038"/>
                </a:cubicBezTo>
                <a:cubicBezTo>
                  <a:pt x="440267" y="258731"/>
                  <a:pt x="479213" y="18278"/>
                  <a:pt x="508000" y="23358"/>
                </a:cubicBezTo>
                <a:cubicBezTo>
                  <a:pt x="536787" y="28438"/>
                  <a:pt x="577427" y="284131"/>
                  <a:pt x="599440" y="287518"/>
                </a:cubicBezTo>
                <a:cubicBezTo>
                  <a:pt x="621453" y="290905"/>
                  <a:pt x="629920" y="48758"/>
                  <a:pt x="640080" y="43678"/>
                </a:cubicBezTo>
                <a:cubicBezTo>
                  <a:pt x="650240" y="38598"/>
                  <a:pt x="648547" y="260425"/>
                  <a:pt x="660400" y="257038"/>
                </a:cubicBezTo>
                <a:cubicBezTo>
                  <a:pt x="672253" y="253651"/>
                  <a:pt x="699347" y="19971"/>
                  <a:pt x="711200" y="23358"/>
                </a:cubicBezTo>
                <a:cubicBezTo>
                  <a:pt x="723053" y="26745"/>
                  <a:pt x="727286" y="152051"/>
                  <a:pt x="731520" y="277358"/>
                </a:cubicBezTo>
              </a:path>
            </a:pathLst>
          </a:cu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99" name="Flowchart: Terminator 298"/>
          <p:cNvSpPr/>
          <p:nvPr/>
        </p:nvSpPr>
        <p:spPr>
          <a:xfrm rot="20178660">
            <a:off x="1879248" y="5274929"/>
            <a:ext cx="234214" cy="528608"/>
          </a:xfrm>
          <a:prstGeom prst="flowChartTermina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307" name="TextBox 306"/>
          <p:cNvSpPr txBox="1"/>
          <p:nvPr/>
        </p:nvSpPr>
        <p:spPr>
          <a:xfrm>
            <a:off x="1246694" y="3904921"/>
            <a:ext cx="546945" cy="592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50" b="1" i="1" dirty="0" smtClean="0"/>
              <a:t>(</a:t>
            </a:r>
            <a:r>
              <a:rPr lang="en-US" sz="3250" b="1" i="1" dirty="0" err="1" smtClean="0"/>
              <a:t>i</a:t>
            </a:r>
            <a:r>
              <a:rPr lang="en-US" sz="3250" b="1" i="1" dirty="0" smtClean="0"/>
              <a:t>)</a:t>
            </a:r>
            <a:endParaRPr lang="en-US" sz="2925" b="1" i="1" dirty="0"/>
          </a:p>
        </p:txBody>
      </p:sp>
      <p:sp>
        <p:nvSpPr>
          <p:cNvPr id="308" name="TextBox 307"/>
          <p:cNvSpPr txBox="1"/>
          <p:nvPr/>
        </p:nvSpPr>
        <p:spPr>
          <a:xfrm>
            <a:off x="2903856" y="3491336"/>
            <a:ext cx="649537" cy="592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50" b="1" i="1" dirty="0" smtClean="0"/>
              <a:t>(ii)</a:t>
            </a:r>
            <a:endParaRPr lang="en-US" sz="2925" b="1" i="1" dirty="0"/>
          </a:p>
        </p:txBody>
      </p:sp>
      <p:sp>
        <p:nvSpPr>
          <p:cNvPr id="338" name="Flowchart: Terminator 337"/>
          <p:cNvSpPr/>
          <p:nvPr/>
        </p:nvSpPr>
        <p:spPr>
          <a:xfrm rot="20458165">
            <a:off x="3115227" y="4923860"/>
            <a:ext cx="234214" cy="528608"/>
          </a:xfrm>
          <a:prstGeom prst="flowChartTermina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337" name="TextBox 336"/>
          <p:cNvSpPr txBox="1"/>
          <p:nvPr/>
        </p:nvSpPr>
        <p:spPr>
          <a:xfrm>
            <a:off x="2360796" y="5585398"/>
            <a:ext cx="716331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b="1" i="1" dirty="0" err="1" smtClean="0"/>
              <a:t>Depol</a:t>
            </a:r>
            <a:r>
              <a:rPr lang="en-US" sz="1463" b="1" i="1" dirty="0" smtClean="0"/>
              <a:t>.</a:t>
            </a:r>
            <a:endParaRPr lang="en-US" sz="1463" b="1" i="1" dirty="0"/>
          </a:p>
        </p:txBody>
      </p:sp>
      <p:cxnSp>
        <p:nvCxnSpPr>
          <p:cNvPr id="154" name="Straight Arrow Connector 153"/>
          <p:cNvCxnSpPr/>
          <p:nvPr/>
        </p:nvCxnSpPr>
        <p:spPr>
          <a:xfrm>
            <a:off x="1833511" y="5150661"/>
            <a:ext cx="362190" cy="83957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Arrow Connector 352"/>
          <p:cNvCxnSpPr/>
          <p:nvPr/>
        </p:nvCxnSpPr>
        <p:spPr>
          <a:xfrm flipH="1" flipV="1">
            <a:off x="3075844" y="4780544"/>
            <a:ext cx="295271" cy="80009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Rectangle 375"/>
          <p:cNvSpPr/>
          <p:nvPr/>
        </p:nvSpPr>
        <p:spPr>
          <a:xfrm>
            <a:off x="2715664" y="6149947"/>
            <a:ext cx="720069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/>
              <a:t>[K</a:t>
            </a:r>
            <a:r>
              <a:rPr lang="en-US" sz="1950" b="1" baseline="30000" dirty="0" smtClean="0"/>
              <a:t>+</a:t>
            </a:r>
            <a:r>
              <a:rPr lang="en-US" sz="1950" b="1" dirty="0" smtClean="0"/>
              <a:t>]</a:t>
            </a:r>
          </a:p>
          <a:p>
            <a:r>
              <a:rPr lang="en-US" sz="1950" b="1" dirty="0" smtClean="0"/>
              <a:t>[</a:t>
            </a:r>
            <a:r>
              <a:rPr lang="en-US" sz="1950" b="1" dirty="0"/>
              <a:t>Na</a:t>
            </a:r>
            <a:r>
              <a:rPr lang="en-US" sz="1950" b="1" baseline="30000" dirty="0"/>
              <a:t>+</a:t>
            </a:r>
            <a:r>
              <a:rPr lang="en-US" sz="1950" b="1" dirty="0"/>
              <a:t>]</a:t>
            </a:r>
          </a:p>
        </p:txBody>
      </p:sp>
      <p:cxnSp>
        <p:nvCxnSpPr>
          <p:cNvPr id="378" name="Straight Connector 377"/>
          <p:cNvCxnSpPr/>
          <p:nvPr/>
        </p:nvCxnSpPr>
        <p:spPr>
          <a:xfrm flipV="1">
            <a:off x="2763581" y="6496196"/>
            <a:ext cx="649848" cy="51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Oval 379"/>
          <p:cNvSpPr/>
          <p:nvPr/>
        </p:nvSpPr>
        <p:spPr>
          <a:xfrm>
            <a:off x="8450775" y="4645145"/>
            <a:ext cx="510189" cy="4356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63" dirty="0"/>
              <a:t>EF</a:t>
            </a:r>
          </a:p>
        </p:txBody>
      </p:sp>
      <p:sp>
        <p:nvSpPr>
          <p:cNvPr id="390" name="Rectangle 389"/>
          <p:cNvSpPr/>
          <p:nvPr/>
        </p:nvSpPr>
        <p:spPr>
          <a:xfrm>
            <a:off x="4370470" y="6160660"/>
            <a:ext cx="720069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/>
              <a:t>[K</a:t>
            </a:r>
            <a:r>
              <a:rPr lang="en-US" sz="1950" b="1" baseline="30000" dirty="0" smtClean="0"/>
              <a:t>+</a:t>
            </a:r>
            <a:r>
              <a:rPr lang="en-US" sz="1950" b="1" dirty="0" smtClean="0"/>
              <a:t>]</a:t>
            </a:r>
          </a:p>
          <a:p>
            <a:r>
              <a:rPr lang="en-US" sz="1950" b="1" dirty="0" smtClean="0"/>
              <a:t>[</a:t>
            </a:r>
            <a:r>
              <a:rPr lang="en-US" sz="1950" b="1" dirty="0"/>
              <a:t>Na</a:t>
            </a:r>
            <a:r>
              <a:rPr lang="en-US" sz="1950" b="1" baseline="30000" dirty="0"/>
              <a:t>+</a:t>
            </a:r>
            <a:r>
              <a:rPr lang="en-US" sz="1950" b="1" dirty="0"/>
              <a:t>]</a:t>
            </a:r>
          </a:p>
        </p:txBody>
      </p:sp>
      <p:sp>
        <p:nvSpPr>
          <p:cNvPr id="391" name="TextBox 390"/>
          <p:cNvSpPr txBox="1"/>
          <p:nvPr/>
        </p:nvSpPr>
        <p:spPr>
          <a:xfrm>
            <a:off x="4519695" y="3228844"/>
            <a:ext cx="647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(e)</a:t>
            </a:r>
            <a:endParaRPr lang="en-US" sz="3200" b="1" dirty="0"/>
          </a:p>
        </p:txBody>
      </p:sp>
      <p:cxnSp>
        <p:nvCxnSpPr>
          <p:cNvPr id="395" name="Straight Connector 394"/>
          <p:cNvCxnSpPr/>
          <p:nvPr/>
        </p:nvCxnSpPr>
        <p:spPr>
          <a:xfrm flipV="1">
            <a:off x="4418387" y="6506909"/>
            <a:ext cx="649848" cy="51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Arrow Connector 395"/>
          <p:cNvCxnSpPr/>
          <p:nvPr/>
        </p:nvCxnSpPr>
        <p:spPr>
          <a:xfrm flipV="1">
            <a:off x="5205068" y="6392927"/>
            <a:ext cx="0" cy="30695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Arrow Connector 396"/>
          <p:cNvCxnSpPr/>
          <p:nvPr/>
        </p:nvCxnSpPr>
        <p:spPr>
          <a:xfrm>
            <a:off x="3533933" y="6369513"/>
            <a:ext cx="0" cy="30695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4" name="Group 493"/>
          <p:cNvGrpSpPr/>
          <p:nvPr/>
        </p:nvGrpSpPr>
        <p:grpSpPr>
          <a:xfrm rot="21005463">
            <a:off x="4290517" y="4442205"/>
            <a:ext cx="898879" cy="1047750"/>
            <a:chOff x="4535095" y="4909553"/>
            <a:chExt cx="898879" cy="1047750"/>
          </a:xfrm>
        </p:grpSpPr>
        <p:sp>
          <p:nvSpPr>
            <p:cNvPr id="262" name="Flowchart: Preparation 261"/>
            <p:cNvSpPr/>
            <p:nvPr/>
          </p:nvSpPr>
          <p:spPr>
            <a:xfrm rot="1048855">
              <a:off x="4535095" y="5021921"/>
              <a:ext cx="282059" cy="576159"/>
            </a:xfrm>
            <a:prstGeom prst="flowChartPreparation">
              <a:avLst/>
            </a:prstGeom>
            <a:solidFill>
              <a:srgbClr val="7030A0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/>
            </a:p>
          </p:txBody>
        </p:sp>
        <p:cxnSp>
          <p:nvCxnSpPr>
            <p:cNvPr id="360" name="Straight Arrow Connector 359"/>
            <p:cNvCxnSpPr/>
            <p:nvPr/>
          </p:nvCxnSpPr>
          <p:spPr>
            <a:xfrm flipV="1">
              <a:off x="4543157" y="4909553"/>
              <a:ext cx="255817" cy="7937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Can 382"/>
            <p:cNvSpPr/>
            <p:nvPr/>
          </p:nvSpPr>
          <p:spPr>
            <a:xfrm rot="1109472">
              <a:off x="4854564" y="5142817"/>
              <a:ext cx="261257" cy="551543"/>
            </a:xfrm>
            <a:prstGeom prst="can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0" name="Can 399"/>
            <p:cNvSpPr/>
            <p:nvPr/>
          </p:nvSpPr>
          <p:spPr>
            <a:xfrm rot="1109472">
              <a:off x="5172064" y="5257117"/>
              <a:ext cx="261257" cy="551543"/>
            </a:xfrm>
            <a:prstGeom prst="can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402" name="Straight Arrow Connector 401"/>
            <p:cNvCxnSpPr/>
            <p:nvPr/>
          </p:nvCxnSpPr>
          <p:spPr>
            <a:xfrm flipH="1">
              <a:off x="4887875" y="5036553"/>
              <a:ext cx="228599" cy="7493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Straight Arrow Connector 404"/>
            <p:cNvCxnSpPr/>
            <p:nvPr/>
          </p:nvCxnSpPr>
          <p:spPr>
            <a:xfrm flipV="1">
              <a:off x="5178157" y="5163553"/>
              <a:ext cx="255817" cy="7937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6" name="TextBox 405"/>
          <p:cNvSpPr txBox="1"/>
          <p:nvPr/>
        </p:nvSpPr>
        <p:spPr>
          <a:xfrm>
            <a:off x="4685511" y="5577842"/>
            <a:ext cx="1069476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b="1" i="1" dirty="0" err="1" smtClean="0"/>
              <a:t>Hyperpol</a:t>
            </a:r>
            <a:r>
              <a:rPr lang="en-US" sz="1463" b="1" i="1" dirty="0" smtClean="0"/>
              <a:t>.</a:t>
            </a:r>
            <a:endParaRPr lang="en-US" sz="1463" b="1" i="1" dirty="0"/>
          </a:p>
        </p:txBody>
      </p:sp>
      <p:sp>
        <p:nvSpPr>
          <p:cNvPr id="408" name="Rectangle 407"/>
          <p:cNvSpPr/>
          <p:nvPr/>
        </p:nvSpPr>
        <p:spPr>
          <a:xfrm>
            <a:off x="4449364" y="5286413"/>
            <a:ext cx="40427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K</a:t>
            </a:r>
            <a:r>
              <a:rPr lang="en-US" sz="1950" b="1" baseline="30000" dirty="0" smtClean="0"/>
              <a:t>+</a:t>
            </a:r>
            <a:endParaRPr lang="en-US" sz="1950" b="1" dirty="0" smtClean="0"/>
          </a:p>
        </p:txBody>
      </p:sp>
      <p:sp>
        <p:nvSpPr>
          <p:cNvPr id="409" name="Rectangle 408"/>
          <p:cNvSpPr/>
          <p:nvPr/>
        </p:nvSpPr>
        <p:spPr>
          <a:xfrm>
            <a:off x="4233521" y="4105313"/>
            <a:ext cx="556564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Na</a:t>
            </a:r>
            <a:r>
              <a:rPr lang="en-US" sz="1950" b="1" baseline="30000" dirty="0" smtClean="0"/>
              <a:t>+</a:t>
            </a:r>
            <a:endParaRPr lang="en-US" sz="1950" b="1" dirty="0" smtClean="0"/>
          </a:p>
        </p:txBody>
      </p:sp>
      <p:sp>
        <p:nvSpPr>
          <p:cNvPr id="410" name="Rectangle 409"/>
          <p:cNvSpPr/>
          <p:nvPr/>
        </p:nvSpPr>
        <p:spPr>
          <a:xfrm>
            <a:off x="5061245" y="4219613"/>
            <a:ext cx="425116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H</a:t>
            </a:r>
            <a:r>
              <a:rPr lang="en-US" sz="1950" b="1" baseline="30000" dirty="0" smtClean="0"/>
              <a:t>+</a:t>
            </a:r>
            <a:endParaRPr lang="en-US" sz="1950" b="1" dirty="0" smtClean="0"/>
          </a:p>
        </p:txBody>
      </p:sp>
      <p:sp>
        <p:nvSpPr>
          <p:cNvPr id="411" name="Rectangle 410"/>
          <p:cNvSpPr/>
          <p:nvPr/>
        </p:nvSpPr>
        <p:spPr>
          <a:xfrm>
            <a:off x="2039686" y="6023444"/>
            <a:ext cx="556564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Na</a:t>
            </a:r>
            <a:r>
              <a:rPr lang="en-US" sz="1950" b="1" baseline="30000" dirty="0" smtClean="0"/>
              <a:t>+</a:t>
            </a:r>
            <a:endParaRPr lang="en-US" sz="1950" b="1" dirty="0" smtClean="0"/>
          </a:p>
        </p:txBody>
      </p:sp>
      <p:sp>
        <p:nvSpPr>
          <p:cNvPr id="412" name="Rectangle 411"/>
          <p:cNvSpPr/>
          <p:nvPr/>
        </p:nvSpPr>
        <p:spPr>
          <a:xfrm>
            <a:off x="2917744" y="4392397"/>
            <a:ext cx="404277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K</a:t>
            </a:r>
            <a:r>
              <a:rPr lang="en-US" sz="1950" b="1" baseline="30000" dirty="0" smtClean="0"/>
              <a:t>+</a:t>
            </a:r>
            <a:endParaRPr lang="en-US" sz="1950" b="1" dirty="0" smtClean="0"/>
          </a:p>
        </p:txBody>
      </p:sp>
      <p:sp>
        <p:nvSpPr>
          <p:cNvPr id="418" name="TextBox 417"/>
          <p:cNvSpPr txBox="1"/>
          <p:nvPr/>
        </p:nvSpPr>
        <p:spPr>
          <a:xfrm>
            <a:off x="11325842" y="7403190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(d)</a:t>
            </a:r>
            <a:endParaRPr lang="en-US" sz="3200" b="1" dirty="0"/>
          </a:p>
        </p:txBody>
      </p:sp>
      <p:sp>
        <p:nvSpPr>
          <p:cNvPr id="428" name="TextBox 427"/>
          <p:cNvSpPr txBox="1"/>
          <p:nvPr/>
        </p:nvSpPr>
        <p:spPr>
          <a:xfrm>
            <a:off x="11347144" y="4257556"/>
            <a:ext cx="643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(a)</a:t>
            </a:r>
            <a:endParaRPr lang="en-US" sz="3200" b="1" dirty="0"/>
          </a:p>
        </p:txBody>
      </p:sp>
      <p:sp>
        <p:nvSpPr>
          <p:cNvPr id="429" name="Rectangle 428"/>
          <p:cNvSpPr/>
          <p:nvPr/>
        </p:nvSpPr>
        <p:spPr>
          <a:xfrm>
            <a:off x="8791218" y="6000584"/>
            <a:ext cx="202996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950" b="1" dirty="0" smtClean="0"/>
              <a:t>SOS1,2,3</a:t>
            </a:r>
          </a:p>
          <a:p>
            <a:pPr algn="ctr"/>
            <a:r>
              <a:rPr lang="en-US" sz="1950" b="1" dirty="0" smtClean="0"/>
              <a:t>Ca</a:t>
            </a:r>
            <a:r>
              <a:rPr lang="en-US" sz="1950" b="1" baseline="30000" dirty="0" smtClean="0"/>
              <a:t>2+</a:t>
            </a:r>
            <a:r>
              <a:rPr lang="en-US" sz="1950" b="1" dirty="0" smtClean="0"/>
              <a:t> Channel</a:t>
            </a:r>
          </a:p>
        </p:txBody>
      </p:sp>
      <p:cxnSp>
        <p:nvCxnSpPr>
          <p:cNvPr id="430" name="Straight Arrow Connector 429"/>
          <p:cNvCxnSpPr/>
          <p:nvPr/>
        </p:nvCxnSpPr>
        <p:spPr>
          <a:xfrm flipH="1">
            <a:off x="10020472" y="5128887"/>
            <a:ext cx="296637" cy="7506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TextBox 432"/>
          <p:cNvSpPr txBox="1"/>
          <p:nvPr/>
        </p:nvSpPr>
        <p:spPr>
          <a:xfrm>
            <a:off x="10128452" y="3849987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(b)</a:t>
            </a:r>
            <a:endParaRPr lang="en-US" sz="3200" b="1" dirty="0"/>
          </a:p>
        </p:txBody>
      </p:sp>
      <p:sp>
        <p:nvSpPr>
          <p:cNvPr id="437" name="TextBox 436"/>
          <p:cNvSpPr txBox="1"/>
          <p:nvPr/>
        </p:nvSpPr>
        <p:spPr>
          <a:xfrm>
            <a:off x="8682899" y="3235925"/>
            <a:ext cx="781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(c)</a:t>
            </a:r>
            <a:endParaRPr lang="en-US" sz="3200" b="1" dirty="0"/>
          </a:p>
        </p:txBody>
      </p:sp>
      <p:sp>
        <p:nvSpPr>
          <p:cNvPr id="441" name="TextBox 440"/>
          <p:cNvSpPr txBox="1"/>
          <p:nvPr/>
        </p:nvSpPr>
        <p:spPr>
          <a:xfrm>
            <a:off x="5647069" y="3345917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baseline="30000" dirty="0">
                <a:solidFill>
                  <a:srgbClr val="FF0000"/>
                </a:solidFill>
              </a:rPr>
              <a:t>•</a:t>
            </a:r>
            <a:r>
              <a:rPr lang="en-US" sz="3200" b="1" dirty="0">
                <a:solidFill>
                  <a:srgbClr val="FF0000"/>
                </a:solidFill>
              </a:rPr>
              <a:t>OH</a:t>
            </a:r>
          </a:p>
        </p:txBody>
      </p:sp>
      <p:sp>
        <p:nvSpPr>
          <p:cNvPr id="448" name="Rectangle 447"/>
          <p:cNvSpPr/>
          <p:nvPr/>
        </p:nvSpPr>
        <p:spPr>
          <a:xfrm>
            <a:off x="10485174" y="6359958"/>
            <a:ext cx="1120178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Na</a:t>
            </a:r>
            <a:r>
              <a:rPr lang="en-US" sz="1950" b="1" baseline="30000" dirty="0" smtClean="0"/>
              <a:t>+ </a:t>
            </a:r>
          </a:p>
          <a:p>
            <a:pPr algn="ctr"/>
            <a:r>
              <a:rPr lang="en-US" sz="1950" b="1" dirty="0" smtClean="0"/>
              <a:t>Receptor</a:t>
            </a:r>
          </a:p>
        </p:txBody>
      </p:sp>
      <p:sp>
        <p:nvSpPr>
          <p:cNvPr id="449" name="Rectangle 448"/>
          <p:cNvSpPr/>
          <p:nvPr/>
        </p:nvSpPr>
        <p:spPr>
          <a:xfrm>
            <a:off x="8126306" y="5774539"/>
            <a:ext cx="933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RBOH</a:t>
            </a:r>
            <a:endParaRPr lang="en-US" sz="2400" b="1" dirty="0"/>
          </a:p>
        </p:txBody>
      </p:sp>
      <p:sp>
        <p:nvSpPr>
          <p:cNvPr id="455" name="Bent Arrow 454"/>
          <p:cNvSpPr/>
          <p:nvPr/>
        </p:nvSpPr>
        <p:spPr>
          <a:xfrm rot="10800000" flipH="1">
            <a:off x="7451446" y="4049485"/>
            <a:ext cx="899886" cy="337764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59" name="Bent Arrow 458"/>
          <p:cNvSpPr/>
          <p:nvPr/>
        </p:nvSpPr>
        <p:spPr>
          <a:xfrm rot="16200000">
            <a:off x="5982004" y="5594913"/>
            <a:ext cx="910474" cy="3770476"/>
          </a:xfrm>
          <a:prstGeom prst="bentArrow">
            <a:avLst>
              <a:gd name="adj1" fmla="val 25000"/>
              <a:gd name="adj2" fmla="val 25758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66" name="Down Arrow 465"/>
          <p:cNvSpPr/>
          <p:nvPr/>
        </p:nvSpPr>
        <p:spPr>
          <a:xfrm flipV="1">
            <a:off x="5906286" y="2431952"/>
            <a:ext cx="402336" cy="82296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9" name="Rectangle 468"/>
          <p:cNvSpPr/>
          <p:nvPr/>
        </p:nvSpPr>
        <p:spPr>
          <a:xfrm>
            <a:off x="6249970" y="2716306"/>
            <a:ext cx="830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Oxides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sp>
        <p:nvSpPr>
          <p:cNvPr id="471" name="Down Arrow 470"/>
          <p:cNvSpPr/>
          <p:nvPr/>
        </p:nvSpPr>
        <p:spPr>
          <a:xfrm rot="5400000">
            <a:off x="6601882" y="3437050"/>
            <a:ext cx="402336" cy="408287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74" name="Group 473"/>
          <p:cNvGrpSpPr/>
          <p:nvPr/>
        </p:nvGrpSpPr>
        <p:grpSpPr>
          <a:xfrm>
            <a:off x="5930670" y="3955427"/>
            <a:ext cx="414528" cy="850138"/>
            <a:chOff x="6276848" y="4549775"/>
            <a:chExt cx="414528" cy="850138"/>
          </a:xfrm>
        </p:grpSpPr>
        <p:sp>
          <p:nvSpPr>
            <p:cNvPr id="467" name="Down Arrow 466"/>
            <p:cNvSpPr/>
            <p:nvPr/>
          </p:nvSpPr>
          <p:spPr>
            <a:xfrm>
              <a:off x="6276848" y="4960711"/>
              <a:ext cx="414528" cy="439202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2" name="Rectangle 471"/>
            <p:cNvSpPr/>
            <p:nvPr/>
          </p:nvSpPr>
          <p:spPr>
            <a:xfrm>
              <a:off x="6375400" y="4752975"/>
              <a:ext cx="215900" cy="1333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3" name="Rectangle 472"/>
            <p:cNvSpPr/>
            <p:nvPr/>
          </p:nvSpPr>
          <p:spPr>
            <a:xfrm>
              <a:off x="6375400" y="4549775"/>
              <a:ext cx="215900" cy="1333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75" name="Group 474"/>
          <p:cNvGrpSpPr/>
          <p:nvPr/>
        </p:nvGrpSpPr>
        <p:grpSpPr>
          <a:xfrm rot="19203265">
            <a:off x="6646946" y="3892066"/>
            <a:ext cx="414528" cy="973335"/>
            <a:chOff x="6276848" y="4549775"/>
            <a:chExt cx="414528" cy="850138"/>
          </a:xfrm>
        </p:grpSpPr>
        <p:sp>
          <p:nvSpPr>
            <p:cNvPr id="476" name="Down Arrow 475"/>
            <p:cNvSpPr/>
            <p:nvPr/>
          </p:nvSpPr>
          <p:spPr>
            <a:xfrm>
              <a:off x="6276848" y="4960711"/>
              <a:ext cx="414528" cy="439202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7" name="Rectangle 476"/>
            <p:cNvSpPr/>
            <p:nvPr/>
          </p:nvSpPr>
          <p:spPr>
            <a:xfrm>
              <a:off x="6375400" y="4752975"/>
              <a:ext cx="215900" cy="1333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8" name="Rectangle 477"/>
            <p:cNvSpPr/>
            <p:nvPr/>
          </p:nvSpPr>
          <p:spPr>
            <a:xfrm>
              <a:off x="6375400" y="4549775"/>
              <a:ext cx="215900" cy="1333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479" name="Rectangle 478"/>
          <p:cNvSpPr/>
          <p:nvPr/>
        </p:nvSpPr>
        <p:spPr>
          <a:xfrm>
            <a:off x="5574330" y="4699030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i="1" dirty="0" smtClean="0">
                <a:solidFill>
                  <a:srgbClr val="FF0000"/>
                </a:solidFill>
              </a:rPr>
              <a:t>Damages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sp>
        <p:nvSpPr>
          <p:cNvPr id="480" name="Rectangle 479"/>
          <p:cNvSpPr/>
          <p:nvPr/>
        </p:nvSpPr>
        <p:spPr>
          <a:xfrm>
            <a:off x="6618270" y="4773706"/>
            <a:ext cx="19382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i="1" dirty="0" smtClean="0">
                <a:solidFill>
                  <a:srgbClr val="FF0000"/>
                </a:solidFill>
              </a:rPr>
              <a:t>Blocks</a:t>
            </a:r>
          </a:p>
          <a:p>
            <a:pPr algn="ctr"/>
            <a:r>
              <a:rPr lang="en-US" sz="1800" b="1" i="1" dirty="0" smtClean="0">
                <a:solidFill>
                  <a:srgbClr val="FF0000"/>
                </a:solidFill>
              </a:rPr>
              <a:t>pathway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sp>
        <p:nvSpPr>
          <p:cNvPr id="481" name="Rectangle 480"/>
          <p:cNvSpPr/>
          <p:nvPr/>
        </p:nvSpPr>
        <p:spPr>
          <a:xfrm>
            <a:off x="10228323" y="4760415"/>
            <a:ext cx="609462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Ca</a:t>
            </a:r>
            <a:r>
              <a:rPr lang="en-US" sz="1950" b="1" baseline="30000" dirty="0" smtClean="0"/>
              <a:t>2+</a:t>
            </a:r>
            <a:endParaRPr lang="en-US" sz="1950" b="1" dirty="0" smtClean="0"/>
          </a:p>
        </p:txBody>
      </p:sp>
      <p:sp>
        <p:nvSpPr>
          <p:cNvPr id="482" name="TextBox 481"/>
          <p:cNvSpPr txBox="1"/>
          <p:nvPr/>
        </p:nvSpPr>
        <p:spPr>
          <a:xfrm>
            <a:off x="1091972" y="2260163"/>
            <a:ext cx="10230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Na</a:t>
            </a:r>
            <a:r>
              <a:rPr lang="en-US" sz="4400" b="1" baseline="30000" dirty="0" smtClean="0"/>
              <a:t>+</a:t>
            </a:r>
            <a:endParaRPr lang="en-US" sz="4400" b="1" baseline="30000" dirty="0"/>
          </a:p>
        </p:txBody>
      </p:sp>
      <p:sp>
        <p:nvSpPr>
          <p:cNvPr id="483" name="Down Arrow 482"/>
          <p:cNvSpPr/>
          <p:nvPr/>
        </p:nvSpPr>
        <p:spPr>
          <a:xfrm>
            <a:off x="1267230" y="3004976"/>
            <a:ext cx="501396" cy="7395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4" name="TextBox 483"/>
          <p:cNvSpPr txBox="1"/>
          <p:nvPr/>
        </p:nvSpPr>
        <p:spPr>
          <a:xfrm>
            <a:off x="11211914" y="2553646"/>
            <a:ext cx="10230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Na</a:t>
            </a:r>
            <a:r>
              <a:rPr lang="en-US" sz="4400" b="1" baseline="30000" dirty="0" smtClean="0"/>
              <a:t>+</a:t>
            </a:r>
            <a:endParaRPr lang="en-US" sz="4400" b="1" baseline="30000" dirty="0"/>
          </a:p>
        </p:txBody>
      </p:sp>
      <p:sp>
        <p:nvSpPr>
          <p:cNvPr id="485" name="Down Arrow 484"/>
          <p:cNvSpPr/>
          <p:nvPr/>
        </p:nvSpPr>
        <p:spPr>
          <a:xfrm>
            <a:off x="11430714" y="3356517"/>
            <a:ext cx="501396" cy="7395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86" name="Straight Arrow Connector 485"/>
          <p:cNvCxnSpPr/>
          <p:nvPr/>
        </p:nvCxnSpPr>
        <p:spPr>
          <a:xfrm flipH="1" flipV="1">
            <a:off x="3610778" y="4585437"/>
            <a:ext cx="72395" cy="8573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Rectangle 487"/>
          <p:cNvSpPr/>
          <p:nvPr/>
        </p:nvSpPr>
        <p:spPr>
          <a:xfrm>
            <a:off x="3476544" y="4239997"/>
            <a:ext cx="404277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K</a:t>
            </a:r>
            <a:r>
              <a:rPr lang="en-US" sz="1950" b="1" baseline="30000" dirty="0" smtClean="0"/>
              <a:t>+</a:t>
            </a:r>
            <a:endParaRPr lang="en-US" sz="1950" b="1" dirty="0" smtClean="0"/>
          </a:p>
        </p:txBody>
      </p:sp>
      <p:sp>
        <p:nvSpPr>
          <p:cNvPr id="489" name="Rectangle 488"/>
          <p:cNvSpPr/>
          <p:nvPr/>
        </p:nvSpPr>
        <p:spPr>
          <a:xfrm>
            <a:off x="9364724" y="4477387"/>
            <a:ext cx="609462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50" b="1" dirty="0" smtClean="0"/>
              <a:t>Ca</a:t>
            </a:r>
            <a:r>
              <a:rPr lang="en-US" sz="1950" b="1" baseline="30000" dirty="0" smtClean="0"/>
              <a:t>2+</a:t>
            </a:r>
            <a:endParaRPr lang="en-US" sz="1950" b="1" dirty="0" smtClean="0"/>
          </a:p>
        </p:txBody>
      </p:sp>
      <p:sp>
        <p:nvSpPr>
          <p:cNvPr id="490" name="Rectangle 489"/>
          <p:cNvSpPr/>
          <p:nvPr/>
        </p:nvSpPr>
        <p:spPr>
          <a:xfrm>
            <a:off x="10975809" y="5072471"/>
            <a:ext cx="1096799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950" b="1" dirty="0" smtClean="0"/>
              <a:t>Na</a:t>
            </a:r>
            <a:r>
              <a:rPr lang="en-US" sz="1950" b="1" baseline="30000" dirty="0" smtClean="0"/>
              <a:t>+</a:t>
            </a:r>
            <a:endParaRPr lang="en-US" sz="1950" b="1" dirty="0" smtClean="0"/>
          </a:p>
        </p:txBody>
      </p:sp>
      <p:sp>
        <p:nvSpPr>
          <p:cNvPr id="492" name="Rectangle 491"/>
          <p:cNvSpPr/>
          <p:nvPr/>
        </p:nvSpPr>
        <p:spPr>
          <a:xfrm>
            <a:off x="1114202" y="1843636"/>
            <a:ext cx="812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 smtClean="0"/>
              <a:t>Toxic</a:t>
            </a:r>
          </a:p>
        </p:txBody>
      </p:sp>
      <p:sp>
        <p:nvSpPr>
          <p:cNvPr id="493" name="Rectangle 492"/>
          <p:cNvSpPr/>
          <p:nvPr/>
        </p:nvSpPr>
        <p:spPr>
          <a:xfrm>
            <a:off x="11034739" y="2155693"/>
            <a:ext cx="11608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 smtClean="0"/>
              <a:t>Sensing</a:t>
            </a:r>
          </a:p>
        </p:txBody>
      </p:sp>
      <p:sp>
        <p:nvSpPr>
          <p:cNvPr id="283" name="Diamond 282"/>
          <p:cNvSpPr/>
          <p:nvPr/>
        </p:nvSpPr>
        <p:spPr>
          <a:xfrm>
            <a:off x="8409776" y="4858661"/>
            <a:ext cx="111303" cy="99205"/>
          </a:xfrm>
          <a:prstGeom prst="diamond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</p:spTree>
    <p:extLst>
      <p:ext uri="{BB962C8B-B14F-4D97-AF65-F5344CB8AC3E}">
        <p14:creationId xmlns:p14="http://schemas.microsoft.com/office/powerpoint/2010/main" val="1634442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2061</TotalTime>
  <Words>95</Words>
  <Application>Microsoft Office PowerPoint</Application>
  <PresentationFormat>Paper A3 (297 x 420 mm)</PresentationFormat>
  <Paragraphs>47</Paragraphs>
  <Slides>1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 del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erwan michard</dc:creator>
  <cp:lastModifiedBy>erwan michard</cp:lastModifiedBy>
  <cp:revision>24</cp:revision>
  <dcterms:created xsi:type="dcterms:W3CDTF">2020-04-05T21:18:25Z</dcterms:created>
  <dcterms:modified xsi:type="dcterms:W3CDTF">2020-04-13T22:30:37Z</dcterms:modified>
</cp:coreProperties>
</file>