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4" r:id="rId2"/>
  </p:sldIdLst>
  <p:sldSz cx="12192000" cy="6858000"/>
  <p:notesSz cx="6858000" cy="9144000"/>
  <p:defaultTextStyle>
    <a:defPPr>
      <a:defRPr lang="en-T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66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 showGuides="1">
      <p:cViewPr>
        <p:scale>
          <a:sx n="100" d="100"/>
          <a:sy n="100" d="100"/>
        </p:scale>
        <p:origin x="-1372" y="-752"/>
      </p:cViewPr>
      <p:guideLst>
        <p:guide orient="horz" pos="2251"/>
        <p:guide pos="663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ocuments\Articles%20pdfs%20malaria\primaquine\Methaemoglobin\8-AQ%20studies\Alving%208-AQ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095447085507753E-2"/>
          <c:y val="0.1010186940331709"/>
          <c:w val="0.89043463829316416"/>
          <c:h val="0.70908681700458598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Sheet2!$E$1</c:f>
              <c:strCache>
                <c:ptCount val="1"/>
                <c:pt idx="0">
                  <c:v>mean MetHb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11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Sheet2!$D$2:$D$35</c:f>
              <c:numCache>
                <c:formatCode>General</c:formatCode>
                <c:ptCount val="34"/>
                <c:pt idx="0">
                  <c:v>0</c:v>
                </c:pt>
                <c:pt idx="1">
                  <c:v>40</c:v>
                </c:pt>
                <c:pt idx="2">
                  <c:v>83.333333333333343</c:v>
                </c:pt>
                <c:pt idx="3">
                  <c:v>0</c:v>
                </c:pt>
                <c:pt idx="4">
                  <c:v>60</c:v>
                </c:pt>
                <c:pt idx="5">
                  <c:v>40</c:v>
                </c:pt>
                <c:pt idx="6">
                  <c:v>33.333333333333343</c:v>
                </c:pt>
                <c:pt idx="7">
                  <c:v>40</c:v>
                </c:pt>
                <c:pt idx="8">
                  <c:v>0</c:v>
                </c:pt>
                <c:pt idx="9">
                  <c:v>40</c:v>
                </c:pt>
                <c:pt idx="10">
                  <c:v>33.333333333333343</c:v>
                </c:pt>
                <c:pt idx="11">
                  <c:v>40</c:v>
                </c:pt>
                <c:pt idx="12">
                  <c:v>40</c:v>
                </c:pt>
                <c:pt idx="13">
                  <c:v>20</c:v>
                </c:pt>
                <c:pt idx="14">
                  <c:v>40</c:v>
                </c:pt>
                <c:pt idx="15">
                  <c:v>40</c:v>
                </c:pt>
                <c:pt idx="16">
                  <c:v>90</c:v>
                </c:pt>
                <c:pt idx="17">
                  <c:v>0</c:v>
                </c:pt>
                <c:pt idx="18">
                  <c:v>20</c:v>
                </c:pt>
                <c:pt idx="19">
                  <c:v>60</c:v>
                </c:pt>
                <c:pt idx="20">
                  <c:v>90.697674418604649</c:v>
                </c:pt>
                <c:pt idx="21">
                  <c:v>20</c:v>
                </c:pt>
                <c:pt idx="22">
                  <c:v>20</c:v>
                </c:pt>
                <c:pt idx="23">
                  <c:v>60</c:v>
                </c:pt>
                <c:pt idx="24">
                  <c:v>0</c:v>
                </c:pt>
                <c:pt idx="25">
                  <c:v>0</c:v>
                </c:pt>
                <c:pt idx="26">
                  <c:v>20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60</c:v>
                </c:pt>
                <c:pt idx="33">
                  <c:v>60</c:v>
                </c:pt>
              </c:numCache>
            </c:numRef>
          </c:xVal>
          <c:yVal>
            <c:numRef>
              <c:f>Sheet2!$E$2:$E$35</c:f>
              <c:numCache>
                <c:formatCode>General</c:formatCode>
                <c:ptCount val="34"/>
                <c:pt idx="0">
                  <c:v>1.6</c:v>
                </c:pt>
                <c:pt idx="1">
                  <c:v>2.2000000000000002</c:v>
                </c:pt>
                <c:pt idx="2">
                  <c:v>3.9</c:v>
                </c:pt>
                <c:pt idx="3">
                  <c:v>3.7</c:v>
                </c:pt>
                <c:pt idx="4">
                  <c:v>3.5</c:v>
                </c:pt>
                <c:pt idx="5">
                  <c:v>5.6</c:v>
                </c:pt>
                <c:pt idx="6">
                  <c:v>2.9</c:v>
                </c:pt>
                <c:pt idx="7">
                  <c:v>2.8</c:v>
                </c:pt>
                <c:pt idx="8">
                  <c:v>2.9</c:v>
                </c:pt>
                <c:pt idx="9">
                  <c:v>4.5999999999999996</c:v>
                </c:pt>
                <c:pt idx="10">
                  <c:v>4.0999999999999996</c:v>
                </c:pt>
                <c:pt idx="11">
                  <c:v>4.9000000000000004</c:v>
                </c:pt>
                <c:pt idx="12">
                  <c:v>3.6</c:v>
                </c:pt>
                <c:pt idx="13">
                  <c:v>3</c:v>
                </c:pt>
                <c:pt idx="14">
                  <c:v>4.8</c:v>
                </c:pt>
                <c:pt idx="15">
                  <c:v>2.4</c:v>
                </c:pt>
                <c:pt idx="16">
                  <c:v>4.8</c:v>
                </c:pt>
                <c:pt idx="17">
                  <c:v>0</c:v>
                </c:pt>
                <c:pt idx="18">
                  <c:v>2.8</c:v>
                </c:pt>
                <c:pt idx="19">
                  <c:v>2.6</c:v>
                </c:pt>
                <c:pt idx="20">
                  <c:v>3.7</c:v>
                </c:pt>
                <c:pt idx="21">
                  <c:v>3.1</c:v>
                </c:pt>
                <c:pt idx="22">
                  <c:v>2.5</c:v>
                </c:pt>
                <c:pt idx="23">
                  <c:v>4.5</c:v>
                </c:pt>
                <c:pt idx="24">
                  <c:v>1.5</c:v>
                </c:pt>
                <c:pt idx="25">
                  <c:v>1.3</c:v>
                </c:pt>
                <c:pt idx="26">
                  <c:v>1.1000000000000001</c:v>
                </c:pt>
                <c:pt idx="27">
                  <c:v>1.5</c:v>
                </c:pt>
                <c:pt idx="28">
                  <c:v>1.6</c:v>
                </c:pt>
                <c:pt idx="29">
                  <c:v>1.3</c:v>
                </c:pt>
                <c:pt idx="30">
                  <c:v>1.5</c:v>
                </c:pt>
                <c:pt idx="31">
                  <c:v>2.7</c:v>
                </c:pt>
                <c:pt idx="32">
                  <c:v>3.5</c:v>
                </c:pt>
                <c:pt idx="33">
                  <c:v>5.4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532-4248-8F64-678ACF4C78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4483023"/>
        <c:axId val="474483855"/>
      </c:scatterChart>
      <c:valAx>
        <c:axId val="47448302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483855"/>
        <c:crosses val="autoZero"/>
        <c:crossBetween val="midCat"/>
      </c:valAx>
      <c:valAx>
        <c:axId val="474483855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4483023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CF498-1A5E-3F4D-9CBA-FD8AB9426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1CE185-E699-E542-A60F-5176E23CD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5C347-55C6-9D4B-985C-F1A82D399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00CEE-DEA2-024C-A5AB-48D977777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A6002-FB4B-8C49-A381-E0B4112A8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63014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201C3-2918-9846-98A7-FA5533F64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E4A44C-B4F6-AD47-84C3-FEF10EE8B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93CA8-CF71-714C-B0B4-B6C422523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D7247-87C1-B142-B029-1DC6015EC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6766E-33F4-AA4B-9DFD-AD50D47B6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98276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B211C9-D723-C140-AF61-382091ADA5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28F34D-9F65-1045-B49A-3F6C17ACC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47FF8-84A4-ED41-8171-CB8797C6D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2F390-37F1-E04E-AE6A-6B6805D91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570BA-1E8C-EA46-91D8-2CAD8789B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000083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CAC55-B3F4-0D48-A9D8-0F62CE747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79E3D-9E74-E74B-98A7-21815105FD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6D344-21BB-B049-8264-315EAC3A9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F143E-EDB8-5542-AF2E-2F7DA4BF1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31F57-05B0-4048-BE12-4AE75FDE6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46372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F0D7A-0600-664D-A5B4-F94078178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31023-60DA-0D4D-940F-0E625B789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66C66-16BD-E648-93A0-602240D89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48651-B7AF-594C-8BAE-13A750AEC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9B134-451B-534E-BA94-B0D1638C3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725532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C279E-86E5-3C44-B912-6368D9B81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34BF8-F3F0-1944-AA7D-6BF7E40722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43B475-CBD0-6E49-BFCB-291B8C4A37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9DA6F-0F7B-6543-9EE0-C86C4589B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249AB9-219B-6847-BBFF-035866562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0F197-CCB3-0340-B967-8B4E351BD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22056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E50CC-DCBB-9C41-99ED-2C51709FA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68DE6-44AF-9349-B349-744B48960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5AC07-AFF4-5244-A68F-B7F15E55E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0865C0-39EB-8440-A527-430A06085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5B8331-48EC-9C49-93A0-E12C82689E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B3EF54-DD58-984F-AF5D-5B8716838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A07472-3727-604F-AF74-377CC0AE9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C7F204-2991-0549-8FB1-5CDF64885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665765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B25C6-B627-EC4B-8196-02B3DE2D4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CBD745-5C7A-8A4D-95B7-1AED13276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E604F2-FCDD-7F4E-8B3D-41F963202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EE3442-C646-5440-A0A4-0B51BBEFA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171491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1C47BD-2BD0-214D-82B5-3BFB4C101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9D9508-DCA0-3C4A-A3B5-3D1E213D7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062C3F-C053-5D45-9EBF-70AF483A2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193764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4793D-17E0-CB4D-8C64-F61FB444A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E4291-B309-674A-8805-274965CEB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C33557-73C0-4F45-9678-5B25984092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5395CE-F120-BE4D-86F1-DE1A6C2D8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9960AA-BACF-0D42-93F3-811AE592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1D0A0-1064-0E47-8AB4-4CA319A6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1473031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752F0-68B9-F248-879C-8FE8D0951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BEEF72-C035-3F46-8647-C35FAFBD1D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EB768C-38B6-2A4C-AD66-A7E140F37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BB2694-42ED-A545-B9E4-D368FF098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334C0-4F78-2D47-8EDA-17C557C05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DADB9D-CACF-064D-8119-F6C77397F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111348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CBB87D-F8DE-ED42-ABD2-B92C84B38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1D263-BF35-6845-A4B6-5455F8490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032B1-3C71-9747-ACDC-79D8CE583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65029-066F-E14B-88B9-9539E6D2FE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B5023-C099-BD4D-939A-9EA6A6C207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08090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B89D690E-96FD-4A3B-9AEA-439F0FA3091F}"/>
              </a:ext>
            </a:extLst>
          </p:cNvPr>
          <p:cNvSpPr txBox="1"/>
          <p:nvPr/>
        </p:nvSpPr>
        <p:spPr>
          <a:xfrm>
            <a:off x="1257816" y="-29941"/>
            <a:ext cx="3258905" cy="3926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Methaemoglobin</a:t>
            </a:r>
            <a:r>
              <a:rPr lang="en-US" sz="2800" dirty="0"/>
              <a:t> (%)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68C841-088A-4757-9BAB-D6FB8823223D}"/>
              </a:ext>
            </a:extLst>
          </p:cNvPr>
          <p:cNvSpPr txBox="1"/>
          <p:nvPr/>
        </p:nvSpPr>
        <p:spPr>
          <a:xfrm>
            <a:off x="4844535" y="6405268"/>
            <a:ext cx="2502929" cy="3926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Radical cure (%)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3C0C8DC-8D5C-4862-BB40-E22E24010E5A}"/>
              </a:ext>
            </a:extLst>
          </p:cNvPr>
          <p:cNvGrpSpPr/>
          <p:nvPr/>
        </p:nvGrpSpPr>
        <p:grpSpPr>
          <a:xfrm>
            <a:off x="1258070" y="134497"/>
            <a:ext cx="10608914" cy="6435937"/>
            <a:chOff x="1233548" y="54170"/>
            <a:chExt cx="10608914" cy="6516264"/>
          </a:xfrm>
        </p:grpSpPr>
        <p:graphicFrame>
          <p:nvGraphicFramePr>
            <p:cNvPr id="3" name="Chart 2">
              <a:extLst>
                <a:ext uri="{FF2B5EF4-FFF2-40B4-BE49-F238E27FC236}">
                  <a16:creationId xmlns:a16="http://schemas.microsoft.com/office/drawing/2014/main" id="{A505751A-90CA-4D2D-81A9-077944887B4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86857149"/>
                </p:ext>
              </p:extLst>
            </p:nvPr>
          </p:nvGraphicFramePr>
          <p:xfrm>
            <a:off x="1751071" y="2861764"/>
            <a:ext cx="8134350" cy="37086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63E722B-1CFC-4531-AD10-439319D46D87}"/>
                </a:ext>
              </a:extLst>
            </p:cNvPr>
            <p:cNvSpPr/>
            <p:nvPr/>
          </p:nvSpPr>
          <p:spPr>
            <a:xfrm>
              <a:off x="8615062" y="4023560"/>
              <a:ext cx="441005" cy="43511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EC16A4A-E6A1-4705-9C24-AFF63ECA9FC9}"/>
                </a:ext>
              </a:extLst>
            </p:cNvPr>
            <p:cNvSpPr/>
            <p:nvPr/>
          </p:nvSpPr>
          <p:spPr>
            <a:xfrm>
              <a:off x="8600593" y="3663369"/>
              <a:ext cx="198452" cy="20083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BE3245C-FD55-49C9-928F-9215E7672A38}"/>
                </a:ext>
              </a:extLst>
            </p:cNvPr>
            <p:cNvSpPr/>
            <p:nvPr/>
          </p:nvSpPr>
          <p:spPr>
            <a:xfrm>
              <a:off x="3516711" y="4566142"/>
              <a:ext cx="205850" cy="199096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337565C-CDA4-4F06-AA0C-324B46CDD0D5}"/>
                </a:ext>
              </a:extLst>
            </p:cNvPr>
            <p:cNvSpPr txBox="1"/>
            <p:nvPr/>
          </p:nvSpPr>
          <p:spPr>
            <a:xfrm>
              <a:off x="1257816" y="223620"/>
              <a:ext cx="6319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12 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DA41A91-D9F1-4A67-8198-2281D31E49CC}"/>
                </a:ext>
              </a:extLst>
            </p:cNvPr>
            <p:cNvCxnSpPr/>
            <p:nvPr/>
          </p:nvCxnSpPr>
          <p:spPr>
            <a:xfrm rot="5400000">
              <a:off x="-884087" y="3259923"/>
              <a:ext cx="55559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CCCAFD7-9F6B-4ED2-9E71-CA6AAE7012C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29854" y="433503"/>
              <a:ext cx="0" cy="1197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C256119-E017-4E31-A34E-CD2E43BA72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29855" y="1359491"/>
              <a:ext cx="0" cy="1197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35A5D7A-2E77-4C23-A8BE-46162690CF1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29855" y="2285481"/>
              <a:ext cx="0" cy="1197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0616756-DBE4-4847-8E8A-4B65E202F5E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29855" y="3211469"/>
              <a:ext cx="0" cy="1197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1779A7D-A712-4D92-A4FA-0D8884197A0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29855" y="4137459"/>
              <a:ext cx="0" cy="1197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02AC109-0808-42BC-B53E-0F22BBE0D2F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29855" y="5063447"/>
              <a:ext cx="0" cy="1197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AFC6CC1-50B6-4217-BB11-0CDA915A35D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29855" y="5989439"/>
              <a:ext cx="0" cy="1197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9E8D469-6005-47F7-8CC7-FE686CF83144}"/>
                </a:ext>
              </a:extLst>
            </p:cNvPr>
            <p:cNvCxnSpPr/>
            <p:nvPr/>
          </p:nvCxnSpPr>
          <p:spPr>
            <a:xfrm>
              <a:off x="2195285" y="6013903"/>
              <a:ext cx="72787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3EFB0F2-FDBD-4B22-B9D3-A78A7862530A}"/>
                </a:ext>
              </a:extLst>
            </p:cNvPr>
            <p:cNvCxnSpPr>
              <a:cxnSpLocks/>
            </p:cNvCxnSpPr>
            <p:nvPr/>
          </p:nvCxnSpPr>
          <p:spPr>
            <a:xfrm>
              <a:off x="2195285" y="6013905"/>
              <a:ext cx="0" cy="10150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BBAA308-BB63-4D98-B1D8-DEC332859E1E}"/>
                </a:ext>
              </a:extLst>
            </p:cNvPr>
            <p:cNvCxnSpPr>
              <a:cxnSpLocks/>
            </p:cNvCxnSpPr>
            <p:nvPr/>
          </p:nvCxnSpPr>
          <p:spPr>
            <a:xfrm>
              <a:off x="3651033" y="6013904"/>
              <a:ext cx="0" cy="10150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1C4134E-83B1-4FFC-8D99-217141D48928}"/>
                </a:ext>
              </a:extLst>
            </p:cNvPr>
            <p:cNvCxnSpPr>
              <a:cxnSpLocks/>
            </p:cNvCxnSpPr>
            <p:nvPr/>
          </p:nvCxnSpPr>
          <p:spPr>
            <a:xfrm>
              <a:off x="5106780" y="6013904"/>
              <a:ext cx="0" cy="10150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5BE908E-4C5E-4E9F-9922-51524AFABEC4}"/>
                </a:ext>
              </a:extLst>
            </p:cNvPr>
            <p:cNvCxnSpPr>
              <a:cxnSpLocks/>
            </p:cNvCxnSpPr>
            <p:nvPr/>
          </p:nvCxnSpPr>
          <p:spPr>
            <a:xfrm>
              <a:off x="6562527" y="6013904"/>
              <a:ext cx="0" cy="10150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C8427E0-0289-45BF-8AE3-4E1B9E21F81C}"/>
                </a:ext>
              </a:extLst>
            </p:cNvPr>
            <p:cNvCxnSpPr>
              <a:cxnSpLocks/>
            </p:cNvCxnSpPr>
            <p:nvPr/>
          </p:nvCxnSpPr>
          <p:spPr>
            <a:xfrm>
              <a:off x="8018275" y="6013903"/>
              <a:ext cx="0" cy="10150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6C5F91E-D262-4609-86FA-00E8099528E8}"/>
                </a:ext>
              </a:extLst>
            </p:cNvPr>
            <p:cNvCxnSpPr>
              <a:cxnSpLocks/>
            </p:cNvCxnSpPr>
            <p:nvPr/>
          </p:nvCxnSpPr>
          <p:spPr>
            <a:xfrm>
              <a:off x="9474023" y="6013903"/>
              <a:ext cx="0" cy="10150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B3CF756-6148-4E92-AF77-0EE8027C1258}"/>
                </a:ext>
              </a:extLst>
            </p:cNvPr>
            <p:cNvSpPr/>
            <p:nvPr/>
          </p:nvSpPr>
          <p:spPr>
            <a:xfrm>
              <a:off x="2041423" y="5720301"/>
              <a:ext cx="367408" cy="22956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999EDF8F-FDFF-45DB-8AF4-8F9AB68D93D1}"/>
                </a:ext>
              </a:extLst>
            </p:cNvPr>
            <p:cNvSpPr/>
            <p:nvPr/>
          </p:nvSpPr>
          <p:spPr>
            <a:xfrm>
              <a:off x="3550592" y="4540651"/>
              <a:ext cx="138089" cy="152661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8305808-5560-4E50-8C63-870A35AAE19C}"/>
                </a:ext>
              </a:extLst>
            </p:cNvPr>
            <p:cNvSpPr/>
            <p:nvPr/>
          </p:nvSpPr>
          <p:spPr>
            <a:xfrm>
              <a:off x="5005032" y="3426419"/>
              <a:ext cx="138089" cy="152661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313113FD-87FA-4C25-824B-965AB4C52FFE}"/>
                </a:ext>
              </a:extLst>
            </p:cNvPr>
            <p:cNvSpPr/>
            <p:nvPr/>
          </p:nvSpPr>
          <p:spPr>
            <a:xfrm>
              <a:off x="6482573" y="481180"/>
              <a:ext cx="138089" cy="152661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D7F5BED-3E95-4DBF-9687-3F8550EB2C91}"/>
                </a:ext>
              </a:extLst>
            </p:cNvPr>
            <p:cNvSpPr/>
            <p:nvPr/>
          </p:nvSpPr>
          <p:spPr>
            <a:xfrm>
              <a:off x="3584473" y="3417250"/>
              <a:ext cx="138089" cy="15266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EB50958-8A14-4F7C-AB26-0A4C58ED4202}"/>
                </a:ext>
              </a:extLst>
            </p:cNvPr>
            <p:cNvSpPr txBox="1"/>
            <p:nvPr/>
          </p:nvSpPr>
          <p:spPr>
            <a:xfrm>
              <a:off x="1233548" y="1153110"/>
              <a:ext cx="6319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10 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C0BB7F3-E2E0-4B87-991B-B325480702E4}"/>
                </a:ext>
              </a:extLst>
            </p:cNvPr>
            <p:cNvSpPr txBox="1"/>
            <p:nvPr/>
          </p:nvSpPr>
          <p:spPr>
            <a:xfrm>
              <a:off x="1397535" y="2071044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8 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A1D8FF2-F9E4-40CF-B6CF-9779A632D51B}"/>
                </a:ext>
              </a:extLst>
            </p:cNvPr>
            <p:cNvSpPr txBox="1"/>
            <p:nvPr/>
          </p:nvSpPr>
          <p:spPr>
            <a:xfrm>
              <a:off x="1380692" y="2997035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6 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BC2EE9C-36BA-4450-AB8A-FC9DB06FEBCA}"/>
                </a:ext>
              </a:extLst>
            </p:cNvPr>
            <p:cNvSpPr txBox="1"/>
            <p:nvPr/>
          </p:nvSpPr>
          <p:spPr>
            <a:xfrm>
              <a:off x="1360310" y="3960346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4 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8541337-6EB6-4230-A9E9-47D7AF6334B0}"/>
                </a:ext>
              </a:extLst>
            </p:cNvPr>
            <p:cNvSpPr txBox="1"/>
            <p:nvPr/>
          </p:nvSpPr>
          <p:spPr>
            <a:xfrm>
              <a:off x="1330564" y="4825645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2 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F088493-EFE8-4EA3-9039-C4FCEB5D31EF}"/>
                </a:ext>
              </a:extLst>
            </p:cNvPr>
            <p:cNvSpPr txBox="1"/>
            <p:nvPr/>
          </p:nvSpPr>
          <p:spPr>
            <a:xfrm>
              <a:off x="1335596" y="5759983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0 </a:t>
              </a: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8C4F409-F150-49A1-87E0-C225AB1D8FF1}"/>
                </a:ext>
              </a:extLst>
            </p:cNvPr>
            <p:cNvSpPr/>
            <p:nvPr/>
          </p:nvSpPr>
          <p:spPr>
            <a:xfrm>
              <a:off x="9325001" y="1423749"/>
              <a:ext cx="138089" cy="15266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F127CB8-0F76-43AC-8200-3899D88AC56A}"/>
                </a:ext>
              </a:extLst>
            </p:cNvPr>
            <p:cNvSpPr/>
            <p:nvPr/>
          </p:nvSpPr>
          <p:spPr>
            <a:xfrm>
              <a:off x="9338955" y="2115109"/>
              <a:ext cx="124135" cy="11957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614A4F9-FE16-48C5-B5B2-74E51DBD2E4D}"/>
                </a:ext>
              </a:extLst>
            </p:cNvPr>
            <p:cNvSpPr/>
            <p:nvPr/>
          </p:nvSpPr>
          <p:spPr>
            <a:xfrm>
              <a:off x="8923806" y="2487534"/>
              <a:ext cx="304246" cy="286186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909317A-F021-4559-AA23-2BC7708503AD}"/>
                </a:ext>
              </a:extLst>
            </p:cNvPr>
            <p:cNvSpPr/>
            <p:nvPr/>
          </p:nvSpPr>
          <p:spPr>
            <a:xfrm>
              <a:off x="10508593" y="3151054"/>
              <a:ext cx="168265" cy="1640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CF220ED-D342-41C3-BC5C-6BB74725A212}"/>
                </a:ext>
              </a:extLst>
            </p:cNvPr>
            <p:cNvSpPr txBox="1"/>
            <p:nvPr/>
          </p:nvSpPr>
          <p:spPr>
            <a:xfrm>
              <a:off x="10870909" y="3072217"/>
              <a:ext cx="521297" cy="3116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N= 5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429BD0C-F452-489F-A969-EF8F50544208}"/>
                </a:ext>
              </a:extLst>
            </p:cNvPr>
            <p:cNvSpPr txBox="1"/>
            <p:nvPr/>
          </p:nvSpPr>
          <p:spPr>
            <a:xfrm>
              <a:off x="10857346" y="2611942"/>
              <a:ext cx="612668" cy="3116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N= 40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0639920-E7EB-4E79-B834-566EA6202BE8}"/>
                </a:ext>
              </a:extLst>
            </p:cNvPr>
            <p:cNvSpPr/>
            <p:nvPr/>
          </p:nvSpPr>
          <p:spPr>
            <a:xfrm>
              <a:off x="10118831" y="1884062"/>
              <a:ext cx="1634265" cy="2881176"/>
            </a:xfrm>
            <a:prstGeom prst="rect">
              <a:avLst/>
            </a:prstGeom>
            <a:noFill/>
            <a:ln w="222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6CE7CED-E7BB-4067-89E0-13765B405466}"/>
                </a:ext>
              </a:extLst>
            </p:cNvPr>
            <p:cNvSpPr/>
            <p:nvPr/>
          </p:nvSpPr>
          <p:spPr>
            <a:xfrm>
              <a:off x="10310245" y="2536165"/>
              <a:ext cx="504028" cy="47130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73DA9D6-38C5-4D7F-AFD2-E8B9C3C3AC33}"/>
                </a:ext>
              </a:extLst>
            </p:cNvPr>
            <p:cNvSpPr txBox="1"/>
            <p:nvPr/>
          </p:nvSpPr>
          <p:spPr>
            <a:xfrm>
              <a:off x="10202011" y="1933535"/>
              <a:ext cx="1168910" cy="529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Plasmoquine</a:t>
              </a:r>
              <a:r>
                <a:rPr lang="en-US" sz="1400" dirty="0"/>
                <a:t> </a:t>
              </a:r>
            </a:p>
            <a:p>
              <a:r>
                <a:rPr lang="en-US" sz="1400" dirty="0"/>
                <a:t>analogues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4DA0152-3799-4D27-A838-BA3C4833C3DD}"/>
                </a:ext>
              </a:extLst>
            </p:cNvPr>
            <p:cNvSpPr txBox="1"/>
            <p:nvPr/>
          </p:nvSpPr>
          <p:spPr>
            <a:xfrm>
              <a:off x="10184916" y="3388017"/>
              <a:ext cx="1441757" cy="3116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 err="1"/>
                <a:t>Plasmoquine</a:t>
              </a:r>
              <a:endParaRPr lang="en-US" sz="1400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5E6F5B8-6D98-4832-8DE2-90F1A44C52A6}"/>
                </a:ext>
              </a:extLst>
            </p:cNvPr>
            <p:cNvSpPr txBox="1"/>
            <p:nvPr/>
          </p:nvSpPr>
          <p:spPr>
            <a:xfrm>
              <a:off x="10184915" y="4045114"/>
              <a:ext cx="1441757" cy="3116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Primaquine</a:t>
              </a: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9AFA378-6468-4B50-B53A-048348D1E32E}"/>
                </a:ext>
              </a:extLst>
            </p:cNvPr>
            <p:cNvSpPr/>
            <p:nvPr/>
          </p:nvSpPr>
          <p:spPr>
            <a:xfrm>
              <a:off x="10510298" y="3758985"/>
              <a:ext cx="168265" cy="16408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B0D6C2EB-A3E4-4678-8D33-4368826D25A2}"/>
                </a:ext>
              </a:extLst>
            </p:cNvPr>
            <p:cNvSpPr/>
            <p:nvPr/>
          </p:nvSpPr>
          <p:spPr>
            <a:xfrm>
              <a:off x="10521327" y="4388979"/>
              <a:ext cx="168265" cy="1640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957D26F-BC11-48BB-BDC4-4AF472D1FE65}"/>
                </a:ext>
              </a:extLst>
            </p:cNvPr>
            <p:cNvSpPr txBox="1"/>
            <p:nvPr/>
          </p:nvSpPr>
          <p:spPr>
            <a:xfrm>
              <a:off x="10854957" y="3691271"/>
              <a:ext cx="561372" cy="3116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 N= 5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D4E5053-C8B0-4E49-913D-60B1C8DB5364}"/>
                </a:ext>
              </a:extLst>
            </p:cNvPr>
            <p:cNvSpPr txBox="1"/>
            <p:nvPr/>
          </p:nvSpPr>
          <p:spPr>
            <a:xfrm>
              <a:off x="10839991" y="4272283"/>
              <a:ext cx="561372" cy="3116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 N= 5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72CA42E-8746-4B6B-83F4-E6AED0CCE2D0}"/>
                </a:ext>
              </a:extLst>
            </p:cNvPr>
            <p:cNvSpPr txBox="1"/>
            <p:nvPr/>
          </p:nvSpPr>
          <p:spPr>
            <a:xfrm>
              <a:off x="10905795" y="54170"/>
              <a:ext cx="936667" cy="373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Figure </a:t>
              </a:r>
              <a:r>
                <a:rPr lang="en-US" dirty="0"/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8097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2041</TotalTime>
  <Words>32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Methaemoglobin as a marker of in vivo primaquine anti-hypnozoite activity </dc:title>
  <dc:creator>James Watson</dc:creator>
  <cp:lastModifiedBy>Nick White</cp:lastModifiedBy>
  <cp:revision>89</cp:revision>
  <dcterms:created xsi:type="dcterms:W3CDTF">2021-09-24T02:40:01Z</dcterms:created>
  <dcterms:modified xsi:type="dcterms:W3CDTF">2021-11-22T12:00:42Z</dcterms:modified>
</cp:coreProperties>
</file>