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00" r:id="rId2"/>
  </p:sldIdLst>
  <p:sldSz cx="12192000" cy="6858000"/>
  <p:notesSz cx="6858000" cy="9144000"/>
  <p:defaultTextStyle>
    <a:defPPr>
      <a:defRPr lang="en-T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66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 showGuides="1">
      <p:cViewPr varScale="1">
        <p:scale>
          <a:sx n="62" d="100"/>
          <a:sy n="62" d="100"/>
        </p:scale>
        <p:origin x="804" y="56"/>
      </p:cViewPr>
      <p:guideLst>
        <p:guide orient="horz" pos="2251"/>
        <p:guide pos="663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CF498-1A5E-3F4D-9CBA-FD8AB9426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1CE185-E699-E542-A60F-5176E23CD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5C347-55C6-9D4B-985C-F1A82D39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00CEE-DEA2-024C-A5AB-48D97777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6002-FB4B-8C49-A381-E0B4112A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63014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201C3-2918-9846-98A7-FA5533F6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4A44C-B4F6-AD47-84C3-FEF10EE8B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93CA8-CF71-714C-B0B4-B6C422523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D7247-87C1-B142-B029-1DC6015EC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6766E-33F4-AA4B-9DFD-AD50D47B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98276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211C9-D723-C140-AF61-382091ADA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8F34D-9F65-1045-B49A-3F6C17ACC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47FF8-84A4-ED41-8171-CB8797C6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2F390-37F1-E04E-AE6A-6B6805D91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570BA-1E8C-EA46-91D8-2CAD8789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00008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CAC55-B3F4-0D48-A9D8-0F62CE747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79E3D-9E74-E74B-98A7-21815105F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D344-21BB-B049-8264-315EAC3A9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F143E-EDB8-5542-AF2E-2F7DA4BF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31F57-05B0-4048-BE12-4AE75FDE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46372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F0D7A-0600-664D-A5B4-F94078178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31023-60DA-0D4D-940F-0E625B789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66C66-16BD-E648-93A0-602240D89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48651-B7AF-594C-8BAE-13A750AEC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9B134-451B-534E-BA94-B0D1638C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72553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C279E-86E5-3C44-B912-6368D9B8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34BF8-F3F0-1944-AA7D-6BF7E4072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3B475-CBD0-6E49-BFCB-291B8C4A3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9DA6F-0F7B-6543-9EE0-C86C4589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49AB9-219B-6847-BBFF-035866562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0F197-CCB3-0340-B967-8B4E351B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22056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E50CC-DCBB-9C41-99ED-2C51709F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68DE6-44AF-9349-B349-744B4896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5AC07-AFF4-5244-A68F-B7F15E55E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0865C0-39EB-8440-A527-430A06085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B8331-48EC-9C49-93A0-E12C82689E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B3EF54-DD58-984F-AF5D-5B871683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A07472-3727-604F-AF74-377CC0AE9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C7F204-2991-0549-8FB1-5CDF64885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665765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25C6-B627-EC4B-8196-02B3DE2D4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BD745-5C7A-8A4D-95B7-1AED13276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604F2-FCDD-7F4E-8B3D-41F963202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E3442-C646-5440-A0A4-0B51BBEFA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17149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1C47BD-2BD0-214D-82B5-3BFB4C101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D9508-DCA0-3C4A-A3B5-3D1E213D7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62C3F-C053-5D45-9EBF-70AF483A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19376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4793D-17E0-CB4D-8C64-F61FB444A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E4291-B309-674A-8805-274965CEB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33557-73C0-4F45-9678-5B2598409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395CE-F120-BE4D-86F1-DE1A6C2D8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60AA-BACF-0D42-93F3-811AE592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1D0A0-1064-0E47-8AB4-4CA319A6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473031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52F0-68B9-F248-879C-8FE8D095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BEEF72-C035-3F46-8647-C35FAFBD1D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EB768C-38B6-2A4C-AD66-A7E140F37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B2694-42ED-A545-B9E4-D368FF098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334C0-4F78-2D47-8EDA-17C557C0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ADB9D-CACF-064D-8119-F6C77397F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11348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CBB87D-F8DE-ED42-ABD2-B92C84B38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1D263-BF35-6845-A4B6-5455F849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032B1-3C71-9747-ACDC-79D8CE583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65029-066F-E14B-88B9-9539E6D2F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B5023-C099-BD4D-939A-9EA6A6C20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08090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255B8F0-26B2-4916-B84A-2E2830B7B45E}"/>
              </a:ext>
            </a:extLst>
          </p:cNvPr>
          <p:cNvGrpSpPr/>
          <p:nvPr/>
        </p:nvGrpSpPr>
        <p:grpSpPr>
          <a:xfrm>
            <a:off x="1654139" y="596115"/>
            <a:ext cx="8084049" cy="5419402"/>
            <a:chOff x="1654139" y="596115"/>
            <a:chExt cx="8084049" cy="5419402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52FC9337-1369-4577-8300-DDC6CEE5E065}"/>
                </a:ext>
              </a:extLst>
            </p:cNvPr>
            <p:cNvSpPr/>
            <p:nvPr/>
          </p:nvSpPr>
          <p:spPr>
            <a:xfrm>
              <a:off x="1654139" y="1880171"/>
              <a:ext cx="2609636" cy="2465797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28000">
                  <a:srgbClr val="FF0000">
                    <a:alpha val="28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D35DC1A-444A-4756-9B32-DE914793F029}"/>
                </a:ext>
              </a:extLst>
            </p:cNvPr>
            <p:cNvSpPr/>
            <p:nvPr/>
          </p:nvSpPr>
          <p:spPr>
            <a:xfrm>
              <a:off x="7128552" y="1880170"/>
              <a:ext cx="2609636" cy="2465797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lumMod val="50000"/>
                  </a:schemeClr>
                </a:gs>
                <a:gs pos="28000">
                  <a:schemeClr val="accent2">
                    <a:lumMod val="50000"/>
                    <a:alpha val="41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1E6AF53-6A3C-4A60-A8DB-DF5C2721C333}"/>
                </a:ext>
              </a:extLst>
            </p:cNvPr>
            <p:cNvSpPr txBox="1"/>
            <p:nvPr/>
          </p:nvSpPr>
          <p:spPr>
            <a:xfrm>
              <a:off x="2453812" y="2782669"/>
              <a:ext cx="10323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Fe </a:t>
              </a:r>
              <a:r>
                <a:rPr lang="en-US" sz="3600" baseline="30000" dirty="0"/>
                <a:t>2+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C01D31F-E9CA-4A40-A295-BC4D1D3B06DA}"/>
                </a:ext>
              </a:extLst>
            </p:cNvPr>
            <p:cNvSpPr txBox="1"/>
            <p:nvPr/>
          </p:nvSpPr>
          <p:spPr>
            <a:xfrm>
              <a:off x="8041241" y="2778388"/>
              <a:ext cx="10323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/>
                <a:t>Fe </a:t>
              </a:r>
              <a:r>
                <a:rPr lang="en-US" sz="3600" baseline="30000" dirty="0"/>
                <a:t>3+</a:t>
              </a:r>
            </a:p>
          </p:txBody>
        </p:sp>
        <p:sp>
          <p:nvSpPr>
            <p:cNvPr id="6" name="Arrow: Curved Down 5">
              <a:extLst>
                <a:ext uri="{FF2B5EF4-FFF2-40B4-BE49-F238E27FC236}">
                  <a16:creationId xmlns:a16="http://schemas.microsoft.com/office/drawing/2014/main" id="{E73C1068-429F-487F-AD3B-3FBCC1A86203}"/>
                </a:ext>
              </a:extLst>
            </p:cNvPr>
            <p:cNvSpPr/>
            <p:nvPr/>
          </p:nvSpPr>
          <p:spPr>
            <a:xfrm>
              <a:off x="3124198" y="596115"/>
              <a:ext cx="5310885" cy="1156870"/>
            </a:xfrm>
            <a:prstGeom prst="curvedDown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Arrow: Curved Down 6">
              <a:extLst>
                <a:ext uri="{FF2B5EF4-FFF2-40B4-BE49-F238E27FC236}">
                  <a16:creationId xmlns:a16="http://schemas.microsoft.com/office/drawing/2014/main" id="{F694B3FA-AE42-4FE1-AA6E-9FD3FC40886D}"/>
                </a:ext>
              </a:extLst>
            </p:cNvPr>
            <p:cNvSpPr/>
            <p:nvPr/>
          </p:nvSpPr>
          <p:spPr>
            <a:xfrm flipH="1" flipV="1">
              <a:off x="2815119" y="4555900"/>
              <a:ext cx="5453008" cy="1459617"/>
            </a:xfrm>
            <a:prstGeom prst="curvedDown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4A6144-0E87-4094-A3D4-52C912ED442A}"/>
                </a:ext>
              </a:extLst>
            </p:cNvPr>
            <p:cNvSpPr txBox="1"/>
            <p:nvPr/>
          </p:nvSpPr>
          <p:spPr>
            <a:xfrm>
              <a:off x="2647308" y="772174"/>
              <a:ext cx="6097712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/>
                <a:t>Oxidant stress</a:t>
              </a:r>
            </a:p>
            <a:p>
              <a:pPr algn="ctr"/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53A3F00-2E8A-475A-8B38-1E837CDC797A}"/>
                </a:ext>
              </a:extLst>
            </p:cNvPr>
            <p:cNvSpPr txBox="1"/>
            <p:nvPr/>
          </p:nvSpPr>
          <p:spPr>
            <a:xfrm>
              <a:off x="4003329" y="4443296"/>
              <a:ext cx="338567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/>
                <a:t>NADH </a:t>
              </a:r>
              <a:r>
                <a:rPr lang="en-US" sz="2000" dirty="0" err="1"/>
                <a:t>cyt</a:t>
              </a:r>
              <a:r>
                <a:rPr lang="en-US" sz="2000" dirty="0"/>
                <a:t> B5 </a:t>
              </a:r>
              <a:r>
                <a:rPr lang="en-US" sz="2000" dirty="0" err="1"/>
                <a:t>MetHb</a:t>
              </a:r>
              <a:r>
                <a:rPr lang="en-US" sz="2000" dirty="0"/>
                <a:t> reductase</a:t>
              </a:r>
            </a:p>
            <a:p>
              <a:pPr algn="ctr"/>
              <a:r>
                <a:rPr lang="en-US" sz="2000" dirty="0"/>
                <a:t>NADPH </a:t>
              </a:r>
              <a:r>
                <a:rPr lang="en-US" sz="2000" dirty="0" err="1"/>
                <a:t>MetHb</a:t>
              </a:r>
              <a:r>
                <a:rPr lang="en-US" sz="2000" dirty="0"/>
                <a:t> reductase</a:t>
              </a:r>
            </a:p>
            <a:p>
              <a:pPr algn="ctr"/>
              <a:r>
                <a:rPr lang="en-US" sz="2000" dirty="0"/>
                <a:t>Ascorbate</a:t>
              </a:r>
            </a:p>
            <a:p>
              <a:pPr algn="ctr"/>
              <a:r>
                <a:rPr lang="en-US" sz="2000" dirty="0"/>
                <a:t>Glutathione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4028127-4BCC-45F9-AF31-B49ACF46FE27}"/>
              </a:ext>
            </a:extLst>
          </p:cNvPr>
          <p:cNvSpPr txBox="1"/>
          <p:nvPr/>
        </p:nvSpPr>
        <p:spPr>
          <a:xfrm>
            <a:off x="11097473" y="21293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1</a:t>
            </a:r>
          </a:p>
        </p:txBody>
      </p:sp>
    </p:spTree>
    <p:extLst>
      <p:ext uri="{BB962C8B-B14F-4D97-AF65-F5344CB8AC3E}">
        <p14:creationId xmlns:p14="http://schemas.microsoft.com/office/powerpoint/2010/main" val="2575202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</TotalTime>
  <Words>20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Methaemoglobin as a marker of in vivo primaquine anti-hypnozoite activity </dc:title>
  <dc:creator>James Watson</dc:creator>
  <cp:lastModifiedBy>Nick White</cp:lastModifiedBy>
  <cp:revision>87</cp:revision>
  <dcterms:created xsi:type="dcterms:W3CDTF">2021-09-24T02:40:01Z</dcterms:created>
  <dcterms:modified xsi:type="dcterms:W3CDTF">2021-11-22T11:55:07Z</dcterms:modified>
</cp:coreProperties>
</file>