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306" r:id="rId2"/>
  </p:sldIdLst>
  <p:sldSz cx="12192000" cy="6858000"/>
  <p:notesSz cx="6858000" cy="9144000"/>
  <p:defaultTextStyle>
    <a:defPPr>
      <a:defRPr lang="en-TH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251" userDrawn="1">
          <p15:clr>
            <a:srgbClr val="A4A3A4"/>
          </p15:clr>
        </p15:guide>
        <p15:guide id="2" pos="663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74"/>
  </p:normalViewPr>
  <p:slideViewPr>
    <p:cSldViewPr snapToGrid="0" snapToObjects="1" showGuides="1">
      <p:cViewPr varScale="1">
        <p:scale>
          <a:sx n="62" d="100"/>
          <a:sy n="62" d="100"/>
        </p:scale>
        <p:origin x="804" y="40"/>
      </p:cViewPr>
      <p:guideLst>
        <p:guide orient="horz" pos="2251"/>
        <p:guide pos="663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ACCF498-1A5E-3F4D-9CBA-FD8AB942684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31CE185-E699-E542-A60F-5176E23CDA5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15C347-55C6-9D4B-985C-F1A82D3993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700CEE-DEA2-024C-A5AB-48D977777A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58A6002-FB4B-8C49-A381-E0B4112A8C9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26301409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6201C3-2918-9846-98A7-FA5533F647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7E4A44C-B4F6-AD47-84C3-FEF10EE8B11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0D93CA8-CF71-714C-B0B4-B6C422523D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B7D7247-87C1-B142-B029-1DC6015ECF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C6766E-33F4-AA4B-9DFD-AD50D47B65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9827626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7B211C9-D723-C140-AF61-382091ADA5D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028F34D-9F65-1045-B49A-3F6C17ACC0B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547FF8-84A4-ED41-8171-CB8797C6D7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F2F390-37F1-E04E-AE6A-6B6805D91C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92570BA-1E8C-EA46-91D8-2CAD8789B9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20000832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71CAC55-B3F4-0D48-A9D8-0F62CE74773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579E3D-9E74-E74B-98A7-21815105FD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C6D344-21BB-B049-8264-315EAC3A97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3F143E-EDB8-5542-AF2E-2F7DA4BF13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931F57-05B0-4048-BE12-4AE75FDE6A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4637273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73F0D7A-0600-664D-A5B4-F94078178D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AA31023-60DA-0D4D-940F-0E625B78932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5666C66-16BD-E648-93A0-602240D898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348651-B7AF-594C-8BAE-13A750AECC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AB9B134-451B-534E-BA94-B0D1638C30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7255322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8C279E-86E5-3C44-B912-6368D9B81D3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F434BF8-F3F0-1944-AA7D-6BF7E407227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43B475-CBD0-6E49-BFCB-291B8C4A374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459DA6F-0F7B-6543-9EE0-C86C4589B0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7249AB9-219B-6847-BBFF-035866562A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BD0F197-CCB3-0340-B967-8B4E351BD6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32205606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40E50CC-DCBB-9C41-99ED-2C51709FA2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0368DE6-44AF-9349-B349-744B489609C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D35AC07-AFF4-5244-A68F-B7F15E55EF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60865C0-39EB-8440-A527-430A060857B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25B8331-48EC-9C49-93A0-E12C82689E6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EB3EF54-DD58-984F-AF5D-5B8716838F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3FA07472-3727-604F-AF74-377CC0AE9E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AC7F204-2991-0549-8FB1-5CDF648852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36657652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2FB25C6-B627-EC4B-8196-02B3DE2D4B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F5CBD745-5C7A-8A4D-95B7-1AED132767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4E604F2-FCDD-7F4E-8B3D-41F9632025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DEE3442-C646-5440-A0A4-0B51BBEFA7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3171491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71C47BD-2BD0-214D-82B5-3BFB4C1019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D9D9508-DCA0-3C4A-A3B5-3D1E213D72F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F062C3F-C053-5D45-9EBF-70AF483A23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21937641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84793D-17E0-CB4D-8C64-F61FB444AE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AE4291-B309-674A-8805-274965CEBC5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2C33557-73C0-4F45-9678-5B25984092D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75395CE-F120-BE4D-86F1-DE1A6C2D83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19960AA-BACF-0D42-93F3-811AE5927D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91D0A0-1064-0E47-8AB4-4CA319A6AB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14730315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F752F0-68B9-F248-879C-8FE8D0951E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2BEEF72-C035-3F46-8647-C35FAFBD1DA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TH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2EB768C-38B6-2A4C-AD66-A7E140F37B6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3BB2694-42ED-A545-B9E4-D368FF0981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D4334C0-4F78-2D47-8EDA-17C557C05E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TH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FDADB9D-CACF-064D-8119-F6C77397F8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11134812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7CBB87D-F8DE-ED42-ABD2-B92C84B381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TH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931D263-BF35-6845-A4B6-5455F849011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TH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05032B1-3C71-9747-ACDC-79D8CE58334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14C8FB-A68C-BE40-AA04-5D1BE637D8FA}" type="datetimeFigureOut">
              <a:rPr lang="en-TH" smtClean="0"/>
              <a:t>11/22/2021</a:t>
            </a:fld>
            <a:endParaRPr lang="en-TH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E65029-066F-E14B-88B9-9539E6D2FE4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TH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5B5023-C099-BD4D-939A-9EA6A6C207C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D06CA5-AA96-0349-876A-65E35760AE68}" type="slidenum">
              <a:rPr lang="en-TH" smtClean="0"/>
              <a:t>‹#›</a:t>
            </a:fld>
            <a:endParaRPr lang="en-TH"/>
          </a:p>
        </p:txBody>
      </p:sp>
    </p:spTree>
    <p:extLst>
      <p:ext uri="{BB962C8B-B14F-4D97-AF65-F5344CB8AC3E}">
        <p14:creationId xmlns:p14="http://schemas.microsoft.com/office/powerpoint/2010/main" val="30809039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TH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>
            <a:extLst>
              <a:ext uri="{FF2B5EF4-FFF2-40B4-BE49-F238E27FC236}">
                <a16:creationId xmlns:a16="http://schemas.microsoft.com/office/drawing/2014/main" id="{3C479C51-76F3-4391-979A-958EAE075380}"/>
              </a:ext>
            </a:extLst>
          </p:cNvPr>
          <p:cNvGrpSpPr/>
          <p:nvPr/>
        </p:nvGrpSpPr>
        <p:grpSpPr>
          <a:xfrm>
            <a:off x="447633" y="39988"/>
            <a:ext cx="11586847" cy="6859171"/>
            <a:chOff x="447633" y="39988"/>
            <a:chExt cx="11586847" cy="6859171"/>
          </a:xfrm>
        </p:grpSpPr>
        <p:cxnSp>
          <p:nvCxnSpPr>
            <p:cNvPr id="7" name="Straight Connector 6">
              <a:extLst>
                <a:ext uri="{FF2B5EF4-FFF2-40B4-BE49-F238E27FC236}">
                  <a16:creationId xmlns:a16="http://schemas.microsoft.com/office/drawing/2014/main" id="{78F6AB80-36AF-46CC-B14E-44F80FC16387}"/>
                </a:ext>
              </a:extLst>
            </p:cNvPr>
            <p:cNvCxnSpPr>
              <a:cxnSpLocks/>
            </p:cNvCxnSpPr>
            <p:nvPr/>
          </p:nvCxnSpPr>
          <p:spPr>
            <a:xfrm>
              <a:off x="1614788" y="6025509"/>
              <a:ext cx="7764948" cy="928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>
              <a:extLst>
                <a:ext uri="{FF2B5EF4-FFF2-40B4-BE49-F238E27FC236}">
                  <a16:creationId xmlns:a16="http://schemas.microsoft.com/office/drawing/2014/main" id="{989E22BF-AE7C-4EF2-AB42-956EC34FABC6}"/>
                </a:ext>
              </a:extLst>
            </p:cNvPr>
            <p:cNvCxnSpPr>
              <a:cxnSpLocks/>
            </p:cNvCxnSpPr>
            <p:nvPr/>
          </p:nvCxnSpPr>
          <p:spPr>
            <a:xfrm>
              <a:off x="9384780" y="6027936"/>
              <a:ext cx="0" cy="11451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9" name="TextBox 28">
              <a:extLst>
                <a:ext uri="{FF2B5EF4-FFF2-40B4-BE49-F238E27FC236}">
                  <a16:creationId xmlns:a16="http://schemas.microsoft.com/office/drawing/2014/main" id="{A5261026-7988-45DB-A897-C0247089477B}"/>
                </a:ext>
              </a:extLst>
            </p:cNvPr>
            <p:cNvSpPr txBox="1"/>
            <p:nvPr/>
          </p:nvSpPr>
          <p:spPr>
            <a:xfrm>
              <a:off x="489524" y="39988"/>
              <a:ext cx="3258905" cy="39267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 err="1"/>
                <a:t>Methaemoglobin</a:t>
              </a:r>
              <a:r>
                <a:rPr lang="en-US" sz="2800" dirty="0"/>
                <a:t> (%)</a:t>
              </a:r>
            </a:p>
          </p:txBody>
        </p:sp>
        <p:sp>
          <p:nvSpPr>
            <p:cNvPr id="34" name="TextBox 33">
              <a:extLst>
                <a:ext uri="{FF2B5EF4-FFF2-40B4-BE49-F238E27FC236}">
                  <a16:creationId xmlns:a16="http://schemas.microsoft.com/office/drawing/2014/main" id="{B38249C7-2942-440D-9A62-74DDD0B99788}"/>
                </a:ext>
              </a:extLst>
            </p:cNvPr>
            <p:cNvSpPr txBox="1"/>
            <p:nvPr/>
          </p:nvSpPr>
          <p:spPr>
            <a:xfrm>
              <a:off x="9109704" y="6085192"/>
              <a:ext cx="55015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60</a:t>
              </a:r>
            </a:p>
          </p:txBody>
        </p:sp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401EF0A5-C6AD-4428-B79B-89D51991E97B}"/>
                </a:ext>
              </a:extLst>
            </p:cNvPr>
            <p:cNvSpPr txBox="1"/>
            <p:nvPr/>
          </p:nvSpPr>
          <p:spPr>
            <a:xfrm>
              <a:off x="11097813" y="157596"/>
              <a:ext cx="93666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/>
                <a:t>Figure </a:t>
              </a:r>
              <a:r>
                <a:rPr lang="en-US" dirty="0"/>
                <a:t>6</a:t>
              </a:r>
            </a:p>
          </p:txBody>
        </p:sp>
        <p:sp>
          <p:nvSpPr>
            <p:cNvPr id="59" name="Oval 58">
              <a:extLst>
                <a:ext uri="{FF2B5EF4-FFF2-40B4-BE49-F238E27FC236}">
                  <a16:creationId xmlns:a16="http://schemas.microsoft.com/office/drawing/2014/main" id="{E57DDDA6-B67E-4A3E-957E-950E57406937}"/>
                </a:ext>
              </a:extLst>
            </p:cNvPr>
            <p:cNvSpPr/>
            <p:nvPr/>
          </p:nvSpPr>
          <p:spPr>
            <a:xfrm>
              <a:off x="9074375" y="2213091"/>
              <a:ext cx="620810" cy="635998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7BD51A88-53A1-4422-83CD-71EE24D6302E}"/>
                </a:ext>
              </a:extLst>
            </p:cNvPr>
            <p:cNvSpPr txBox="1"/>
            <p:nvPr/>
          </p:nvSpPr>
          <p:spPr>
            <a:xfrm>
              <a:off x="3769653" y="6375939"/>
              <a:ext cx="329744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Primaquine dose/day</a:t>
              </a:r>
            </a:p>
          </p:txBody>
        </p:sp>
        <p:cxnSp>
          <p:nvCxnSpPr>
            <p:cNvPr id="8" name="Straight Connector 7">
              <a:extLst>
                <a:ext uri="{FF2B5EF4-FFF2-40B4-BE49-F238E27FC236}">
                  <a16:creationId xmlns:a16="http://schemas.microsoft.com/office/drawing/2014/main" id="{4F6A67D4-AED4-4675-B737-796376E55255}"/>
                </a:ext>
              </a:extLst>
            </p:cNvPr>
            <p:cNvCxnSpPr>
              <a:cxnSpLocks/>
            </p:cNvCxnSpPr>
            <p:nvPr/>
          </p:nvCxnSpPr>
          <p:spPr>
            <a:xfrm>
              <a:off x="1614789" y="6027936"/>
              <a:ext cx="0" cy="11451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>
              <a:extLst>
                <a:ext uri="{FF2B5EF4-FFF2-40B4-BE49-F238E27FC236}">
                  <a16:creationId xmlns:a16="http://schemas.microsoft.com/office/drawing/2014/main" id="{FA7FB9A1-7A9E-458A-942D-1A2195E6049D}"/>
                </a:ext>
              </a:extLst>
            </p:cNvPr>
            <p:cNvCxnSpPr>
              <a:cxnSpLocks/>
            </p:cNvCxnSpPr>
            <p:nvPr/>
          </p:nvCxnSpPr>
          <p:spPr>
            <a:xfrm>
              <a:off x="4531107" y="6027936"/>
              <a:ext cx="0" cy="11451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>
              <a:extLst>
                <a:ext uri="{FF2B5EF4-FFF2-40B4-BE49-F238E27FC236}">
                  <a16:creationId xmlns:a16="http://schemas.microsoft.com/office/drawing/2014/main" id="{D240F09E-93EA-49F8-BF7A-03EA325198B8}"/>
                </a:ext>
              </a:extLst>
            </p:cNvPr>
            <p:cNvCxnSpPr>
              <a:cxnSpLocks/>
            </p:cNvCxnSpPr>
            <p:nvPr/>
          </p:nvCxnSpPr>
          <p:spPr>
            <a:xfrm>
              <a:off x="6090626" y="6027936"/>
              <a:ext cx="0" cy="11451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>
              <a:extLst>
                <a:ext uri="{FF2B5EF4-FFF2-40B4-BE49-F238E27FC236}">
                  <a16:creationId xmlns:a16="http://schemas.microsoft.com/office/drawing/2014/main" id="{3177AFB2-FD58-4746-AD2A-966B64EEA25E}"/>
                </a:ext>
              </a:extLst>
            </p:cNvPr>
            <p:cNvCxnSpPr>
              <a:cxnSpLocks/>
            </p:cNvCxnSpPr>
            <p:nvPr/>
          </p:nvCxnSpPr>
          <p:spPr>
            <a:xfrm>
              <a:off x="7969153" y="6036635"/>
              <a:ext cx="0" cy="11451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4" name="TextBox 13">
              <a:extLst>
                <a:ext uri="{FF2B5EF4-FFF2-40B4-BE49-F238E27FC236}">
                  <a16:creationId xmlns:a16="http://schemas.microsoft.com/office/drawing/2014/main" id="{1A87C473-9FCD-4D46-A9BE-6BAE4C95F891}"/>
                </a:ext>
              </a:extLst>
            </p:cNvPr>
            <p:cNvSpPr txBox="1"/>
            <p:nvPr/>
          </p:nvSpPr>
          <p:spPr>
            <a:xfrm>
              <a:off x="471901" y="351214"/>
              <a:ext cx="631904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12 </a:t>
              </a:r>
            </a:p>
          </p:txBody>
        </p:sp>
        <p:cxnSp>
          <p:nvCxnSpPr>
            <p:cNvPr id="15" name="Straight Connector 14">
              <a:extLst>
                <a:ext uri="{FF2B5EF4-FFF2-40B4-BE49-F238E27FC236}">
                  <a16:creationId xmlns:a16="http://schemas.microsoft.com/office/drawing/2014/main" id="{0D24B97A-6FB8-4FC1-B718-B763A9AD7E86}"/>
                </a:ext>
              </a:extLst>
            </p:cNvPr>
            <p:cNvCxnSpPr/>
            <p:nvPr/>
          </p:nvCxnSpPr>
          <p:spPr>
            <a:xfrm rot="5400000">
              <a:off x="-1542284" y="3247923"/>
              <a:ext cx="5300503" cy="0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Straight Connector 15">
              <a:extLst>
                <a:ext uri="{FF2B5EF4-FFF2-40B4-BE49-F238E27FC236}">
                  <a16:creationId xmlns:a16="http://schemas.microsoft.com/office/drawing/2014/main" id="{D396DA32-A847-435B-AF0E-710AD32A85A3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043939" y="548695"/>
              <a:ext cx="0" cy="11973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Straight Connector 16">
              <a:extLst>
                <a:ext uri="{FF2B5EF4-FFF2-40B4-BE49-F238E27FC236}">
                  <a16:creationId xmlns:a16="http://schemas.microsoft.com/office/drawing/2014/main" id="{47DB3AEE-FC70-4A35-B294-999FD08FE16F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043940" y="1432111"/>
              <a:ext cx="0" cy="11973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>
              <a:extLst>
                <a:ext uri="{FF2B5EF4-FFF2-40B4-BE49-F238E27FC236}">
                  <a16:creationId xmlns:a16="http://schemas.microsoft.com/office/drawing/2014/main" id="{FBB8595C-18DC-4AED-9409-05B12E2E1487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043940" y="2315529"/>
              <a:ext cx="0" cy="11973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Straight Connector 18">
              <a:extLst>
                <a:ext uri="{FF2B5EF4-FFF2-40B4-BE49-F238E27FC236}">
                  <a16:creationId xmlns:a16="http://schemas.microsoft.com/office/drawing/2014/main" id="{EF579BFF-9B1C-4E81-A572-9D8BCC9D95F6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043940" y="3198945"/>
              <a:ext cx="0" cy="11973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>
              <a:extLst>
                <a:ext uri="{FF2B5EF4-FFF2-40B4-BE49-F238E27FC236}">
                  <a16:creationId xmlns:a16="http://schemas.microsoft.com/office/drawing/2014/main" id="{00555CE7-AA93-412E-9189-9738DCA2E208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043940" y="4082362"/>
              <a:ext cx="0" cy="11973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>
              <a:extLst>
                <a:ext uri="{FF2B5EF4-FFF2-40B4-BE49-F238E27FC236}">
                  <a16:creationId xmlns:a16="http://schemas.microsoft.com/office/drawing/2014/main" id="{925F53DB-F7A1-423F-B2A8-3AAD34B2AAB0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043940" y="4965778"/>
              <a:ext cx="0" cy="11973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Connector 21">
              <a:extLst>
                <a:ext uri="{FF2B5EF4-FFF2-40B4-BE49-F238E27FC236}">
                  <a16:creationId xmlns:a16="http://schemas.microsoft.com/office/drawing/2014/main" id="{3B5C220D-ED92-4469-8B42-7648CB8465B4}"/>
                </a:ext>
              </a:extLst>
            </p:cNvPr>
            <p:cNvCxnSpPr>
              <a:cxnSpLocks/>
            </p:cNvCxnSpPr>
            <p:nvPr/>
          </p:nvCxnSpPr>
          <p:spPr>
            <a:xfrm rot="5400000">
              <a:off x="1043940" y="5849198"/>
              <a:ext cx="0" cy="11973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C807DBC0-398D-4DAA-A42C-20463F80BE21}"/>
                </a:ext>
              </a:extLst>
            </p:cNvPr>
            <p:cNvSpPr txBox="1"/>
            <p:nvPr/>
          </p:nvSpPr>
          <p:spPr>
            <a:xfrm>
              <a:off x="447633" y="1237971"/>
              <a:ext cx="631904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10 </a:t>
              </a:r>
            </a:p>
          </p:txBody>
        </p:sp>
        <p:sp>
          <p:nvSpPr>
            <p:cNvPr id="24" name="TextBox 23">
              <a:extLst>
                <a:ext uri="{FF2B5EF4-FFF2-40B4-BE49-F238E27FC236}">
                  <a16:creationId xmlns:a16="http://schemas.microsoft.com/office/drawing/2014/main" id="{C5E9160B-52FD-4F79-8D50-D0905796C12C}"/>
                </a:ext>
              </a:extLst>
            </p:cNvPr>
            <p:cNvSpPr txBox="1"/>
            <p:nvPr/>
          </p:nvSpPr>
          <p:spPr>
            <a:xfrm>
              <a:off x="447633" y="2147740"/>
              <a:ext cx="530915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 8 </a:t>
              </a:r>
            </a:p>
          </p:txBody>
        </p:sp>
        <p:sp>
          <p:nvSpPr>
            <p:cNvPr id="25" name="TextBox 24">
              <a:extLst>
                <a:ext uri="{FF2B5EF4-FFF2-40B4-BE49-F238E27FC236}">
                  <a16:creationId xmlns:a16="http://schemas.microsoft.com/office/drawing/2014/main" id="{B9546142-0032-41C2-A041-90DEA0EEAD1D}"/>
                </a:ext>
              </a:extLst>
            </p:cNvPr>
            <p:cNvSpPr txBox="1"/>
            <p:nvPr/>
          </p:nvSpPr>
          <p:spPr>
            <a:xfrm>
              <a:off x="529386" y="2970868"/>
              <a:ext cx="44916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6 </a:t>
              </a:r>
            </a:p>
          </p:txBody>
        </p:sp>
        <p:sp>
          <p:nvSpPr>
            <p:cNvPr id="26" name="TextBox 25">
              <a:extLst>
                <a:ext uri="{FF2B5EF4-FFF2-40B4-BE49-F238E27FC236}">
                  <a16:creationId xmlns:a16="http://schemas.microsoft.com/office/drawing/2014/main" id="{987EBFDF-FA6E-42CF-8966-654CF8FBF6E0}"/>
                </a:ext>
              </a:extLst>
            </p:cNvPr>
            <p:cNvSpPr txBox="1"/>
            <p:nvPr/>
          </p:nvSpPr>
          <p:spPr>
            <a:xfrm>
              <a:off x="520697" y="3880617"/>
              <a:ext cx="449162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4 </a:t>
              </a:r>
            </a:p>
          </p:txBody>
        </p: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D8B3842A-FD22-4389-B60C-3B1788C1B111}"/>
                </a:ext>
              </a:extLst>
            </p:cNvPr>
            <p:cNvSpPr txBox="1"/>
            <p:nvPr/>
          </p:nvSpPr>
          <p:spPr>
            <a:xfrm>
              <a:off x="540911" y="4771183"/>
              <a:ext cx="368561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800" dirty="0"/>
                <a:t>2 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3620BE19-FCF7-47E7-9DC3-2E91F5FCB123}"/>
                </a:ext>
              </a:extLst>
            </p:cNvPr>
            <p:cNvSpPr txBox="1"/>
            <p:nvPr/>
          </p:nvSpPr>
          <p:spPr>
            <a:xfrm>
              <a:off x="552219" y="5648592"/>
              <a:ext cx="449162" cy="499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0 </a:t>
              </a:r>
            </a:p>
          </p:txBody>
        </p: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C42D576D-E6B0-442F-A32D-64C69C5B8741}"/>
                </a:ext>
              </a:extLst>
            </p:cNvPr>
            <p:cNvSpPr txBox="1"/>
            <p:nvPr/>
          </p:nvSpPr>
          <p:spPr>
            <a:xfrm>
              <a:off x="1339713" y="6003489"/>
              <a:ext cx="55015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15</a:t>
              </a: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D1703A94-2410-4535-805C-04A3C0F234FF}"/>
                </a:ext>
              </a:extLst>
            </p:cNvPr>
            <p:cNvSpPr txBox="1"/>
            <p:nvPr/>
          </p:nvSpPr>
          <p:spPr>
            <a:xfrm>
              <a:off x="5814192" y="6067117"/>
              <a:ext cx="55015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30</a:t>
              </a:r>
            </a:p>
          </p:txBody>
        </p:sp>
        <p:sp>
          <p:nvSpPr>
            <p:cNvPr id="33" name="TextBox 32">
              <a:extLst>
                <a:ext uri="{FF2B5EF4-FFF2-40B4-BE49-F238E27FC236}">
                  <a16:creationId xmlns:a16="http://schemas.microsoft.com/office/drawing/2014/main" id="{8F2446F8-EFEA-4830-8FD7-36E59E895387}"/>
                </a:ext>
              </a:extLst>
            </p:cNvPr>
            <p:cNvSpPr txBox="1"/>
            <p:nvPr/>
          </p:nvSpPr>
          <p:spPr>
            <a:xfrm>
              <a:off x="4133865" y="6048586"/>
              <a:ext cx="824265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22.5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51599954-AC0A-4B9B-A31A-EE6D94AB2DCC}"/>
                </a:ext>
              </a:extLst>
            </p:cNvPr>
            <p:cNvSpPr txBox="1"/>
            <p:nvPr/>
          </p:nvSpPr>
          <p:spPr>
            <a:xfrm>
              <a:off x="7724971" y="6085192"/>
              <a:ext cx="550151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800" dirty="0"/>
                <a:t>45</a:t>
              </a:r>
              <a:endParaRPr lang="en-US" sz="2400" dirty="0"/>
            </a:p>
          </p:txBody>
        </p:sp>
        <p:sp>
          <p:nvSpPr>
            <p:cNvPr id="114" name="Oval 113">
              <a:extLst>
                <a:ext uri="{FF2B5EF4-FFF2-40B4-BE49-F238E27FC236}">
                  <a16:creationId xmlns:a16="http://schemas.microsoft.com/office/drawing/2014/main" id="{8192EA96-A82E-4F81-A217-578D56B4A80B}"/>
                </a:ext>
              </a:extLst>
            </p:cNvPr>
            <p:cNvSpPr/>
            <p:nvPr/>
          </p:nvSpPr>
          <p:spPr>
            <a:xfrm>
              <a:off x="5737346" y="2823777"/>
              <a:ext cx="118334" cy="105505"/>
            </a:xfrm>
            <a:prstGeom prst="ellipse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6" name="Oval 115">
              <a:extLst>
                <a:ext uri="{FF2B5EF4-FFF2-40B4-BE49-F238E27FC236}">
                  <a16:creationId xmlns:a16="http://schemas.microsoft.com/office/drawing/2014/main" id="{557F1EB7-0F2F-499D-BDC7-ECD4EC1A7BEE}"/>
                </a:ext>
              </a:extLst>
            </p:cNvPr>
            <p:cNvSpPr/>
            <p:nvPr/>
          </p:nvSpPr>
          <p:spPr>
            <a:xfrm>
              <a:off x="5636593" y="4203013"/>
              <a:ext cx="319840" cy="327977"/>
            </a:xfrm>
            <a:prstGeom prst="ellipse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19" name="Oval 118">
              <a:extLst>
                <a:ext uri="{FF2B5EF4-FFF2-40B4-BE49-F238E27FC236}">
                  <a16:creationId xmlns:a16="http://schemas.microsoft.com/office/drawing/2014/main" id="{2E00B4EB-AB71-47C3-8B08-8F2D06884657}"/>
                </a:ext>
              </a:extLst>
            </p:cNvPr>
            <p:cNvSpPr/>
            <p:nvPr/>
          </p:nvSpPr>
          <p:spPr>
            <a:xfrm>
              <a:off x="1635540" y="4379658"/>
              <a:ext cx="118334" cy="105505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0" name="Oval 119">
              <a:extLst>
                <a:ext uri="{FF2B5EF4-FFF2-40B4-BE49-F238E27FC236}">
                  <a16:creationId xmlns:a16="http://schemas.microsoft.com/office/drawing/2014/main" id="{59296563-1B1D-4C81-A933-FA79CB4D0D78}"/>
                </a:ext>
              </a:extLst>
            </p:cNvPr>
            <p:cNvSpPr/>
            <p:nvPr/>
          </p:nvSpPr>
          <p:spPr>
            <a:xfrm>
              <a:off x="1567061" y="3128309"/>
              <a:ext cx="270541" cy="278261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1" name="Oval 120">
              <a:extLst>
                <a:ext uri="{FF2B5EF4-FFF2-40B4-BE49-F238E27FC236}">
                  <a16:creationId xmlns:a16="http://schemas.microsoft.com/office/drawing/2014/main" id="{B5342BDB-D5B0-46E4-8727-921ABB4F804C}"/>
                </a:ext>
              </a:extLst>
            </p:cNvPr>
            <p:cNvSpPr/>
            <p:nvPr/>
          </p:nvSpPr>
          <p:spPr>
            <a:xfrm>
              <a:off x="1662476" y="3665966"/>
              <a:ext cx="367037" cy="388336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3" name="Oval 122">
              <a:extLst>
                <a:ext uri="{FF2B5EF4-FFF2-40B4-BE49-F238E27FC236}">
                  <a16:creationId xmlns:a16="http://schemas.microsoft.com/office/drawing/2014/main" id="{32895979-96B6-4104-BF82-0DBF1F96618C}"/>
                </a:ext>
              </a:extLst>
            </p:cNvPr>
            <p:cNvSpPr/>
            <p:nvPr/>
          </p:nvSpPr>
          <p:spPr>
            <a:xfrm>
              <a:off x="1385222" y="3658347"/>
              <a:ext cx="367037" cy="388336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4" name="Oval 123">
              <a:extLst>
                <a:ext uri="{FF2B5EF4-FFF2-40B4-BE49-F238E27FC236}">
                  <a16:creationId xmlns:a16="http://schemas.microsoft.com/office/drawing/2014/main" id="{347DB3CB-91FE-4AAC-8E15-B70ECDCFE62E}"/>
                </a:ext>
              </a:extLst>
            </p:cNvPr>
            <p:cNvSpPr/>
            <p:nvPr/>
          </p:nvSpPr>
          <p:spPr>
            <a:xfrm>
              <a:off x="1546932" y="3880617"/>
              <a:ext cx="299053" cy="272089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5" name="Oval 124">
              <a:extLst>
                <a:ext uri="{FF2B5EF4-FFF2-40B4-BE49-F238E27FC236}">
                  <a16:creationId xmlns:a16="http://schemas.microsoft.com/office/drawing/2014/main" id="{B60EC95D-FC40-4A1B-A25F-D58AB49C46C4}"/>
                </a:ext>
              </a:extLst>
            </p:cNvPr>
            <p:cNvSpPr/>
            <p:nvPr/>
          </p:nvSpPr>
          <p:spPr>
            <a:xfrm>
              <a:off x="1629961" y="3624805"/>
              <a:ext cx="173950" cy="168106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29" name="Oval 128">
              <a:extLst>
                <a:ext uri="{FF2B5EF4-FFF2-40B4-BE49-F238E27FC236}">
                  <a16:creationId xmlns:a16="http://schemas.microsoft.com/office/drawing/2014/main" id="{47089840-34BF-4060-BCE6-32FB6717A5B3}"/>
                </a:ext>
              </a:extLst>
            </p:cNvPr>
            <p:cNvSpPr/>
            <p:nvPr/>
          </p:nvSpPr>
          <p:spPr>
            <a:xfrm>
              <a:off x="5709538" y="3138799"/>
              <a:ext cx="173950" cy="168106"/>
            </a:xfrm>
            <a:prstGeom prst="ellipse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47" name="Rectangle 146">
              <a:extLst>
                <a:ext uri="{FF2B5EF4-FFF2-40B4-BE49-F238E27FC236}">
                  <a16:creationId xmlns:a16="http://schemas.microsoft.com/office/drawing/2014/main" id="{0EAB646E-05CE-4711-B010-AE09011AFD02}"/>
                </a:ext>
              </a:extLst>
            </p:cNvPr>
            <p:cNvSpPr/>
            <p:nvPr/>
          </p:nvSpPr>
          <p:spPr>
            <a:xfrm>
              <a:off x="1344738" y="906751"/>
              <a:ext cx="1657672" cy="1279323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1" name="Oval 150">
              <a:extLst>
                <a:ext uri="{FF2B5EF4-FFF2-40B4-BE49-F238E27FC236}">
                  <a16:creationId xmlns:a16="http://schemas.microsoft.com/office/drawing/2014/main" id="{168241FC-B39C-439A-B05A-F23FBA8D591C}"/>
                </a:ext>
              </a:extLst>
            </p:cNvPr>
            <p:cNvSpPr/>
            <p:nvPr/>
          </p:nvSpPr>
          <p:spPr>
            <a:xfrm>
              <a:off x="1524520" y="1003896"/>
              <a:ext cx="620809" cy="607536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2" name="TextBox 151">
              <a:extLst>
                <a:ext uri="{FF2B5EF4-FFF2-40B4-BE49-F238E27FC236}">
                  <a16:creationId xmlns:a16="http://schemas.microsoft.com/office/drawing/2014/main" id="{D548DC39-B785-4457-9C95-12EF71035890}"/>
                </a:ext>
              </a:extLst>
            </p:cNvPr>
            <p:cNvSpPr txBox="1"/>
            <p:nvPr/>
          </p:nvSpPr>
          <p:spPr>
            <a:xfrm>
              <a:off x="2090477" y="1173128"/>
              <a:ext cx="732893" cy="33855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600" dirty="0"/>
                <a:t>N=300</a:t>
              </a:r>
            </a:p>
          </p:txBody>
        </p:sp>
        <p:sp>
          <p:nvSpPr>
            <p:cNvPr id="153" name="Oval 152">
              <a:extLst>
                <a:ext uri="{FF2B5EF4-FFF2-40B4-BE49-F238E27FC236}">
                  <a16:creationId xmlns:a16="http://schemas.microsoft.com/office/drawing/2014/main" id="{27A9A73D-D817-44EB-B995-FC549D6BF7CC}"/>
                </a:ext>
              </a:extLst>
            </p:cNvPr>
            <p:cNvSpPr/>
            <p:nvPr/>
          </p:nvSpPr>
          <p:spPr>
            <a:xfrm>
              <a:off x="1728688" y="1819595"/>
              <a:ext cx="177469" cy="197070"/>
            </a:xfrm>
            <a:prstGeom prst="ellipse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4" name="TextBox 153">
              <a:extLst>
                <a:ext uri="{FF2B5EF4-FFF2-40B4-BE49-F238E27FC236}">
                  <a16:creationId xmlns:a16="http://schemas.microsoft.com/office/drawing/2014/main" id="{4EFDC43F-D401-44D1-B8FB-D1F05DD9CDF2}"/>
                </a:ext>
              </a:extLst>
            </p:cNvPr>
            <p:cNvSpPr txBox="1"/>
            <p:nvPr/>
          </p:nvSpPr>
          <p:spPr>
            <a:xfrm>
              <a:off x="2090477" y="1737207"/>
              <a:ext cx="683200" cy="3385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600" dirty="0"/>
                <a:t>N=30</a:t>
              </a:r>
            </a:p>
          </p:txBody>
        </p:sp>
        <p:sp>
          <p:nvSpPr>
            <p:cNvPr id="155" name="Rectangle 154">
              <a:extLst>
                <a:ext uri="{FF2B5EF4-FFF2-40B4-BE49-F238E27FC236}">
                  <a16:creationId xmlns:a16="http://schemas.microsoft.com/office/drawing/2014/main" id="{7D16E919-0E58-4636-964E-5FC0466D481D}"/>
                </a:ext>
              </a:extLst>
            </p:cNvPr>
            <p:cNvSpPr/>
            <p:nvPr/>
          </p:nvSpPr>
          <p:spPr>
            <a:xfrm>
              <a:off x="4054250" y="1132427"/>
              <a:ext cx="724290" cy="369332"/>
            </a:xfrm>
            <a:prstGeom prst="rect">
              <a:avLst/>
            </a:prstGeom>
            <a:solidFill>
              <a:srgbClr val="ED7D31">
                <a:alpha val="50196"/>
              </a:srgb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6" name="Rectangle 155">
              <a:extLst>
                <a:ext uri="{FF2B5EF4-FFF2-40B4-BE49-F238E27FC236}">
                  <a16:creationId xmlns:a16="http://schemas.microsoft.com/office/drawing/2014/main" id="{791E2492-3997-4216-9628-C643E360565F}"/>
                </a:ext>
              </a:extLst>
            </p:cNvPr>
            <p:cNvSpPr/>
            <p:nvPr/>
          </p:nvSpPr>
          <p:spPr>
            <a:xfrm>
              <a:off x="4071411" y="1604163"/>
              <a:ext cx="724290" cy="369332"/>
            </a:xfrm>
            <a:prstGeom prst="rect">
              <a:avLst/>
            </a:prstGeom>
            <a:solidFill>
              <a:schemeClr val="accent1">
                <a:lumMod val="60000"/>
                <a:lumOff val="40000"/>
                <a:alpha val="50196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57" name="TextBox 156">
              <a:extLst>
                <a:ext uri="{FF2B5EF4-FFF2-40B4-BE49-F238E27FC236}">
                  <a16:creationId xmlns:a16="http://schemas.microsoft.com/office/drawing/2014/main" id="{27A5AAFA-D3CA-4CCF-B49F-7826D760E471}"/>
                </a:ext>
              </a:extLst>
            </p:cNvPr>
            <p:cNvSpPr txBox="1"/>
            <p:nvPr/>
          </p:nvSpPr>
          <p:spPr>
            <a:xfrm>
              <a:off x="4877251" y="1147667"/>
              <a:ext cx="2933047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dirty="0"/>
                <a:t>Primaquine + antimalarial </a:t>
              </a:r>
            </a:p>
          </p:txBody>
        </p:sp>
        <p:sp>
          <p:nvSpPr>
            <p:cNvPr id="158" name="TextBox 157">
              <a:extLst>
                <a:ext uri="{FF2B5EF4-FFF2-40B4-BE49-F238E27FC236}">
                  <a16:creationId xmlns:a16="http://schemas.microsoft.com/office/drawing/2014/main" id="{98B04406-873D-4295-8CB7-259502512DFC}"/>
                </a:ext>
              </a:extLst>
            </p:cNvPr>
            <p:cNvSpPr txBox="1"/>
            <p:nvPr/>
          </p:nvSpPr>
          <p:spPr>
            <a:xfrm>
              <a:off x="4877251" y="1597194"/>
              <a:ext cx="2082621" cy="40011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000" dirty="0"/>
                <a:t>Primaquine alone </a:t>
              </a:r>
            </a:p>
          </p:txBody>
        </p: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4542B9F5-D7B6-4E29-8E7F-47C6C1C9C09B}"/>
                </a:ext>
              </a:extLst>
            </p:cNvPr>
            <p:cNvSpPr/>
            <p:nvPr/>
          </p:nvSpPr>
          <p:spPr>
            <a:xfrm>
              <a:off x="5915370" y="2922290"/>
              <a:ext cx="492961" cy="504306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07571923-CC3A-4C53-A6ED-C0C24C3817E6}"/>
                </a:ext>
              </a:extLst>
            </p:cNvPr>
            <p:cNvSpPr/>
            <p:nvPr/>
          </p:nvSpPr>
          <p:spPr>
            <a:xfrm>
              <a:off x="6182196" y="3017393"/>
              <a:ext cx="364294" cy="327977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246CB4F3-5076-4C03-8373-8E4B8C42DD6E}"/>
                </a:ext>
              </a:extLst>
            </p:cNvPr>
            <p:cNvSpPr/>
            <p:nvPr/>
          </p:nvSpPr>
          <p:spPr>
            <a:xfrm>
              <a:off x="5926964" y="3021048"/>
              <a:ext cx="620810" cy="635998"/>
            </a:xfrm>
            <a:prstGeom prst="ellipse">
              <a:avLst/>
            </a:prstGeom>
            <a:solidFill>
              <a:srgbClr val="ED7D31">
                <a:alpha val="43922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5173926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1973</TotalTime>
  <Words>32</Words>
  <Application>Microsoft Office PowerPoint</Application>
  <PresentationFormat>Widescreen</PresentationFormat>
  <Paragraphs>19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Methaemoglobin as a marker of in vivo primaquine anti-hypnozoite activity </dc:title>
  <dc:creator>James Watson</dc:creator>
  <cp:lastModifiedBy>Nick White</cp:lastModifiedBy>
  <cp:revision>91</cp:revision>
  <dcterms:created xsi:type="dcterms:W3CDTF">2021-09-24T02:40:01Z</dcterms:created>
  <dcterms:modified xsi:type="dcterms:W3CDTF">2021-11-22T12:06:41Z</dcterms:modified>
</cp:coreProperties>
</file>

<file path=docProps/thumbnail.jpeg>
</file>