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01" r:id="rId2"/>
  </p:sldIdLst>
  <p:sldSz cx="12192000" cy="6858000"/>
  <p:notesSz cx="6858000" cy="9144000"/>
  <p:defaultTextStyle>
    <a:defPPr>
      <a:defRPr lang="en-T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663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4"/>
  </p:normalViewPr>
  <p:slideViewPr>
    <p:cSldViewPr snapToGrid="0" snapToObjects="1" showGuides="1">
      <p:cViewPr varScale="1">
        <p:scale>
          <a:sx n="62" d="100"/>
          <a:sy n="62" d="100"/>
        </p:scale>
        <p:origin x="804" y="28"/>
      </p:cViewPr>
      <p:guideLst>
        <p:guide orient="horz" pos="2251"/>
        <p:guide pos="663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CF498-1A5E-3F4D-9CBA-FD8AB94268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1CE185-E699-E542-A60F-5176E23CDA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15C347-55C6-9D4B-985C-F1A82D399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11/23/2021</a:t>
            </a:fld>
            <a:endParaRPr lang="en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700CEE-DEA2-024C-A5AB-48D977777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8A6002-FB4B-8C49-A381-E0B4112A8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2630140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201C3-2918-9846-98A7-FA5533F64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E4A44C-B4F6-AD47-84C3-FEF10EE8B1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D93CA8-CF71-714C-B0B4-B6C422523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11/23/2021</a:t>
            </a:fld>
            <a:endParaRPr lang="en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7D7247-87C1-B142-B029-1DC6015EC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C6766E-33F4-AA4B-9DFD-AD50D47B6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982762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7B211C9-D723-C140-AF61-382091ADA5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28F34D-9F65-1045-B49A-3F6C17ACC0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547FF8-84A4-ED41-8171-CB8797C6D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11/23/2021</a:t>
            </a:fld>
            <a:endParaRPr lang="en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F2F390-37F1-E04E-AE6A-6B6805D91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570BA-1E8C-EA46-91D8-2CAD8789B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2000083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CAC55-B3F4-0D48-A9D8-0F62CE747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579E3D-9E74-E74B-98A7-21815105FD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C6D344-21BB-B049-8264-315EAC3A9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11/23/2021</a:t>
            </a:fld>
            <a:endParaRPr lang="en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3F143E-EDB8-5542-AF2E-2F7DA4BF1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931F57-05B0-4048-BE12-4AE75FDE6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463727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F0D7A-0600-664D-A5B4-F94078178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A31023-60DA-0D4D-940F-0E625B7893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666C66-16BD-E648-93A0-602240D89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11/23/2021</a:t>
            </a:fld>
            <a:endParaRPr lang="en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348651-B7AF-594C-8BAE-13A750AEC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B9B134-451B-534E-BA94-B0D1638C3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725532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C279E-86E5-3C44-B912-6368D9B81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434BF8-F3F0-1944-AA7D-6BF7E40722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43B475-CBD0-6E49-BFCB-291B8C4A37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59DA6F-0F7B-6543-9EE0-C86C4589B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11/23/2021</a:t>
            </a:fld>
            <a:endParaRPr lang="en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249AB9-219B-6847-BBFF-035866562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D0F197-CCB3-0340-B967-8B4E351BD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3220560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E50CC-DCBB-9C41-99ED-2C51709FA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368DE6-44AF-9349-B349-744B489609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35AC07-AFF4-5244-A68F-B7F15E55EF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0865C0-39EB-8440-A527-430A060857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5B8331-48EC-9C49-93A0-E12C82689E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B3EF54-DD58-984F-AF5D-5B8716838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11/23/2021</a:t>
            </a:fld>
            <a:endParaRPr lang="en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A07472-3727-604F-AF74-377CC0AE9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C7F204-2991-0549-8FB1-5CDF64885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3665765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B25C6-B627-EC4B-8196-02B3DE2D4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CBD745-5C7A-8A4D-95B7-1AED13276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11/23/2021</a:t>
            </a:fld>
            <a:endParaRPr lang="en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E604F2-FCDD-7F4E-8B3D-41F963202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EE3442-C646-5440-A0A4-0B51BBEFA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3171491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1C47BD-2BD0-214D-82B5-3BFB4C101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11/23/2021</a:t>
            </a:fld>
            <a:endParaRPr lang="en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9D9508-DCA0-3C4A-A3B5-3D1E213D7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062C3F-C053-5D45-9EBF-70AF483A2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2193764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4793D-17E0-CB4D-8C64-F61FB444A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AE4291-B309-674A-8805-274965CEBC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C33557-73C0-4F45-9678-5B25984092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5395CE-F120-BE4D-86F1-DE1A6C2D8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11/23/2021</a:t>
            </a:fld>
            <a:endParaRPr lang="en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9960AA-BACF-0D42-93F3-811AE5927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91D0A0-1064-0E47-8AB4-4CA319A6A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1473031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752F0-68B9-F248-879C-8FE8D0951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BEEF72-C035-3F46-8647-C35FAFBD1D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EB768C-38B6-2A4C-AD66-A7E140F37B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BB2694-42ED-A545-B9E4-D368FF098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11/23/2021</a:t>
            </a:fld>
            <a:endParaRPr lang="en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4334C0-4F78-2D47-8EDA-17C557C05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DADB9D-CACF-064D-8119-F6C77397F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1113481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CBB87D-F8DE-ED42-ABD2-B92C84B381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31D263-BF35-6845-A4B6-5455F84901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5032B1-3C71-9747-ACDC-79D8CE5833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4C8FB-A68C-BE40-AA04-5D1BE637D8FA}" type="datetimeFigureOut">
              <a:rPr lang="en-TH" smtClean="0"/>
              <a:t>11/23/2021</a:t>
            </a:fld>
            <a:endParaRPr lang="en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E65029-066F-E14B-88B9-9539E6D2FE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5B5023-C099-BD4D-939A-9EA6A6C207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3080903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T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B69ECD90-3A27-423B-9E3B-B8CD1F0AE521}"/>
              </a:ext>
            </a:extLst>
          </p:cNvPr>
          <p:cNvGrpSpPr/>
          <p:nvPr/>
        </p:nvGrpSpPr>
        <p:grpSpPr>
          <a:xfrm>
            <a:off x="57747" y="149586"/>
            <a:ext cx="12206387" cy="6702599"/>
            <a:chOff x="68091" y="53399"/>
            <a:chExt cx="12719949" cy="6702599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FD07E7CD-1B50-425A-A85B-98997C7DC8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67593" y="5613485"/>
              <a:ext cx="984728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33E2BFA-0EDD-4C6C-8263-A36829AC4630}"/>
                </a:ext>
              </a:extLst>
            </p:cNvPr>
            <p:cNvSpPr txBox="1"/>
            <p:nvPr/>
          </p:nvSpPr>
          <p:spPr>
            <a:xfrm>
              <a:off x="1244257" y="390283"/>
              <a:ext cx="489467" cy="4495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12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E03FE2C-E9DF-4F1A-AC31-E8F723F8A604}"/>
                </a:ext>
              </a:extLst>
            </p:cNvPr>
            <p:cNvSpPr txBox="1"/>
            <p:nvPr/>
          </p:nvSpPr>
          <p:spPr>
            <a:xfrm flipH="1">
              <a:off x="1244256" y="53399"/>
              <a:ext cx="33365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/>
                <a:t>Methaemoglobin</a:t>
              </a:r>
              <a:r>
                <a:rPr lang="en-US" sz="2400" dirty="0"/>
                <a:t> (%)</a:t>
              </a: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A3C40F6-7D16-4991-96F9-D33D0A192E1A}"/>
                </a:ext>
              </a:extLst>
            </p:cNvPr>
            <p:cNvSpPr/>
            <p:nvPr/>
          </p:nvSpPr>
          <p:spPr>
            <a:xfrm>
              <a:off x="5238371" y="2843584"/>
              <a:ext cx="615769" cy="579857"/>
            </a:xfrm>
            <a:prstGeom prst="ellipse">
              <a:avLst/>
            </a:prstGeom>
            <a:solidFill>
              <a:srgbClr val="FFC000">
                <a:alpha val="65098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889C5B6-9200-457D-BCAC-3F325E3BAC9F}"/>
                </a:ext>
              </a:extLst>
            </p:cNvPr>
            <p:cNvSpPr txBox="1"/>
            <p:nvPr/>
          </p:nvSpPr>
          <p:spPr>
            <a:xfrm>
              <a:off x="8429353" y="3299219"/>
              <a:ext cx="2912292" cy="96795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/>
                <a:t>         </a:t>
              </a:r>
              <a:r>
                <a:rPr lang="en-US" sz="1600" dirty="0"/>
                <a:t>Primaquine    N=100</a:t>
              </a:r>
            </a:p>
            <a:p>
              <a:pPr>
                <a:lnSpc>
                  <a:spcPct val="150000"/>
                </a:lnSpc>
              </a:pPr>
              <a:r>
                <a:rPr lang="en-US" sz="2000" dirty="0"/>
                <a:t>         </a:t>
              </a:r>
              <a:r>
                <a:rPr lang="en-US" sz="1600" dirty="0"/>
                <a:t>Tafenoquine   N=100   </a:t>
              </a:r>
              <a:endParaRPr lang="en-US" sz="2000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457C763-57A3-450B-B068-DB0BC8CCF93E}"/>
                </a:ext>
              </a:extLst>
            </p:cNvPr>
            <p:cNvSpPr/>
            <p:nvPr/>
          </p:nvSpPr>
          <p:spPr>
            <a:xfrm>
              <a:off x="9214638" y="502958"/>
              <a:ext cx="194088" cy="201237"/>
            </a:xfrm>
            <a:prstGeom prst="ellipse">
              <a:avLst/>
            </a:prstGeom>
            <a:solidFill>
              <a:schemeClr val="accent6">
                <a:lumMod val="75000"/>
                <a:alpha val="79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F6FDF085-1A9C-45BE-86FA-6E1A622F1CB3}"/>
                </a:ext>
              </a:extLst>
            </p:cNvPr>
            <p:cNvSpPr/>
            <p:nvPr/>
          </p:nvSpPr>
          <p:spPr>
            <a:xfrm>
              <a:off x="3498818" y="3461795"/>
              <a:ext cx="425293" cy="374571"/>
            </a:xfrm>
            <a:prstGeom prst="ellipse">
              <a:avLst/>
            </a:prstGeom>
            <a:solidFill>
              <a:srgbClr val="FFC000">
                <a:alpha val="71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B2FD2A2F-1C21-4B13-B9FE-883EDEFF5612}"/>
                </a:ext>
              </a:extLst>
            </p:cNvPr>
            <p:cNvSpPr/>
            <p:nvPr/>
          </p:nvSpPr>
          <p:spPr>
            <a:xfrm>
              <a:off x="3579513" y="3698339"/>
              <a:ext cx="263902" cy="302915"/>
            </a:xfrm>
            <a:prstGeom prst="ellipse">
              <a:avLst/>
            </a:prstGeom>
            <a:solidFill>
              <a:srgbClr val="FFC000">
                <a:alpha val="67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B08E442-148A-4278-9B34-6E101958EF02}"/>
                </a:ext>
              </a:extLst>
            </p:cNvPr>
            <p:cNvSpPr/>
            <p:nvPr/>
          </p:nvSpPr>
          <p:spPr>
            <a:xfrm>
              <a:off x="3499028" y="4490892"/>
              <a:ext cx="424872" cy="405050"/>
            </a:xfrm>
            <a:prstGeom prst="ellipse">
              <a:avLst/>
            </a:prstGeom>
            <a:solidFill>
              <a:srgbClr val="548235">
                <a:alpha val="67843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C6D5685B-06C1-4507-BE21-556F680C667A}"/>
                </a:ext>
              </a:extLst>
            </p:cNvPr>
            <p:cNvCxnSpPr>
              <a:cxnSpLocks/>
            </p:cNvCxnSpPr>
            <p:nvPr/>
          </p:nvCxnSpPr>
          <p:spPr>
            <a:xfrm>
              <a:off x="4316884" y="5613485"/>
              <a:ext cx="0" cy="14839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A82A6EE5-AE86-4DA5-BDE7-1066FC9AC2DC}"/>
                </a:ext>
              </a:extLst>
            </p:cNvPr>
            <p:cNvCxnSpPr>
              <a:cxnSpLocks/>
            </p:cNvCxnSpPr>
            <p:nvPr/>
          </p:nvCxnSpPr>
          <p:spPr>
            <a:xfrm>
              <a:off x="6790713" y="5613485"/>
              <a:ext cx="0" cy="14839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22B70F0E-1118-436B-99F7-7BBCA81F5724}"/>
                </a:ext>
              </a:extLst>
            </p:cNvPr>
            <p:cNvCxnSpPr>
              <a:cxnSpLocks/>
            </p:cNvCxnSpPr>
            <p:nvPr/>
          </p:nvCxnSpPr>
          <p:spPr>
            <a:xfrm>
              <a:off x="9054973" y="5613485"/>
              <a:ext cx="0" cy="14839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FE5142D-102F-42FA-A001-B5A8D3482B1D}"/>
                </a:ext>
              </a:extLst>
            </p:cNvPr>
            <p:cNvCxnSpPr>
              <a:cxnSpLocks/>
            </p:cNvCxnSpPr>
            <p:nvPr/>
          </p:nvCxnSpPr>
          <p:spPr>
            <a:xfrm>
              <a:off x="1967593" y="5613485"/>
              <a:ext cx="0" cy="14839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5C3DEBD-63CE-484D-B647-8612AC4199F8}"/>
                </a:ext>
              </a:extLst>
            </p:cNvPr>
            <p:cNvSpPr txBox="1"/>
            <p:nvPr/>
          </p:nvSpPr>
          <p:spPr>
            <a:xfrm>
              <a:off x="100665" y="5714093"/>
              <a:ext cx="1268737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Primaquine   10                           20                               50                         100                                 240 </a:t>
              </a:r>
            </a:p>
          </p:txBody>
        </p:sp>
        <p:cxnSp>
          <p:nvCxnSpPr>
            <p:cNvPr id="2" name="Straight Connector 1">
              <a:extLst>
                <a:ext uri="{FF2B5EF4-FFF2-40B4-BE49-F238E27FC236}">
                  <a16:creationId xmlns:a16="http://schemas.microsoft.com/office/drawing/2014/main" id="{54B1A56E-3066-4E56-A4ED-26E9DE3BE7DE}"/>
                </a:ext>
              </a:extLst>
            </p:cNvPr>
            <p:cNvCxnSpPr>
              <a:cxnSpLocks/>
            </p:cNvCxnSpPr>
            <p:nvPr/>
          </p:nvCxnSpPr>
          <p:spPr>
            <a:xfrm>
              <a:off x="1895200" y="603577"/>
              <a:ext cx="5390" cy="48592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3C7C83C3-C62C-4091-BAB6-633D13639549}"/>
                </a:ext>
              </a:extLst>
            </p:cNvPr>
            <p:cNvCxnSpPr>
              <a:cxnSpLocks/>
            </p:cNvCxnSpPr>
            <p:nvPr/>
          </p:nvCxnSpPr>
          <p:spPr>
            <a:xfrm>
              <a:off x="1801295" y="1827171"/>
              <a:ext cx="9473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8F3C850-AF7E-42B3-9C46-D9059349EBEC}"/>
                </a:ext>
              </a:extLst>
            </p:cNvPr>
            <p:cNvCxnSpPr>
              <a:cxnSpLocks/>
            </p:cNvCxnSpPr>
            <p:nvPr/>
          </p:nvCxnSpPr>
          <p:spPr>
            <a:xfrm>
              <a:off x="1801295" y="3039049"/>
              <a:ext cx="9473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2497BCB7-86B1-4A61-9337-199627AC9E6C}"/>
                </a:ext>
              </a:extLst>
            </p:cNvPr>
            <p:cNvCxnSpPr>
              <a:cxnSpLocks/>
            </p:cNvCxnSpPr>
            <p:nvPr/>
          </p:nvCxnSpPr>
          <p:spPr>
            <a:xfrm>
              <a:off x="1801295" y="3443008"/>
              <a:ext cx="9473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8F40A24-4E3B-4E3F-97EC-CF9B21504664}"/>
                </a:ext>
              </a:extLst>
            </p:cNvPr>
            <p:cNvCxnSpPr>
              <a:cxnSpLocks/>
            </p:cNvCxnSpPr>
            <p:nvPr/>
          </p:nvCxnSpPr>
          <p:spPr>
            <a:xfrm>
              <a:off x="1801295" y="3846967"/>
              <a:ext cx="9473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8F7C74F2-B875-4FFE-87A7-85389D85902C}"/>
                </a:ext>
              </a:extLst>
            </p:cNvPr>
            <p:cNvCxnSpPr>
              <a:cxnSpLocks/>
            </p:cNvCxnSpPr>
            <p:nvPr/>
          </p:nvCxnSpPr>
          <p:spPr>
            <a:xfrm>
              <a:off x="1801295" y="4250927"/>
              <a:ext cx="9473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40B68AFB-8B18-48EC-B56C-D9DAE268DBAE}"/>
                </a:ext>
              </a:extLst>
            </p:cNvPr>
            <p:cNvCxnSpPr>
              <a:cxnSpLocks/>
            </p:cNvCxnSpPr>
            <p:nvPr/>
          </p:nvCxnSpPr>
          <p:spPr>
            <a:xfrm>
              <a:off x="1801295" y="4654886"/>
              <a:ext cx="9473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837D9CF8-A336-4E3B-9B19-0DDF4B79B529}"/>
                </a:ext>
              </a:extLst>
            </p:cNvPr>
            <p:cNvCxnSpPr>
              <a:cxnSpLocks/>
            </p:cNvCxnSpPr>
            <p:nvPr/>
          </p:nvCxnSpPr>
          <p:spPr>
            <a:xfrm>
              <a:off x="1801295" y="5058845"/>
              <a:ext cx="9473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3B470F44-F0E9-4FC6-94E5-4AD2A5D126FA}"/>
                </a:ext>
              </a:extLst>
            </p:cNvPr>
            <p:cNvCxnSpPr>
              <a:cxnSpLocks/>
            </p:cNvCxnSpPr>
            <p:nvPr/>
          </p:nvCxnSpPr>
          <p:spPr>
            <a:xfrm>
              <a:off x="1801295" y="615293"/>
              <a:ext cx="9473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0ED100F1-A747-4151-9F06-572B6F6E0226}"/>
                </a:ext>
              </a:extLst>
            </p:cNvPr>
            <p:cNvCxnSpPr>
              <a:cxnSpLocks/>
            </p:cNvCxnSpPr>
            <p:nvPr/>
          </p:nvCxnSpPr>
          <p:spPr>
            <a:xfrm>
              <a:off x="1801295" y="5462801"/>
              <a:ext cx="9473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5FEC527F-88A7-4549-8498-01D7B778C247}"/>
                </a:ext>
              </a:extLst>
            </p:cNvPr>
            <p:cNvCxnSpPr>
              <a:cxnSpLocks/>
            </p:cNvCxnSpPr>
            <p:nvPr/>
          </p:nvCxnSpPr>
          <p:spPr>
            <a:xfrm>
              <a:off x="1801295" y="2635089"/>
              <a:ext cx="9473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F5306C54-9D92-4248-A263-EB510B983F97}"/>
                </a:ext>
              </a:extLst>
            </p:cNvPr>
            <p:cNvCxnSpPr>
              <a:cxnSpLocks/>
            </p:cNvCxnSpPr>
            <p:nvPr/>
          </p:nvCxnSpPr>
          <p:spPr>
            <a:xfrm>
              <a:off x="1801295" y="1019252"/>
              <a:ext cx="9473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F730188C-2280-4BFB-9E5C-D4303419E561}"/>
                </a:ext>
              </a:extLst>
            </p:cNvPr>
            <p:cNvSpPr txBox="1"/>
            <p:nvPr/>
          </p:nvSpPr>
          <p:spPr>
            <a:xfrm>
              <a:off x="1364903" y="1991886"/>
              <a:ext cx="335915" cy="4495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8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275A3D4A-32E9-4BD9-93E2-46069042E190}"/>
                </a:ext>
              </a:extLst>
            </p:cNvPr>
            <p:cNvSpPr txBox="1"/>
            <p:nvPr/>
          </p:nvSpPr>
          <p:spPr>
            <a:xfrm>
              <a:off x="1364903" y="2767066"/>
              <a:ext cx="335915" cy="4495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6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960CE087-E8B4-4431-B01E-D490D804490B}"/>
                </a:ext>
              </a:extLst>
            </p:cNvPr>
            <p:cNvSpPr txBox="1"/>
            <p:nvPr/>
          </p:nvSpPr>
          <p:spPr>
            <a:xfrm>
              <a:off x="1373750" y="3601858"/>
              <a:ext cx="335915" cy="4495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4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7882B06B-C856-48F3-8C98-BED017AAABB2}"/>
                </a:ext>
              </a:extLst>
            </p:cNvPr>
            <p:cNvSpPr txBox="1"/>
            <p:nvPr/>
          </p:nvSpPr>
          <p:spPr>
            <a:xfrm>
              <a:off x="1373750" y="5238042"/>
              <a:ext cx="335915" cy="4495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0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0C72B336-3F73-4B10-947A-86DD86585288}"/>
                </a:ext>
              </a:extLst>
            </p:cNvPr>
            <p:cNvSpPr txBox="1"/>
            <p:nvPr/>
          </p:nvSpPr>
          <p:spPr>
            <a:xfrm>
              <a:off x="1376673" y="4448846"/>
              <a:ext cx="335915" cy="4495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2</a:t>
              </a: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B1C331FA-9242-4F6B-8544-1A2949F676CC}"/>
                </a:ext>
              </a:extLst>
            </p:cNvPr>
            <p:cNvSpPr/>
            <p:nvPr/>
          </p:nvSpPr>
          <p:spPr>
            <a:xfrm>
              <a:off x="3454096" y="4229798"/>
              <a:ext cx="514735" cy="486955"/>
            </a:xfrm>
            <a:prstGeom prst="ellipse">
              <a:avLst/>
            </a:prstGeom>
            <a:solidFill>
              <a:srgbClr val="548235">
                <a:alpha val="67843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5B3AAD0A-39C9-4160-B423-4F63A0597829}"/>
                </a:ext>
              </a:extLst>
            </p:cNvPr>
            <p:cNvSpPr/>
            <p:nvPr/>
          </p:nvSpPr>
          <p:spPr>
            <a:xfrm>
              <a:off x="7215211" y="2220431"/>
              <a:ext cx="610910" cy="570465"/>
            </a:xfrm>
            <a:prstGeom prst="ellipse">
              <a:avLst/>
            </a:prstGeom>
            <a:solidFill>
              <a:srgbClr val="FFC000">
                <a:alpha val="73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DC21D40D-7F6D-4439-817D-0D8842D08AE4}"/>
                </a:ext>
              </a:extLst>
            </p:cNvPr>
            <p:cNvSpPr txBox="1"/>
            <p:nvPr/>
          </p:nvSpPr>
          <p:spPr>
            <a:xfrm>
              <a:off x="68091" y="5973893"/>
              <a:ext cx="126941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Tafenoquine 200                         400                           1000                      2000                               4400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70744C5D-1F17-48D1-8D09-16568DB95616}"/>
                </a:ext>
              </a:extLst>
            </p:cNvPr>
            <p:cNvSpPr txBox="1"/>
            <p:nvPr/>
          </p:nvSpPr>
          <p:spPr>
            <a:xfrm flipH="1">
              <a:off x="6343765" y="6294333"/>
              <a:ext cx="17428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Dose (mg)</a:t>
              </a:r>
            </a:p>
          </p:txBody>
        </p: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808AF62F-4AF1-4659-AAAE-889BD1DB8806}"/>
                </a:ext>
              </a:extLst>
            </p:cNvPr>
            <p:cNvCxnSpPr>
              <a:cxnSpLocks/>
            </p:cNvCxnSpPr>
            <p:nvPr/>
          </p:nvCxnSpPr>
          <p:spPr>
            <a:xfrm>
              <a:off x="1801295" y="2231130"/>
              <a:ext cx="9473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74AA556A-F3A9-4262-B05A-F8BFAA0C7127}"/>
                </a:ext>
              </a:extLst>
            </p:cNvPr>
            <p:cNvCxnSpPr>
              <a:cxnSpLocks/>
            </p:cNvCxnSpPr>
            <p:nvPr/>
          </p:nvCxnSpPr>
          <p:spPr>
            <a:xfrm>
              <a:off x="1801295" y="1423212"/>
              <a:ext cx="9473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5E561C3D-DDA7-4E98-81C5-7D4CD47CAD80}"/>
                </a:ext>
              </a:extLst>
            </p:cNvPr>
            <p:cNvSpPr txBox="1"/>
            <p:nvPr/>
          </p:nvSpPr>
          <p:spPr>
            <a:xfrm>
              <a:off x="1263832" y="1151955"/>
              <a:ext cx="489467" cy="4495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10</a:t>
              </a:r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EE07A1DF-218E-4EBC-9864-A9E21DEFFFA7}"/>
                </a:ext>
              </a:extLst>
            </p:cNvPr>
            <p:cNvSpPr/>
            <p:nvPr/>
          </p:nvSpPr>
          <p:spPr>
            <a:xfrm>
              <a:off x="8311412" y="1638174"/>
              <a:ext cx="211342" cy="222582"/>
            </a:xfrm>
            <a:prstGeom prst="ellipse">
              <a:avLst/>
            </a:prstGeom>
            <a:solidFill>
              <a:schemeClr val="accent6">
                <a:lumMod val="75000"/>
                <a:alpha val="83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255FFE56-8A30-42EF-9134-7374B42B0806}"/>
                </a:ext>
              </a:extLst>
            </p:cNvPr>
            <p:cNvSpPr/>
            <p:nvPr/>
          </p:nvSpPr>
          <p:spPr>
            <a:xfrm>
              <a:off x="5459298" y="3623312"/>
              <a:ext cx="173913" cy="178999"/>
            </a:xfrm>
            <a:prstGeom prst="ellipse">
              <a:avLst/>
            </a:prstGeom>
            <a:solidFill>
              <a:schemeClr val="accent6">
                <a:lumMod val="75000"/>
                <a:alpha val="78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6DC61539-41F5-4846-87DB-11E527798C72}"/>
                </a:ext>
              </a:extLst>
            </p:cNvPr>
            <p:cNvSpPr/>
            <p:nvPr/>
          </p:nvSpPr>
          <p:spPr>
            <a:xfrm>
              <a:off x="3660278" y="4003000"/>
              <a:ext cx="102371" cy="102432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206CD477-B57D-4146-9E5A-894EEB3A50E6}"/>
                </a:ext>
              </a:extLst>
            </p:cNvPr>
            <p:cNvSpPr/>
            <p:nvPr/>
          </p:nvSpPr>
          <p:spPr>
            <a:xfrm>
              <a:off x="5333609" y="3166722"/>
              <a:ext cx="425293" cy="420446"/>
            </a:xfrm>
            <a:prstGeom prst="ellipse">
              <a:avLst/>
            </a:prstGeom>
            <a:solidFill>
              <a:srgbClr val="FFC000">
                <a:alpha val="65098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EF7EB6E7-8252-490D-919D-6B394A5353BD}"/>
                </a:ext>
              </a:extLst>
            </p:cNvPr>
            <p:cNvSpPr/>
            <p:nvPr/>
          </p:nvSpPr>
          <p:spPr>
            <a:xfrm>
              <a:off x="5448962" y="3052612"/>
              <a:ext cx="194586" cy="212950"/>
            </a:xfrm>
            <a:prstGeom prst="ellipse">
              <a:avLst/>
            </a:prstGeom>
            <a:solidFill>
              <a:srgbClr val="FFC000">
                <a:alpha val="65098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4E1BF067-8A43-4127-B5A6-2C553F222B4C}"/>
                </a:ext>
              </a:extLst>
            </p:cNvPr>
            <p:cNvSpPr/>
            <p:nvPr/>
          </p:nvSpPr>
          <p:spPr>
            <a:xfrm>
              <a:off x="7404220" y="2394498"/>
              <a:ext cx="232892" cy="217893"/>
            </a:xfrm>
            <a:prstGeom prst="ellipse">
              <a:avLst/>
            </a:prstGeom>
            <a:solidFill>
              <a:schemeClr val="accent6">
                <a:lumMod val="75000"/>
                <a:alpha val="77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94566CA9-BE8B-43A3-A5CF-7AE83DF694B0}"/>
                </a:ext>
              </a:extLst>
            </p:cNvPr>
            <p:cNvSpPr/>
            <p:nvPr/>
          </p:nvSpPr>
          <p:spPr>
            <a:xfrm>
              <a:off x="3657583" y="4595071"/>
              <a:ext cx="107762" cy="103616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B2D02E93-3543-465D-A621-FC9BDB9B3D67}"/>
                </a:ext>
              </a:extLst>
            </p:cNvPr>
            <p:cNvSpPr/>
            <p:nvPr/>
          </p:nvSpPr>
          <p:spPr>
            <a:xfrm>
              <a:off x="5493446" y="2720281"/>
              <a:ext cx="105618" cy="123302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F09E0C27-0CD1-4965-91CD-C678FAC9D908}"/>
                </a:ext>
              </a:extLst>
            </p:cNvPr>
            <p:cNvSpPr/>
            <p:nvPr/>
          </p:nvSpPr>
          <p:spPr>
            <a:xfrm>
              <a:off x="9339432" y="1338992"/>
              <a:ext cx="114495" cy="12821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F764AF9F-7C49-4710-8255-64418D7028B3}"/>
                </a:ext>
              </a:extLst>
            </p:cNvPr>
            <p:cNvSpPr/>
            <p:nvPr/>
          </p:nvSpPr>
          <p:spPr>
            <a:xfrm flipV="1">
              <a:off x="7472695" y="2090253"/>
              <a:ext cx="101014" cy="92904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B2993132-8383-4269-8D5B-291FF846976E}"/>
                </a:ext>
              </a:extLst>
            </p:cNvPr>
            <p:cNvSpPr/>
            <p:nvPr/>
          </p:nvSpPr>
          <p:spPr>
            <a:xfrm>
              <a:off x="3595683" y="2801607"/>
              <a:ext cx="231562" cy="237441"/>
            </a:xfrm>
            <a:prstGeom prst="ellipse">
              <a:avLst/>
            </a:prstGeom>
            <a:solidFill>
              <a:srgbClr val="FFC000">
                <a:alpha val="65098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45AB50AB-4C15-4841-A40B-2CBE938F6F65}"/>
                </a:ext>
              </a:extLst>
            </p:cNvPr>
            <p:cNvSpPr/>
            <p:nvPr/>
          </p:nvSpPr>
          <p:spPr>
            <a:xfrm>
              <a:off x="3643005" y="3541291"/>
              <a:ext cx="136918" cy="157047"/>
            </a:xfrm>
            <a:prstGeom prst="ellipse">
              <a:avLst/>
            </a:prstGeom>
            <a:solidFill>
              <a:srgbClr val="FFC000">
                <a:alpha val="65098"/>
              </a:srgb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96C3481D-6B81-429F-AD9D-A709296EBCF9}"/>
                </a:ext>
              </a:extLst>
            </p:cNvPr>
            <p:cNvSpPr/>
            <p:nvPr/>
          </p:nvSpPr>
          <p:spPr>
            <a:xfrm>
              <a:off x="4575388" y="2741365"/>
              <a:ext cx="129820" cy="151798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CD5D8851-0AAB-47B5-A519-1CA1F60B8745}"/>
                </a:ext>
              </a:extLst>
            </p:cNvPr>
            <p:cNvSpPr/>
            <p:nvPr/>
          </p:nvSpPr>
          <p:spPr>
            <a:xfrm>
              <a:off x="8512808" y="3457655"/>
              <a:ext cx="301214" cy="331565"/>
            </a:xfrm>
            <a:prstGeom prst="ellipse">
              <a:avLst/>
            </a:prstGeom>
            <a:solidFill>
              <a:srgbClr val="FFC000">
                <a:alpha val="73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2D4EFF8D-A9ED-48F4-B6BA-4AF2C5B3DE7B}"/>
                </a:ext>
              </a:extLst>
            </p:cNvPr>
            <p:cNvSpPr/>
            <p:nvPr/>
          </p:nvSpPr>
          <p:spPr>
            <a:xfrm>
              <a:off x="8512806" y="3880537"/>
              <a:ext cx="301214" cy="331565"/>
            </a:xfrm>
            <a:prstGeom prst="ellipse">
              <a:avLst/>
            </a:prstGeom>
            <a:solidFill>
              <a:schemeClr val="accent6">
                <a:lumMod val="75000"/>
                <a:alpha val="76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47D8923A-4BD9-476D-A628-9F12E7E7199A}"/>
                </a:ext>
              </a:extLst>
            </p:cNvPr>
            <p:cNvSpPr txBox="1"/>
            <p:nvPr/>
          </p:nvSpPr>
          <p:spPr>
            <a:xfrm>
              <a:off x="2896434" y="1507713"/>
              <a:ext cx="328583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Primaquine in combination with quinine or chloroquine  </a:t>
              </a:r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8FE6FFBC-B50D-47E8-A2CA-627F6F2B17DF}"/>
                </a:ext>
              </a:extLst>
            </p:cNvPr>
            <p:cNvSpPr/>
            <p:nvPr/>
          </p:nvSpPr>
          <p:spPr>
            <a:xfrm>
              <a:off x="3595683" y="4237798"/>
              <a:ext cx="251211" cy="225079"/>
            </a:xfrm>
            <a:prstGeom prst="ellipse">
              <a:avLst/>
            </a:prstGeom>
            <a:solidFill>
              <a:srgbClr val="548235">
                <a:alpha val="67843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E2EA531C-8FE4-4F44-AB0A-C1E939C04BC9}"/>
                </a:ext>
              </a:extLst>
            </p:cNvPr>
            <p:cNvSpPr/>
            <p:nvPr/>
          </p:nvSpPr>
          <p:spPr>
            <a:xfrm>
              <a:off x="5420650" y="3708653"/>
              <a:ext cx="251211" cy="223491"/>
            </a:xfrm>
            <a:prstGeom prst="ellipse">
              <a:avLst/>
            </a:prstGeom>
            <a:solidFill>
              <a:srgbClr val="548235">
                <a:alpha val="67843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7EA1D50F-38EF-41F8-8323-F8C7CF8CC7D2}"/>
                </a:ext>
              </a:extLst>
            </p:cNvPr>
            <p:cNvSpPr/>
            <p:nvPr/>
          </p:nvSpPr>
          <p:spPr>
            <a:xfrm>
              <a:off x="5420650" y="2947924"/>
              <a:ext cx="251211" cy="225676"/>
            </a:xfrm>
            <a:prstGeom prst="ellipse">
              <a:avLst/>
            </a:prstGeom>
            <a:solidFill>
              <a:srgbClr val="FFC000">
                <a:alpha val="65098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9B1A0051-0B65-4169-A638-4810CEDBAC43}"/>
                </a:ext>
              </a:extLst>
            </p:cNvPr>
            <p:cNvCxnSpPr>
              <a:cxnSpLocks/>
            </p:cNvCxnSpPr>
            <p:nvPr/>
          </p:nvCxnSpPr>
          <p:spPr>
            <a:xfrm>
              <a:off x="11814880" y="5613485"/>
              <a:ext cx="0" cy="14839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B0CF02D4-9596-41A8-827A-9C4ADEDD4B67}"/>
                </a:ext>
              </a:extLst>
            </p:cNvPr>
            <p:cNvSpPr txBox="1"/>
            <p:nvPr/>
          </p:nvSpPr>
          <p:spPr>
            <a:xfrm>
              <a:off x="10701495" y="99565"/>
              <a:ext cx="9366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Figure 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056107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1976</TotalTime>
  <Words>44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Methaemoglobin as a marker of in vivo primaquine anti-hypnozoite activity </dc:title>
  <dc:creator>James Watson</dc:creator>
  <cp:lastModifiedBy>Nick White</cp:lastModifiedBy>
  <cp:revision>90</cp:revision>
  <dcterms:created xsi:type="dcterms:W3CDTF">2021-09-24T02:40:01Z</dcterms:created>
  <dcterms:modified xsi:type="dcterms:W3CDTF">2021-11-23T14:39:44Z</dcterms:modified>
</cp:coreProperties>
</file>