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9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56"/>
      </p:cViewPr>
      <p:guideLst>
        <p:guide orient="horz" pos="2251"/>
        <p:guide pos="66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B968C841-088A-4757-9BAB-D6FB8823223D}"/>
              </a:ext>
            </a:extLst>
          </p:cNvPr>
          <p:cNvSpPr txBox="1"/>
          <p:nvPr/>
        </p:nvSpPr>
        <p:spPr>
          <a:xfrm>
            <a:off x="4754743" y="6352729"/>
            <a:ext cx="4339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Plasmoquine</a:t>
            </a:r>
            <a:r>
              <a:rPr lang="en-US" sz="2800" dirty="0"/>
              <a:t> dose (mg) /day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9E8D469-6005-47F7-8CC7-FE686CF83144}"/>
              </a:ext>
            </a:extLst>
          </p:cNvPr>
          <p:cNvCxnSpPr>
            <a:cxnSpLocks/>
          </p:cNvCxnSpPr>
          <p:nvPr/>
        </p:nvCxnSpPr>
        <p:spPr>
          <a:xfrm flipV="1">
            <a:off x="2063140" y="5829197"/>
            <a:ext cx="878376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EFB0F2-FDBD-4B22-B9D3-A78A7862530A}"/>
              </a:ext>
            </a:extLst>
          </p:cNvPr>
          <p:cNvCxnSpPr>
            <a:cxnSpLocks/>
          </p:cNvCxnSpPr>
          <p:nvPr/>
        </p:nvCxnSpPr>
        <p:spPr>
          <a:xfrm>
            <a:off x="2065390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BBAA308-BB63-4D98-B1D8-DEC332859E1E}"/>
              </a:ext>
            </a:extLst>
          </p:cNvPr>
          <p:cNvCxnSpPr>
            <a:cxnSpLocks/>
          </p:cNvCxnSpPr>
          <p:nvPr/>
        </p:nvCxnSpPr>
        <p:spPr>
          <a:xfrm>
            <a:off x="3972644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1C4134E-83B1-4FFC-8D99-217141D48928}"/>
              </a:ext>
            </a:extLst>
          </p:cNvPr>
          <p:cNvCxnSpPr>
            <a:cxnSpLocks/>
          </p:cNvCxnSpPr>
          <p:nvPr/>
        </p:nvCxnSpPr>
        <p:spPr>
          <a:xfrm>
            <a:off x="4992560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5BE908E-4C5E-4E9F-9922-51524AFABEC4}"/>
              </a:ext>
            </a:extLst>
          </p:cNvPr>
          <p:cNvCxnSpPr>
            <a:cxnSpLocks/>
          </p:cNvCxnSpPr>
          <p:nvPr/>
        </p:nvCxnSpPr>
        <p:spPr>
          <a:xfrm>
            <a:off x="6221105" y="5847312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C8427E0-0289-45BF-8AE3-4E1B9E21F81C}"/>
              </a:ext>
            </a:extLst>
          </p:cNvPr>
          <p:cNvCxnSpPr>
            <a:cxnSpLocks/>
          </p:cNvCxnSpPr>
          <p:nvPr/>
        </p:nvCxnSpPr>
        <p:spPr>
          <a:xfrm>
            <a:off x="7146917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6C5F91E-D262-4609-86FA-00E8099528E8}"/>
              </a:ext>
            </a:extLst>
          </p:cNvPr>
          <p:cNvCxnSpPr>
            <a:cxnSpLocks/>
          </p:cNvCxnSpPr>
          <p:nvPr/>
        </p:nvCxnSpPr>
        <p:spPr>
          <a:xfrm>
            <a:off x="9383315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337565C-CDA4-4F06-AA0C-324B46CDD0D5}"/>
              </a:ext>
            </a:extLst>
          </p:cNvPr>
          <p:cNvSpPr txBox="1"/>
          <p:nvPr/>
        </p:nvSpPr>
        <p:spPr>
          <a:xfrm>
            <a:off x="1138392" y="264033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24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DA41A91-D9F1-4A67-8198-2281D31E49CC}"/>
              </a:ext>
            </a:extLst>
          </p:cNvPr>
          <p:cNvCxnSpPr/>
          <p:nvPr/>
        </p:nvCxnSpPr>
        <p:spPr>
          <a:xfrm rot="5400000">
            <a:off x="-875793" y="3160742"/>
            <a:ext cx="53005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CCCAFD7-9F6B-4ED2-9E71-CA6AAE7012C9}"/>
              </a:ext>
            </a:extLst>
          </p:cNvPr>
          <p:cNvCxnSpPr>
            <a:cxnSpLocks/>
          </p:cNvCxnSpPr>
          <p:nvPr/>
        </p:nvCxnSpPr>
        <p:spPr>
          <a:xfrm rot="5400000">
            <a:off x="1710430" y="461514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C256119-E017-4E31-A34E-CD2E43BA725A}"/>
              </a:ext>
            </a:extLst>
          </p:cNvPr>
          <p:cNvCxnSpPr>
            <a:cxnSpLocks/>
          </p:cNvCxnSpPr>
          <p:nvPr/>
        </p:nvCxnSpPr>
        <p:spPr>
          <a:xfrm rot="5400000">
            <a:off x="1710431" y="1344930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35A5D7A-2E77-4C23-A8BE-46162690CF11}"/>
              </a:ext>
            </a:extLst>
          </p:cNvPr>
          <p:cNvCxnSpPr>
            <a:cxnSpLocks/>
          </p:cNvCxnSpPr>
          <p:nvPr/>
        </p:nvCxnSpPr>
        <p:spPr>
          <a:xfrm rot="5400000">
            <a:off x="1710431" y="2228348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0616756-DBE4-4847-8E8A-4B65E202F5E1}"/>
              </a:ext>
            </a:extLst>
          </p:cNvPr>
          <p:cNvCxnSpPr>
            <a:cxnSpLocks/>
          </p:cNvCxnSpPr>
          <p:nvPr/>
        </p:nvCxnSpPr>
        <p:spPr>
          <a:xfrm rot="5400000">
            <a:off x="1710431" y="3111764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779A7D-A712-4D92-A4FA-0D8884197A0C}"/>
              </a:ext>
            </a:extLst>
          </p:cNvPr>
          <p:cNvCxnSpPr>
            <a:cxnSpLocks/>
          </p:cNvCxnSpPr>
          <p:nvPr/>
        </p:nvCxnSpPr>
        <p:spPr>
          <a:xfrm rot="5400000">
            <a:off x="1710431" y="3995181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02AC109-0808-42BC-B53E-0F22BBE0D2F4}"/>
              </a:ext>
            </a:extLst>
          </p:cNvPr>
          <p:cNvCxnSpPr>
            <a:cxnSpLocks/>
          </p:cNvCxnSpPr>
          <p:nvPr/>
        </p:nvCxnSpPr>
        <p:spPr>
          <a:xfrm rot="5400000">
            <a:off x="1710431" y="4878597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AFC6CC1-50B6-4217-BB11-0CDA915A35D2}"/>
              </a:ext>
            </a:extLst>
          </p:cNvPr>
          <p:cNvCxnSpPr>
            <a:cxnSpLocks/>
          </p:cNvCxnSpPr>
          <p:nvPr/>
        </p:nvCxnSpPr>
        <p:spPr>
          <a:xfrm rot="5400000">
            <a:off x="1710431" y="5762017"/>
            <a:ext cx="0" cy="1197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EB50958-8A14-4F7C-AB26-0A4C58ED4202}"/>
              </a:ext>
            </a:extLst>
          </p:cNvPr>
          <p:cNvSpPr txBox="1"/>
          <p:nvPr/>
        </p:nvSpPr>
        <p:spPr>
          <a:xfrm>
            <a:off x="1114124" y="1150790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20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C0BB7F3-E2E0-4B87-991B-B325480702E4}"/>
              </a:ext>
            </a:extLst>
          </p:cNvPr>
          <p:cNvSpPr txBox="1"/>
          <p:nvPr/>
        </p:nvSpPr>
        <p:spPr>
          <a:xfrm>
            <a:off x="1114124" y="2060559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16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A1D8FF2-F9E4-40CF-B6CF-9779A632D51B}"/>
              </a:ext>
            </a:extLst>
          </p:cNvPr>
          <p:cNvSpPr txBox="1"/>
          <p:nvPr/>
        </p:nvSpPr>
        <p:spPr>
          <a:xfrm>
            <a:off x="1139819" y="2882218"/>
            <a:ext cx="631904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12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BC2EE9C-36BA-4450-AB8A-FC9DB06FEBCA}"/>
              </a:ext>
            </a:extLst>
          </p:cNvPr>
          <p:cNvSpPr txBox="1"/>
          <p:nvPr/>
        </p:nvSpPr>
        <p:spPr>
          <a:xfrm>
            <a:off x="1278847" y="3806592"/>
            <a:ext cx="449162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8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8541337-6EB6-4230-A9E9-47D7AF6334B0}"/>
              </a:ext>
            </a:extLst>
          </p:cNvPr>
          <p:cNvSpPr txBox="1"/>
          <p:nvPr/>
        </p:nvSpPr>
        <p:spPr>
          <a:xfrm>
            <a:off x="1277843" y="4670979"/>
            <a:ext cx="368561" cy="49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4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088493-EFE8-4EA3-9039-C4FCEB5D31EF}"/>
              </a:ext>
            </a:extLst>
          </p:cNvPr>
          <p:cNvSpPr txBox="1"/>
          <p:nvPr/>
        </p:nvSpPr>
        <p:spPr>
          <a:xfrm>
            <a:off x="1270805" y="5561412"/>
            <a:ext cx="449162" cy="499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0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7A1FC-5E2E-48D5-9AD3-C1032FA99E10}"/>
              </a:ext>
            </a:extLst>
          </p:cNvPr>
          <p:cNvSpPr txBox="1"/>
          <p:nvPr/>
        </p:nvSpPr>
        <p:spPr>
          <a:xfrm>
            <a:off x="1138392" y="-90483"/>
            <a:ext cx="3258905" cy="392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Methaemoglobin</a:t>
            </a:r>
            <a:r>
              <a:rPr lang="en-US" sz="2800" dirty="0"/>
              <a:t> (%)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76CA22-59A0-4491-865B-8032FE614CB6}"/>
              </a:ext>
            </a:extLst>
          </p:cNvPr>
          <p:cNvSpPr txBox="1"/>
          <p:nvPr/>
        </p:nvSpPr>
        <p:spPr>
          <a:xfrm>
            <a:off x="1781970" y="5900308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15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AC6E0884-50A3-454D-A580-C18E38E8663A}"/>
              </a:ext>
            </a:extLst>
          </p:cNvPr>
          <p:cNvCxnSpPr>
            <a:cxnSpLocks/>
          </p:cNvCxnSpPr>
          <p:nvPr/>
        </p:nvCxnSpPr>
        <p:spPr>
          <a:xfrm>
            <a:off x="10846902" y="5836701"/>
            <a:ext cx="0" cy="1396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3AEE5BB6-46C2-4B86-8D61-5B70BF5222AB}"/>
              </a:ext>
            </a:extLst>
          </p:cNvPr>
          <p:cNvSpPr txBox="1"/>
          <p:nvPr/>
        </p:nvSpPr>
        <p:spPr>
          <a:xfrm>
            <a:off x="4682764" y="5946131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42E1B89-723E-4CA9-951B-1F220C0266F9}"/>
              </a:ext>
            </a:extLst>
          </p:cNvPr>
          <p:cNvSpPr txBox="1"/>
          <p:nvPr/>
        </p:nvSpPr>
        <p:spPr>
          <a:xfrm>
            <a:off x="3575256" y="5943010"/>
            <a:ext cx="824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22.5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196E8D2-4C5C-4C8B-8E6B-B16F8A266ED9}"/>
              </a:ext>
            </a:extLst>
          </p:cNvPr>
          <p:cNvSpPr txBox="1"/>
          <p:nvPr/>
        </p:nvSpPr>
        <p:spPr>
          <a:xfrm>
            <a:off x="6847901" y="594166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60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7492F77-91B3-4EBF-A657-EF657ACE8BF4}"/>
              </a:ext>
            </a:extLst>
          </p:cNvPr>
          <p:cNvSpPr txBox="1"/>
          <p:nvPr/>
        </p:nvSpPr>
        <p:spPr>
          <a:xfrm>
            <a:off x="5922647" y="594588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45</a:t>
            </a:r>
            <a:endParaRPr lang="en-US" sz="2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17CA32-464F-401D-9318-95DCC3AC1473}"/>
              </a:ext>
            </a:extLst>
          </p:cNvPr>
          <p:cNvSpPr txBox="1"/>
          <p:nvPr/>
        </p:nvSpPr>
        <p:spPr>
          <a:xfrm>
            <a:off x="10513122" y="5914669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240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D13A7BD-0F76-4D65-9408-B4F2AD0E061E}"/>
              </a:ext>
            </a:extLst>
          </p:cNvPr>
          <p:cNvSpPr txBox="1"/>
          <p:nvPr/>
        </p:nvSpPr>
        <p:spPr>
          <a:xfrm>
            <a:off x="9087179" y="5895398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120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A11E633-04DE-4726-ADF1-F49913BB5AEB}"/>
              </a:ext>
            </a:extLst>
          </p:cNvPr>
          <p:cNvGrpSpPr/>
          <p:nvPr/>
        </p:nvGrpSpPr>
        <p:grpSpPr>
          <a:xfrm>
            <a:off x="5263434" y="4335381"/>
            <a:ext cx="195741" cy="865528"/>
            <a:chOff x="4986410" y="4321776"/>
            <a:chExt cx="194994" cy="953393"/>
          </a:xfrm>
        </p:grpSpPr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E55D10B-0FAD-4BA4-A256-F68EF4BE3D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4676" y="4332488"/>
              <a:ext cx="8011" cy="9246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4F138EC-E9ED-4E28-B0C1-C571CBCB1AC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4224279"/>
              <a:ext cx="0" cy="1949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C5B6830A-57F4-43A9-91A4-1AA50244A7D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5177672"/>
              <a:ext cx="0" cy="1949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88A518C-F784-4696-9335-5EEF772D46B9}"/>
              </a:ext>
            </a:extLst>
          </p:cNvPr>
          <p:cNvGrpSpPr/>
          <p:nvPr/>
        </p:nvGrpSpPr>
        <p:grpSpPr>
          <a:xfrm>
            <a:off x="7325215" y="2313965"/>
            <a:ext cx="219507" cy="2131047"/>
            <a:chOff x="8130974" y="1360968"/>
            <a:chExt cx="255045" cy="1909505"/>
          </a:xfrm>
        </p:grpSpPr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5DB65AE0-5C6E-4517-B378-1D36B9F919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6DA3D0B-33E1-45BE-B881-6E3EF96E518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6EF99C4-956C-4646-9CDE-1CA88C54B9C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BBF52056-E11D-4E51-9A0B-C93340ED9EE8}"/>
              </a:ext>
            </a:extLst>
          </p:cNvPr>
          <p:cNvSpPr/>
          <p:nvPr/>
        </p:nvSpPr>
        <p:spPr>
          <a:xfrm>
            <a:off x="5194793" y="4611106"/>
            <a:ext cx="350680" cy="316684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F5ED38A-2F14-450F-ABDE-1176D2825B82}"/>
              </a:ext>
            </a:extLst>
          </p:cNvPr>
          <p:cNvSpPr/>
          <p:nvPr/>
        </p:nvSpPr>
        <p:spPr>
          <a:xfrm>
            <a:off x="7149274" y="3086304"/>
            <a:ext cx="594747" cy="53277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162DB3E-58A0-42E0-8830-ED9311148440}"/>
              </a:ext>
            </a:extLst>
          </p:cNvPr>
          <p:cNvGrpSpPr/>
          <p:nvPr/>
        </p:nvGrpSpPr>
        <p:grpSpPr>
          <a:xfrm>
            <a:off x="4953906" y="4054927"/>
            <a:ext cx="177108" cy="1506366"/>
            <a:chOff x="8130974" y="1507303"/>
            <a:chExt cx="255047" cy="1763170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E0CD00A-98E2-4B00-BA8A-C1B1EC87DFE7}"/>
                </a:ext>
              </a:extLst>
            </p:cNvPr>
            <p:cNvCxnSpPr>
              <a:cxnSpLocks/>
            </p:cNvCxnSpPr>
            <p:nvPr/>
          </p:nvCxnSpPr>
          <p:spPr>
            <a:xfrm>
              <a:off x="8250458" y="1507303"/>
              <a:ext cx="0" cy="17560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155ED05-043C-4AD3-A866-40BD544C862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8" y="1379780"/>
              <a:ext cx="0" cy="255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DE69400-786D-4D76-AAE9-6135F7D974E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154AB34A-85B4-4B0A-B3F7-AD8C9BEEE556}"/>
              </a:ext>
            </a:extLst>
          </p:cNvPr>
          <p:cNvSpPr/>
          <p:nvPr/>
        </p:nvSpPr>
        <p:spPr>
          <a:xfrm>
            <a:off x="4937651" y="4678066"/>
            <a:ext cx="198452" cy="20083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2DF97287-C2E0-44E6-82BC-43A40ADBAA7A}"/>
              </a:ext>
            </a:extLst>
          </p:cNvPr>
          <p:cNvGrpSpPr/>
          <p:nvPr/>
        </p:nvGrpSpPr>
        <p:grpSpPr>
          <a:xfrm>
            <a:off x="6942602" y="2694796"/>
            <a:ext cx="216538" cy="535941"/>
            <a:chOff x="8130974" y="1360968"/>
            <a:chExt cx="255045" cy="1909505"/>
          </a:xfrm>
        </p:grpSpPr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631AA58-63C4-4285-96CE-E90EF264F8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0457" y="1360968"/>
              <a:ext cx="21610" cy="19023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3174DF3-B3BA-4A64-B607-40B4859280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1235696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C4360D2-72DB-4E56-955D-86F5E93C9CD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1" name="Oval 150">
            <a:extLst>
              <a:ext uri="{FF2B5EF4-FFF2-40B4-BE49-F238E27FC236}">
                <a16:creationId xmlns:a16="http://schemas.microsoft.com/office/drawing/2014/main" id="{1F5581FF-D9C7-4F12-8B0B-E9C1311CB27B}"/>
              </a:ext>
            </a:extLst>
          </p:cNvPr>
          <p:cNvSpPr/>
          <p:nvPr/>
        </p:nvSpPr>
        <p:spPr>
          <a:xfrm>
            <a:off x="6987822" y="2881764"/>
            <a:ext cx="139660" cy="12643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49A89F8-6AD2-4C9D-8027-714788CD8008}"/>
              </a:ext>
            </a:extLst>
          </p:cNvPr>
          <p:cNvSpPr txBox="1"/>
          <p:nvPr/>
        </p:nvSpPr>
        <p:spPr>
          <a:xfrm>
            <a:off x="8854162" y="1665617"/>
            <a:ext cx="2125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Combined with quinine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FD73E1D6-9298-4A74-B6AA-5CD0BCEC6288}"/>
              </a:ext>
            </a:extLst>
          </p:cNvPr>
          <p:cNvGrpSpPr/>
          <p:nvPr/>
        </p:nvGrpSpPr>
        <p:grpSpPr>
          <a:xfrm>
            <a:off x="2042271" y="5102670"/>
            <a:ext cx="177108" cy="357840"/>
            <a:chOff x="8130974" y="1507303"/>
            <a:chExt cx="255047" cy="1763170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4241D266-22AE-498D-9D0A-399B5726B9D8}"/>
                </a:ext>
              </a:extLst>
            </p:cNvPr>
            <p:cNvCxnSpPr>
              <a:cxnSpLocks/>
            </p:cNvCxnSpPr>
            <p:nvPr/>
          </p:nvCxnSpPr>
          <p:spPr>
            <a:xfrm>
              <a:off x="8250458" y="1507303"/>
              <a:ext cx="0" cy="17560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9129E04C-0A84-4069-B037-1DAB5ABDEAB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8" y="1379780"/>
              <a:ext cx="0" cy="255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4C1B5B0-CDF4-41CD-80DD-2314B5E8BC6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58497" y="3142950"/>
              <a:ext cx="0" cy="25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Oval 141">
            <a:extLst>
              <a:ext uri="{FF2B5EF4-FFF2-40B4-BE49-F238E27FC236}">
                <a16:creationId xmlns:a16="http://schemas.microsoft.com/office/drawing/2014/main" id="{ADF2A112-E7EA-4D7D-959C-F0F9B5D4FF47}"/>
              </a:ext>
            </a:extLst>
          </p:cNvPr>
          <p:cNvSpPr/>
          <p:nvPr/>
        </p:nvSpPr>
        <p:spPr>
          <a:xfrm>
            <a:off x="2024417" y="5181223"/>
            <a:ext cx="201650" cy="20083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49112BCF-0B7B-44D3-9C2D-A8E02D45FD55}"/>
              </a:ext>
            </a:extLst>
          </p:cNvPr>
          <p:cNvSpPr/>
          <p:nvPr/>
        </p:nvSpPr>
        <p:spPr>
          <a:xfrm>
            <a:off x="5578341" y="4752405"/>
            <a:ext cx="139660" cy="126438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5562C4-345A-49A3-8AA9-5226682EB251}"/>
              </a:ext>
            </a:extLst>
          </p:cNvPr>
          <p:cNvSpPr txBox="1"/>
          <p:nvPr/>
        </p:nvSpPr>
        <p:spPr>
          <a:xfrm>
            <a:off x="9211352" y="3857542"/>
            <a:ext cx="1766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Clayman</a:t>
            </a:r>
            <a:r>
              <a:rPr lang="en-US" sz="1600" dirty="0"/>
              <a:t> et al 1952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0386A1B-3F94-4875-8EAA-18F936D95B08}"/>
              </a:ext>
            </a:extLst>
          </p:cNvPr>
          <p:cNvGrpSpPr/>
          <p:nvPr/>
        </p:nvGrpSpPr>
        <p:grpSpPr>
          <a:xfrm>
            <a:off x="4596922" y="4362006"/>
            <a:ext cx="195741" cy="865528"/>
            <a:chOff x="4986410" y="4321776"/>
            <a:chExt cx="194994" cy="953393"/>
          </a:xfrm>
          <a:solidFill>
            <a:schemeClr val="accent4"/>
          </a:solidFill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58E20349-4110-4097-9D33-4B59168C73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4676" y="4332488"/>
              <a:ext cx="8011" cy="924611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7B3ADBB6-824D-4B75-9F4E-A15B4F38908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4224279"/>
              <a:ext cx="0" cy="194994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64997342-9D8C-42A7-9A26-A69D53292F7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5177672"/>
              <a:ext cx="0" cy="194994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8" name="Oval 157">
            <a:extLst>
              <a:ext uri="{FF2B5EF4-FFF2-40B4-BE49-F238E27FC236}">
                <a16:creationId xmlns:a16="http://schemas.microsoft.com/office/drawing/2014/main" id="{DD3B2996-33AF-4E60-BF7C-2B55ADCF207F}"/>
              </a:ext>
            </a:extLst>
          </p:cNvPr>
          <p:cNvSpPr/>
          <p:nvPr/>
        </p:nvSpPr>
        <p:spPr>
          <a:xfrm>
            <a:off x="4528281" y="4637731"/>
            <a:ext cx="350680" cy="31668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AB642793-EAD0-4FBC-907D-9EA0A54A874C}"/>
              </a:ext>
            </a:extLst>
          </p:cNvPr>
          <p:cNvGrpSpPr/>
          <p:nvPr/>
        </p:nvGrpSpPr>
        <p:grpSpPr>
          <a:xfrm>
            <a:off x="6864042" y="3443766"/>
            <a:ext cx="195741" cy="865528"/>
            <a:chOff x="4986410" y="4321776"/>
            <a:chExt cx="194994" cy="953393"/>
          </a:xfrm>
          <a:solidFill>
            <a:schemeClr val="accent4"/>
          </a:solidFill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9279209-1F61-4306-B110-7CAA8DD642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4676" y="4332488"/>
              <a:ext cx="8011" cy="924611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FCBB1223-5E34-490B-A4F3-24A8967CAB7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4224279"/>
              <a:ext cx="0" cy="194994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B7ECDD16-1D43-4C59-80B1-274BD332D5B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083907" y="5177672"/>
              <a:ext cx="0" cy="194994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Oval 162">
            <a:extLst>
              <a:ext uri="{FF2B5EF4-FFF2-40B4-BE49-F238E27FC236}">
                <a16:creationId xmlns:a16="http://schemas.microsoft.com/office/drawing/2014/main" id="{A8B8E1CE-543A-4BD8-B207-D645BD9BF183}"/>
              </a:ext>
            </a:extLst>
          </p:cNvPr>
          <p:cNvSpPr/>
          <p:nvPr/>
        </p:nvSpPr>
        <p:spPr>
          <a:xfrm>
            <a:off x="6836200" y="3734970"/>
            <a:ext cx="251425" cy="23911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336FA8D8-A0B4-4C41-872E-85F535226911}"/>
              </a:ext>
            </a:extLst>
          </p:cNvPr>
          <p:cNvCxnSpPr>
            <a:cxnSpLocks/>
          </p:cNvCxnSpPr>
          <p:nvPr/>
        </p:nvCxnSpPr>
        <p:spPr>
          <a:xfrm flipH="1">
            <a:off x="8360886" y="1529298"/>
            <a:ext cx="16374" cy="3223107"/>
          </a:xfrm>
          <a:prstGeom prst="lin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5F2BA05E-4B7A-4C48-99EE-AC47C7C38F41}"/>
              </a:ext>
            </a:extLst>
          </p:cNvPr>
          <p:cNvCxnSpPr>
            <a:cxnSpLocks/>
          </p:cNvCxnSpPr>
          <p:nvPr/>
        </p:nvCxnSpPr>
        <p:spPr>
          <a:xfrm rot="5400000">
            <a:off x="8384993" y="1409857"/>
            <a:ext cx="0" cy="213135"/>
          </a:xfrm>
          <a:prstGeom prst="lin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A4D002BA-B678-432E-9946-0966EEDEF630}"/>
              </a:ext>
            </a:extLst>
          </p:cNvPr>
          <p:cNvCxnSpPr>
            <a:cxnSpLocks/>
          </p:cNvCxnSpPr>
          <p:nvPr/>
        </p:nvCxnSpPr>
        <p:spPr>
          <a:xfrm rot="5400000">
            <a:off x="8360885" y="4669583"/>
            <a:ext cx="0" cy="213135"/>
          </a:xfrm>
          <a:prstGeom prst="lin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Oval 167">
            <a:extLst>
              <a:ext uri="{FF2B5EF4-FFF2-40B4-BE49-F238E27FC236}">
                <a16:creationId xmlns:a16="http://schemas.microsoft.com/office/drawing/2014/main" id="{11767DF6-3ACE-4DF8-B5C6-3F0BC855EE6C}"/>
              </a:ext>
            </a:extLst>
          </p:cNvPr>
          <p:cNvSpPr/>
          <p:nvPr/>
        </p:nvSpPr>
        <p:spPr>
          <a:xfrm>
            <a:off x="8223986" y="2920392"/>
            <a:ext cx="350680" cy="31668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0278F1D8-1C10-45CA-83F2-184AD58D2515}"/>
              </a:ext>
            </a:extLst>
          </p:cNvPr>
          <p:cNvSpPr/>
          <p:nvPr/>
        </p:nvSpPr>
        <p:spPr>
          <a:xfrm>
            <a:off x="8947698" y="2086194"/>
            <a:ext cx="201650" cy="200837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E6E1E2F-088D-41A4-910B-97CD2C188F9C}"/>
              </a:ext>
            </a:extLst>
          </p:cNvPr>
          <p:cNvSpPr txBox="1"/>
          <p:nvPr/>
        </p:nvSpPr>
        <p:spPr>
          <a:xfrm>
            <a:off x="9163843" y="1973029"/>
            <a:ext cx="1766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Clayman</a:t>
            </a:r>
            <a:r>
              <a:rPr lang="en-US" sz="1600" dirty="0"/>
              <a:t> et</a:t>
            </a:r>
            <a:r>
              <a:rPr lang="en-US" sz="1600" i="1" dirty="0"/>
              <a:t> </a:t>
            </a:r>
            <a:r>
              <a:rPr lang="en-US" sz="1600" dirty="0"/>
              <a:t>al 1952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BBD7F7B-DF2B-4E24-BC55-23281AE37FCE}"/>
              </a:ext>
            </a:extLst>
          </p:cNvPr>
          <p:cNvSpPr txBox="1"/>
          <p:nvPr/>
        </p:nvSpPr>
        <p:spPr>
          <a:xfrm>
            <a:off x="9152292" y="3552489"/>
            <a:ext cx="30957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 Earle et al 1947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001C287F-2DE1-4D67-A06D-F3F53F97DE47}"/>
              </a:ext>
            </a:extLst>
          </p:cNvPr>
          <p:cNvSpPr/>
          <p:nvPr/>
        </p:nvSpPr>
        <p:spPr>
          <a:xfrm>
            <a:off x="8962193" y="2835005"/>
            <a:ext cx="201650" cy="200837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1C5A79FE-E5AC-4AB8-897D-C385ADCE7F96}"/>
              </a:ext>
            </a:extLst>
          </p:cNvPr>
          <p:cNvSpPr/>
          <p:nvPr/>
        </p:nvSpPr>
        <p:spPr>
          <a:xfrm>
            <a:off x="8958428" y="3636737"/>
            <a:ext cx="201650" cy="200837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952A8F45-4EA1-458E-9C84-B1F762E7BC38}"/>
              </a:ext>
            </a:extLst>
          </p:cNvPr>
          <p:cNvSpPr/>
          <p:nvPr/>
        </p:nvSpPr>
        <p:spPr>
          <a:xfrm>
            <a:off x="8962193" y="3950042"/>
            <a:ext cx="201650" cy="200837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23134AA8-7E37-4A2D-8EE8-1FC7DAEF7AB8}"/>
              </a:ext>
            </a:extLst>
          </p:cNvPr>
          <p:cNvSpPr txBox="1"/>
          <p:nvPr/>
        </p:nvSpPr>
        <p:spPr>
          <a:xfrm>
            <a:off x="8858277" y="2427801"/>
            <a:ext cx="2499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Combined with chloroquine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736BFD96-26A9-41ED-821E-91489C39D3BB}"/>
              </a:ext>
            </a:extLst>
          </p:cNvPr>
          <p:cNvSpPr txBox="1"/>
          <p:nvPr/>
        </p:nvSpPr>
        <p:spPr>
          <a:xfrm>
            <a:off x="9125668" y="2745781"/>
            <a:ext cx="39468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 </a:t>
            </a:r>
            <a:r>
              <a:rPr lang="en-US" sz="1600" dirty="0" err="1"/>
              <a:t>Craige</a:t>
            </a:r>
            <a:r>
              <a:rPr lang="en-US" sz="1600" dirty="0"/>
              <a:t> et al 1947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18F4D5-74FE-4E9A-A44B-681E0ABA6619}"/>
              </a:ext>
            </a:extLst>
          </p:cNvPr>
          <p:cNvSpPr/>
          <p:nvPr/>
        </p:nvSpPr>
        <p:spPr>
          <a:xfrm>
            <a:off x="8812984" y="1693515"/>
            <a:ext cx="3082736" cy="26684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4091044-EA4E-4942-97A4-2F7434537C7D}"/>
              </a:ext>
            </a:extLst>
          </p:cNvPr>
          <p:cNvSpPr txBox="1"/>
          <p:nvPr/>
        </p:nvSpPr>
        <p:spPr>
          <a:xfrm>
            <a:off x="8848449" y="3220797"/>
            <a:ext cx="668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Alone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306C4F5D-8659-4481-B072-B4108B14DBB3}"/>
              </a:ext>
            </a:extLst>
          </p:cNvPr>
          <p:cNvSpPr/>
          <p:nvPr/>
        </p:nvSpPr>
        <p:spPr>
          <a:xfrm>
            <a:off x="1993815" y="820443"/>
            <a:ext cx="1258684" cy="4616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0E33D497-4A68-4EF2-944D-20585AE62CDF}"/>
              </a:ext>
            </a:extLst>
          </p:cNvPr>
          <p:cNvSpPr/>
          <p:nvPr/>
        </p:nvSpPr>
        <p:spPr>
          <a:xfrm>
            <a:off x="2096361" y="898433"/>
            <a:ext cx="309236" cy="28447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A27085C-451D-470B-9620-FB75ED4BAD2D}"/>
              </a:ext>
            </a:extLst>
          </p:cNvPr>
          <p:cNvSpPr txBox="1"/>
          <p:nvPr/>
        </p:nvSpPr>
        <p:spPr>
          <a:xfrm>
            <a:off x="2457088" y="849579"/>
            <a:ext cx="795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N= 30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990B84E-87B0-4D18-A1CC-72F5DDC25256}"/>
              </a:ext>
            </a:extLst>
          </p:cNvPr>
          <p:cNvSpPr txBox="1"/>
          <p:nvPr/>
        </p:nvSpPr>
        <p:spPr>
          <a:xfrm>
            <a:off x="10952474" y="123980"/>
            <a:ext cx="106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5A</a:t>
            </a:r>
          </a:p>
        </p:txBody>
      </p:sp>
    </p:spTree>
    <p:extLst>
      <p:ext uri="{BB962C8B-B14F-4D97-AF65-F5344CB8AC3E}">
        <p14:creationId xmlns:p14="http://schemas.microsoft.com/office/powerpoint/2010/main" val="657649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</TotalTime>
  <Words>53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89</cp:revision>
  <dcterms:created xsi:type="dcterms:W3CDTF">2021-09-24T02:40:01Z</dcterms:created>
  <dcterms:modified xsi:type="dcterms:W3CDTF">2021-11-22T12:04:37Z</dcterms:modified>
</cp:coreProperties>
</file>