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307" r:id="rId2"/>
  </p:sldIdLst>
  <p:sldSz cx="12192000" cy="6858000"/>
  <p:notesSz cx="6858000" cy="9144000"/>
  <p:defaultTextStyle>
    <a:defPPr>
      <a:defRPr lang="en-TH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51" userDrawn="1">
          <p15:clr>
            <a:srgbClr val="A4A3A4"/>
          </p15:clr>
        </p15:guide>
        <p15:guide id="2" pos="663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74"/>
  </p:normalViewPr>
  <p:slideViewPr>
    <p:cSldViewPr snapToGrid="0" snapToObjects="1" showGuides="1">
      <p:cViewPr varScale="1">
        <p:scale>
          <a:sx n="62" d="100"/>
          <a:sy n="62" d="100"/>
        </p:scale>
        <p:origin x="804" y="56"/>
      </p:cViewPr>
      <p:guideLst>
        <p:guide orient="horz" pos="2251"/>
        <p:guide pos="663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CCF498-1A5E-3F4D-9CBA-FD8AB942684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31CE185-E699-E542-A60F-5176E23CDA5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T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15C347-55C6-9D4B-985C-F1A82D3993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700CEE-DEA2-024C-A5AB-48D977777A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58A6002-FB4B-8C49-A381-E0B4112A8C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26301409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6201C3-2918-9846-98A7-FA5533F647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7E4A44C-B4F6-AD47-84C3-FEF10EE8B1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D93CA8-CF71-714C-B0B4-B6C422523D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7D7247-87C1-B142-B029-1DC6015ECF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C6766E-33F4-AA4B-9DFD-AD50D47B65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9827626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7B211C9-D723-C140-AF61-382091ADA5D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028F34D-9F65-1045-B49A-3F6C17ACC0B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547FF8-84A4-ED41-8171-CB8797C6D7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F2F390-37F1-E04E-AE6A-6B6805D91C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2570BA-1E8C-EA46-91D8-2CAD8789B9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20000832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1CAC55-B3F4-0D48-A9D8-0F62CE747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E579E3D-9E74-E74B-98A7-21815105FDF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C6D344-21BB-B049-8264-315EAC3A97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F3F143E-EDB8-5542-AF2E-2F7DA4BF13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931F57-05B0-4048-BE12-4AE75FDE6A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4637273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3F0D7A-0600-664D-A5B4-F94078178D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AA31023-60DA-0D4D-940F-0E625B78932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666C66-16BD-E648-93A0-602240D898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348651-B7AF-594C-8BAE-13A750AECC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B9B134-451B-534E-BA94-B0D1638C30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7255322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8C279E-86E5-3C44-B912-6368D9B81D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F434BF8-F3F0-1944-AA7D-6BF7E407227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B43B475-CBD0-6E49-BFCB-291B8C4A37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459DA6F-0F7B-6543-9EE0-C86C4589B0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7249AB9-219B-6847-BBFF-035866562A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BD0F197-CCB3-0340-B967-8B4E351BD6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32205606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0E50CC-DCBB-9C41-99ED-2C51709FA2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0368DE6-44AF-9349-B349-744B489609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D35AC07-AFF4-5244-A68F-B7F15E55EF5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60865C0-39EB-8440-A527-430A060857B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25B8331-48EC-9C49-93A0-E12C82689E6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EB3EF54-DD58-984F-AF5D-5B8716838F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FA07472-3727-604F-AF74-377CC0AE9E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AC7F204-2991-0549-8FB1-5CDF648852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3665765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FB25C6-B627-EC4B-8196-02B3DE2D4B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5CBD745-5C7A-8A4D-95B7-1AED132767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4E604F2-FCDD-7F4E-8B3D-41F9632025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DEE3442-C646-5440-A0A4-0B51BBEFA7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3171491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1C47BD-2BD0-214D-82B5-3BFB4C1019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D9D9508-DCA0-3C4A-A3B5-3D1E213D72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F062C3F-C053-5D45-9EBF-70AF483A23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21937641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84793D-17E0-CB4D-8C64-F61FB444AE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AE4291-B309-674A-8805-274965CEBC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2C33557-73C0-4F45-9678-5B25984092D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75395CE-F120-BE4D-86F1-DE1A6C2D83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19960AA-BACF-0D42-93F3-811AE5927D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91D0A0-1064-0E47-8AB4-4CA319A6AB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14730315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752F0-68B9-F248-879C-8FE8D0951E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2BEEF72-C035-3F46-8647-C35FAFBD1DA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TH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2EB768C-38B6-2A4C-AD66-A7E140F37B6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BB2694-42ED-A545-B9E4-D368FF0981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D4334C0-4F78-2D47-8EDA-17C557C05E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FDADB9D-CACF-064D-8119-F6C77397F8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11134812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7CBB87D-F8DE-ED42-ABD2-B92C84B381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931D263-BF35-6845-A4B6-5455F849011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5032B1-3C71-9747-ACDC-79D8CE58334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E65029-066F-E14B-88B9-9539E6D2FE4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5B5023-C099-BD4D-939A-9EA6A6C207C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30809039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TH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TextBox 23">
            <a:extLst>
              <a:ext uri="{FF2B5EF4-FFF2-40B4-BE49-F238E27FC236}">
                <a16:creationId xmlns:a16="http://schemas.microsoft.com/office/drawing/2014/main" id="{62CDA0E8-A776-48F3-B393-8BB17D526822}"/>
              </a:ext>
            </a:extLst>
          </p:cNvPr>
          <p:cNvSpPr txBox="1"/>
          <p:nvPr/>
        </p:nvSpPr>
        <p:spPr>
          <a:xfrm>
            <a:off x="11097813" y="157596"/>
            <a:ext cx="93666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/>
              <a:t>Figure </a:t>
            </a:r>
            <a:r>
              <a:rPr lang="en-US" dirty="0"/>
              <a:t>7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:a16="http://schemas.microsoft.com/office/drawing/2014/main" id="{33916C80-43CB-4F32-B952-34554AE8A3E5}"/>
              </a:ext>
            </a:extLst>
          </p:cNvPr>
          <p:cNvGrpSpPr/>
          <p:nvPr/>
        </p:nvGrpSpPr>
        <p:grpSpPr>
          <a:xfrm>
            <a:off x="2500985" y="655298"/>
            <a:ext cx="5803044" cy="5547404"/>
            <a:chOff x="2500985" y="655298"/>
            <a:chExt cx="5803044" cy="5547404"/>
          </a:xfrm>
        </p:grpSpPr>
        <p:grpSp>
          <p:nvGrpSpPr>
            <p:cNvPr id="23" name="Group 22">
              <a:extLst>
                <a:ext uri="{FF2B5EF4-FFF2-40B4-BE49-F238E27FC236}">
                  <a16:creationId xmlns:a16="http://schemas.microsoft.com/office/drawing/2014/main" id="{0CDF9B61-27E4-4EF6-84D6-1F4700049867}"/>
                </a:ext>
              </a:extLst>
            </p:cNvPr>
            <p:cNvGrpSpPr/>
            <p:nvPr/>
          </p:nvGrpSpPr>
          <p:grpSpPr>
            <a:xfrm>
              <a:off x="2500985" y="655298"/>
              <a:ext cx="5803044" cy="5547404"/>
              <a:chOff x="2500985" y="655298"/>
              <a:chExt cx="5803044" cy="5547404"/>
            </a:xfrm>
          </p:grpSpPr>
          <p:pic>
            <p:nvPicPr>
              <p:cNvPr id="3" name="Picture 2">
                <a:extLst>
                  <a:ext uri="{FF2B5EF4-FFF2-40B4-BE49-F238E27FC236}">
                    <a16:creationId xmlns:a16="http://schemas.microsoft.com/office/drawing/2014/main" id="{B8076765-C988-4CEA-9872-E6B74FB76757}"/>
                  </a:ext>
                </a:extLst>
              </p:cNvPr>
              <p:cNvPicPr>
                <a:picLocks noChangeAspect="1"/>
              </p:cNvPicPr>
              <p:nvPr/>
            </p:nvPicPr>
            <p:blipFill>
              <a:blip r:embed="rId2"/>
              <a:stretch>
                <a:fillRect/>
              </a:stretch>
            </p:blipFill>
            <p:spPr>
              <a:xfrm>
                <a:off x="2500985" y="655298"/>
                <a:ext cx="5803044" cy="5547404"/>
              </a:xfrm>
              <a:prstGeom prst="rect">
                <a:avLst/>
              </a:prstGeom>
            </p:spPr>
          </p:pic>
          <p:sp>
            <p:nvSpPr>
              <p:cNvPr id="4" name="TextBox 3">
                <a:extLst>
                  <a:ext uri="{FF2B5EF4-FFF2-40B4-BE49-F238E27FC236}">
                    <a16:creationId xmlns:a16="http://schemas.microsoft.com/office/drawing/2014/main" id="{AB368EAD-F5F6-4FEB-B76C-8431B1C2432E}"/>
                  </a:ext>
                </a:extLst>
              </p:cNvPr>
              <p:cNvSpPr txBox="1"/>
              <p:nvPr/>
            </p:nvSpPr>
            <p:spPr>
              <a:xfrm>
                <a:off x="5826642" y="836427"/>
                <a:ext cx="1293944" cy="338554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en-US" sz="1600" dirty="0"/>
                  <a:t>G6PD normal</a:t>
                </a:r>
              </a:p>
            </p:txBody>
          </p:sp>
          <p:sp>
            <p:nvSpPr>
              <p:cNvPr id="5" name="TextBox 4">
                <a:extLst>
                  <a:ext uri="{FF2B5EF4-FFF2-40B4-BE49-F238E27FC236}">
                    <a16:creationId xmlns:a16="http://schemas.microsoft.com/office/drawing/2014/main" id="{83834711-018C-4215-B99B-D85E7328DC3B}"/>
                  </a:ext>
                </a:extLst>
              </p:cNvPr>
              <p:cNvSpPr txBox="1"/>
              <p:nvPr/>
            </p:nvSpPr>
            <p:spPr>
              <a:xfrm>
                <a:off x="5826642" y="1102250"/>
                <a:ext cx="1424877" cy="338554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en-US" sz="1600" dirty="0"/>
                  <a:t>G6PD deficient</a:t>
                </a:r>
              </a:p>
            </p:txBody>
          </p:sp>
          <p:sp>
            <p:nvSpPr>
              <p:cNvPr id="6" name="TextBox 5">
                <a:extLst>
                  <a:ext uri="{FF2B5EF4-FFF2-40B4-BE49-F238E27FC236}">
                    <a16:creationId xmlns:a16="http://schemas.microsoft.com/office/drawing/2014/main" id="{2338F0F2-077E-4EA3-BC34-87250B02F49F}"/>
                  </a:ext>
                </a:extLst>
              </p:cNvPr>
              <p:cNvSpPr txBox="1"/>
              <p:nvPr/>
            </p:nvSpPr>
            <p:spPr>
              <a:xfrm>
                <a:off x="5113535" y="3513975"/>
                <a:ext cx="1156086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1400" dirty="0"/>
                  <a:t>G6PD normal</a:t>
                </a:r>
              </a:p>
            </p:txBody>
          </p:sp>
          <p:sp>
            <p:nvSpPr>
              <p:cNvPr id="8" name="TextBox 7">
                <a:extLst>
                  <a:ext uri="{FF2B5EF4-FFF2-40B4-BE49-F238E27FC236}">
                    <a16:creationId xmlns:a16="http://schemas.microsoft.com/office/drawing/2014/main" id="{7350FF89-C31F-4625-8AAC-17E977D60232}"/>
                  </a:ext>
                </a:extLst>
              </p:cNvPr>
              <p:cNvSpPr txBox="1"/>
              <p:nvPr/>
            </p:nvSpPr>
            <p:spPr>
              <a:xfrm>
                <a:off x="5055057" y="4671660"/>
                <a:ext cx="1273041" cy="307777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1400" dirty="0"/>
                  <a:t>G6PD deficient</a:t>
                </a:r>
              </a:p>
            </p:txBody>
          </p:sp>
          <p:cxnSp>
            <p:nvCxnSpPr>
              <p:cNvPr id="10" name="Connector: Curved 9">
                <a:extLst>
                  <a:ext uri="{FF2B5EF4-FFF2-40B4-BE49-F238E27FC236}">
                    <a16:creationId xmlns:a16="http://schemas.microsoft.com/office/drawing/2014/main" id="{0D032B44-F34E-42D8-8BF0-512164D4602A}"/>
                  </a:ext>
                </a:extLst>
              </p:cNvPr>
              <p:cNvCxnSpPr>
                <a:cxnSpLocks/>
              </p:cNvCxnSpPr>
              <p:nvPr/>
            </p:nvCxnSpPr>
            <p:spPr>
              <a:xfrm rot="16200000" flipH="1">
                <a:off x="5727244" y="3787148"/>
                <a:ext cx="244152" cy="193404"/>
              </a:xfrm>
              <a:prstGeom prst="curvedConnector3">
                <a:avLst/>
              </a:prstGeom>
              <a:ln>
                <a:solidFill>
                  <a:srgbClr val="FF0000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Connector: Curved 11">
                <a:extLst>
                  <a:ext uri="{FF2B5EF4-FFF2-40B4-BE49-F238E27FC236}">
                    <a16:creationId xmlns:a16="http://schemas.microsoft.com/office/drawing/2014/main" id="{D2A84D41-E1C2-4BBD-90F1-DE2ECFE6B03C}"/>
                  </a:ext>
                </a:extLst>
              </p:cNvPr>
              <p:cNvCxnSpPr>
                <a:cxnSpLocks/>
              </p:cNvCxnSpPr>
              <p:nvPr/>
            </p:nvCxnSpPr>
            <p:spPr>
              <a:xfrm rot="5400000" flipH="1" flipV="1">
                <a:off x="5731059" y="4586157"/>
                <a:ext cx="191165" cy="171005"/>
              </a:xfrm>
              <a:prstGeom prst="curvedConnector3">
                <a:avLst>
                  <a:gd name="adj1" fmla="val 50000"/>
                </a:avLst>
              </a:prstGeom>
              <a:ln>
                <a:solidFill>
                  <a:srgbClr val="FF0000"/>
                </a:solidFill>
                <a:tailEnd type="triangle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  <p:sp>
            <p:nvSpPr>
              <p:cNvPr id="19" name="Rectangle 18">
                <a:extLst>
                  <a:ext uri="{FF2B5EF4-FFF2-40B4-BE49-F238E27FC236}">
                    <a16:creationId xmlns:a16="http://schemas.microsoft.com/office/drawing/2014/main" id="{018A3B43-1769-49C6-BA04-1960BD45611E}"/>
                  </a:ext>
                </a:extLst>
              </p:cNvPr>
              <p:cNvSpPr/>
              <p:nvPr/>
            </p:nvSpPr>
            <p:spPr>
              <a:xfrm>
                <a:off x="2500985" y="1174981"/>
                <a:ext cx="908836" cy="3949912"/>
              </a:xfrm>
              <a:prstGeom prst="rect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0" name="TextBox 19">
                <a:extLst>
                  <a:ext uri="{FF2B5EF4-FFF2-40B4-BE49-F238E27FC236}">
                    <a16:creationId xmlns:a16="http://schemas.microsoft.com/office/drawing/2014/main" id="{70027C93-CAB2-4724-95EC-5E8D7A9A468A}"/>
                  </a:ext>
                </a:extLst>
              </p:cNvPr>
              <p:cNvSpPr txBox="1"/>
              <p:nvPr/>
            </p:nvSpPr>
            <p:spPr>
              <a:xfrm rot="16200000">
                <a:off x="2476038" y="1422263"/>
                <a:ext cx="1847301" cy="338554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none" rtlCol="0">
                <a:spAutoFit/>
              </a:bodyPr>
              <a:lstStyle/>
              <a:p>
                <a:r>
                  <a:rPr lang="en-US" sz="1600" dirty="0" err="1"/>
                  <a:t>Haemoglobin</a:t>
                </a:r>
                <a:r>
                  <a:rPr lang="en-US" sz="1600" dirty="0"/>
                  <a:t> (g/dL)</a:t>
                </a:r>
              </a:p>
            </p:txBody>
          </p:sp>
          <p:sp>
            <p:nvSpPr>
              <p:cNvPr id="22" name="TextBox 21">
                <a:extLst>
                  <a:ext uri="{FF2B5EF4-FFF2-40B4-BE49-F238E27FC236}">
                    <a16:creationId xmlns:a16="http://schemas.microsoft.com/office/drawing/2014/main" id="{8A7B52A7-B2C5-4DB6-844C-02009C41CAC5}"/>
                  </a:ext>
                </a:extLst>
              </p:cNvPr>
              <p:cNvSpPr txBox="1"/>
              <p:nvPr/>
            </p:nvSpPr>
            <p:spPr>
              <a:xfrm>
                <a:off x="5331829" y="5617150"/>
                <a:ext cx="1421864" cy="492443"/>
              </a:xfrm>
              <a:prstGeom prst="rect">
                <a:avLst/>
              </a:prstGeom>
              <a:solidFill>
                <a:schemeClr val="bg1"/>
              </a:solidFill>
            </p:spPr>
            <p:txBody>
              <a:bodyPr wrap="none" lIns="0" tIns="0" rIns="0" bIns="0" rtlCol="0">
                <a:spAutoFit/>
              </a:bodyPr>
              <a:lstStyle/>
              <a:p>
                <a:r>
                  <a:rPr lang="en-US" sz="1600" dirty="0"/>
                  <a:t>     Primaquine     </a:t>
                </a:r>
              </a:p>
              <a:p>
                <a:r>
                  <a:rPr lang="en-US" sz="1600" dirty="0"/>
                  <a:t>     30mg daily</a:t>
                </a:r>
              </a:p>
            </p:txBody>
          </p:sp>
        </p:grpSp>
        <p:sp>
          <p:nvSpPr>
            <p:cNvPr id="2" name="TextBox 1">
              <a:extLst>
                <a:ext uri="{FF2B5EF4-FFF2-40B4-BE49-F238E27FC236}">
                  <a16:creationId xmlns:a16="http://schemas.microsoft.com/office/drawing/2014/main" id="{78F45AE9-0C9E-4DE0-A7F7-311926899807}"/>
                </a:ext>
              </a:extLst>
            </p:cNvPr>
            <p:cNvSpPr txBox="1"/>
            <p:nvPr/>
          </p:nvSpPr>
          <p:spPr>
            <a:xfrm>
              <a:off x="3121569" y="5033233"/>
              <a:ext cx="576504" cy="338554"/>
            </a:xfrm>
            <a:prstGeom prst="rect">
              <a:avLst/>
            </a:prstGeom>
            <a:solidFill>
              <a:schemeClr val="bg1"/>
            </a:solidFill>
          </p:spPr>
          <p:txBody>
            <a:bodyPr wrap="none" rtlCol="0">
              <a:spAutoFit/>
            </a:bodyPr>
            <a:lstStyle/>
            <a:p>
              <a:r>
                <a:rPr lang="en-US" sz="1600" dirty="0"/>
                <a:t>Days</a:t>
              </a:r>
            </a:p>
          </p:txBody>
        </p:sp>
        <p:sp>
          <p:nvSpPr>
            <p:cNvPr id="7" name="Rectangle 6">
              <a:extLst>
                <a:ext uri="{FF2B5EF4-FFF2-40B4-BE49-F238E27FC236}">
                  <a16:creationId xmlns:a16="http://schemas.microsoft.com/office/drawing/2014/main" id="{C3AAF5AF-3B01-418A-AE77-0B69DCB28877}"/>
                </a:ext>
              </a:extLst>
            </p:cNvPr>
            <p:cNvSpPr/>
            <p:nvPr/>
          </p:nvSpPr>
          <p:spPr>
            <a:xfrm>
              <a:off x="3409821" y="5617150"/>
              <a:ext cx="1421864" cy="492443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TextBox 17">
            <a:extLst>
              <a:ext uri="{FF2B5EF4-FFF2-40B4-BE49-F238E27FC236}">
                <a16:creationId xmlns:a16="http://schemas.microsoft.com/office/drawing/2014/main" id="{1DAA6F97-4A80-4367-A555-3FD097ED5A27}"/>
              </a:ext>
            </a:extLst>
          </p:cNvPr>
          <p:cNvSpPr txBox="1"/>
          <p:nvPr/>
        </p:nvSpPr>
        <p:spPr>
          <a:xfrm rot="16200000">
            <a:off x="2315244" y="3843061"/>
            <a:ext cx="2171620" cy="338554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US" sz="1600" dirty="0" err="1"/>
              <a:t>Methaemoglobin</a:t>
            </a:r>
            <a:r>
              <a:rPr lang="en-US" sz="1600" dirty="0"/>
              <a:t> (g/dL)</a:t>
            </a:r>
          </a:p>
        </p:txBody>
      </p:sp>
    </p:spTree>
    <p:extLst>
      <p:ext uri="{BB962C8B-B14F-4D97-AF65-F5344CB8AC3E}">
        <p14:creationId xmlns:p14="http://schemas.microsoft.com/office/powerpoint/2010/main" val="39669702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1975</TotalTime>
  <Words>28</Words>
  <Application>Microsoft Office PowerPoint</Application>
  <PresentationFormat>Widescreen</PresentationFormat>
  <Paragraphs>10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Methaemoglobin as a marker of in vivo primaquine anti-hypnozoite activity </dc:title>
  <dc:creator>James Watson</dc:creator>
  <cp:lastModifiedBy>Nick White</cp:lastModifiedBy>
  <cp:revision>92</cp:revision>
  <dcterms:created xsi:type="dcterms:W3CDTF">2021-09-24T02:40:01Z</dcterms:created>
  <dcterms:modified xsi:type="dcterms:W3CDTF">2021-11-22T12:08:24Z</dcterms:modified>
</cp:coreProperties>
</file>

<file path=docProps/thumbnail.jpeg>
</file>