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6" userDrawn="1">
          <p15:clr>
            <a:srgbClr val="A4A3A4"/>
          </p15:clr>
        </p15:guide>
        <p15:guide id="2" pos="3654" userDrawn="1">
          <p15:clr>
            <a:srgbClr val="A4A3A4"/>
          </p15:clr>
        </p15:guide>
        <p15:guide id="3" orient="horz" pos="2500" userDrawn="1">
          <p15:clr>
            <a:srgbClr val="A4A3A4"/>
          </p15:clr>
        </p15:guide>
        <p15:guide id="4" orient="horz" pos="618" userDrawn="1">
          <p15:clr>
            <a:srgbClr val="A4A3A4"/>
          </p15:clr>
        </p15:guide>
        <p15:guide id="5" orient="horz" pos="21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le Meyts" initials="I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/>
    <p:restoredTop sz="94626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1096"/>
        <p:guide pos="3654"/>
        <p:guide orient="horz" pos="2500"/>
        <p:guide orient="horz" pos="618"/>
        <p:guide orient="horz" pos="21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15BB1-24E1-446C-B8A1-77D78B27922F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FD84F-003F-461A-8FEC-38A52715CD92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587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AFD84F-003F-461A-8FEC-38A52715CD92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02440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AFD84F-003F-461A-8FEC-38A52715CD92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13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766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278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480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575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126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1769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0283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6959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144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3033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123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9FAF-AE22-439E-BB6C-E96BD2AA8790}" type="datetimeFigureOut">
              <a:rPr lang="de-AT" smtClean="0"/>
              <a:t>29.01.2021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C2BA7-6FF4-4922-9338-1492F8E3AB81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740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4535996" y="1700808"/>
            <a:ext cx="0" cy="720080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6300192" y="994558"/>
            <a:ext cx="0" cy="720080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2771800" y="980728"/>
            <a:ext cx="0" cy="720080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1002542" y="980728"/>
            <a:ext cx="0" cy="720080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8014647" y="1028341"/>
            <a:ext cx="11679" cy="700127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>
            <a:extLst>
              <a:ext uri="{FF2B5EF4-FFF2-40B4-BE49-F238E27FC236}">
                <a16:creationId xmlns="" xmlns:a16="http://schemas.microsoft.com/office/drawing/2014/main" id="{DCA76F64-CCAD-EB4C-ABDA-6D24D731558D}"/>
              </a:ext>
            </a:extLst>
          </p:cNvPr>
          <p:cNvSpPr/>
          <p:nvPr/>
        </p:nvSpPr>
        <p:spPr>
          <a:xfrm>
            <a:off x="3347864" y="260648"/>
            <a:ext cx="2376263" cy="52792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400" b="1" dirty="0" err="1"/>
              <a:t>Primary</a:t>
            </a:r>
            <a:r>
              <a:rPr lang="cs-CZ" sz="1400" b="1" dirty="0"/>
              <a:t> </a:t>
            </a:r>
            <a:r>
              <a:rPr lang="cs-CZ" sz="1400" b="1" dirty="0" err="1"/>
              <a:t>antibody</a:t>
            </a:r>
            <a:r>
              <a:rPr lang="cs-CZ" sz="1400" b="1" dirty="0"/>
              <a:t> </a:t>
            </a:r>
            <a:r>
              <a:rPr lang="cs-CZ" sz="1400" b="1" dirty="0" err="1"/>
              <a:t>deficiencies</a:t>
            </a:r>
            <a:endParaRPr lang="cs-CZ" sz="1400" b="1" dirty="0"/>
          </a:p>
          <a:p>
            <a:pPr algn="ctr"/>
            <a:endParaRPr lang="en-US" sz="1200" dirty="0">
              <a:solidFill>
                <a:srgbClr val="000080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AF7E110B-B907-0740-BC70-6F4234F598CC}"/>
              </a:ext>
            </a:extLst>
          </p:cNvPr>
          <p:cNvCxnSpPr>
            <a:cxnSpLocks/>
          </p:cNvCxnSpPr>
          <p:nvPr/>
        </p:nvCxnSpPr>
        <p:spPr>
          <a:xfrm>
            <a:off x="988803" y="1700808"/>
            <a:ext cx="7037523" cy="27660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>
            <a:extLst>
              <a:ext uri="{FF2B5EF4-FFF2-40B4-BE49-F238E27FC236}">
                <a16:creationId xmlns="" xmlns:a16="http://schemas.microsoft.com/office/drawing/2014/main" id="{1B1BC37E-7B2B-6F43-BAE5-D3F1968CE08E}"/>
              </a:ext>
            </a:extLst>
          </p:cNvPr>
          <p:cNvSpPr/>
          <p:nvPr/>
        </p:nvSpPr>
        <p:spPr>
          <a:xfrm>
            <a:off x="2132526" y="980728"/>
            <a:ext cx="1297237" cy="52691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Laboratory</a:t>
            </a:r>
            <a:r>
              <a:rPr lang="cs-CZ" sz="1200" dirty="0"/>
              <a:t> </a:t>
            </a:r>
            <a:r>
              <a:rPr lang="cs-CZ" sz="1200" dirty="0" err="1"/>
              <a:t>findings</a:t>
            </a:r>
            <a:endParaRPr lang="cs-CZ" sz="1200" dirty="0"/>
          </a:p>
        </p:txBody>
      </p:sp>
      <p:sp>
        <p:nvSpPr>
          <p:cNvPr id="88" name="Rounded Rectangle 87">
            <a:extLst>
              <a:ext uri="{FF2B5EF4-FFF2-40B4-BE49-F238E27FC236}">
                <a16:creationId xmlns="" xmlns:a16="http://schemas.microsoft.com/office/drawing/2014/main" id="{4A3B7617-8EAF-364E-8476-CDE7341DD869}"/>
              </a:ext>
            </a:extLst>
          </p:cNvPr>
          <p:cNvSpPr/>
          <p:nvPr/>
        </p:nvSpPr>
        <p:spPr>
          <a:xfrm>
            <a:off x="5666679" y="980728"/>
            <a:ext cx="1281585" cy="534853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Family</a:t>
            </a:r>
            <a:r>
              <a:rPr lang="cs-CZ" sz="1200" dirty="0"/>
              <a:t> </a:t>
            </a:r>
            <a:r>
              <a:rPr lang="cs-CZ" sz="1200" dirty="0" err="1"/>
              <a:t>history</a:t>
            </a:r>
            <a:endParaRPr lang="cs-CZ" sz="1200" dirty="0"/>
          </a:p>
        </p:txBody>
      </p:sp>
      <p:cxnSp>
        <p:nvCxnSpPr>
          <p:cNvPr id="94" name="Straight Connector 93">
            <a:extLst>
              <a:ext uri="{FF2B5EF4-FFF2-40B4-BE49-F238E27FC236}">
                <a16:creationId xmlns="" xmlns:a16="http://schemas.microsoft.com/office/drawing/2014/main" id="{DBEAAE95-E039-904A-81DE-6F32E5C51A63}"/>
              </a:ext>
            </a:extLst>
          </p:cNvPr>
          <p:cNvCxnSpPr>
            <a:cxnSpLocks/>
          </p:cNvCxnSpPr>
          <p:nvPr/>
        </p:nvCxnSpPr>
        <p:spPr>
          <a:xfrm>
            <a:off x="1907704" y="2635637"/>
            <a:ext cx="2610727" cy="1274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>
            <a:extLst>
              <a:ext uri="{FF2B5EF4-FFF2-40B4-BE49-F238E27FC236}">
                <a16:creationId xmlns="" xmlns:a16="http://schemas.microsoft.com/office/drawing/2014/main" id="{2516BE80-2490-034B-AA12-D96F409B00C1}"/>
              </a:ext>
            </a:extLst>
          </p:cNvPr>
          <p:cNvSpPr/>
          <p:nvPr/>
        </p:nvSpPr>
        <p:spPr>
          <a:xfrm>
            <a:off x="3390857" y="1895767"/>
            <a:ext cx="2322680" cy="525121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 smtClean="0"/>
              <a:t>Hypogammaglobulinaemia</a:t>
            </a:r>
            <a:endParaRPr lang="cs-CZ" sz="1400" b="1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89304B3-067F-D147-ADDE-5E52E62C94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03" y="5998154"/>
            <a:ext cx="9144000" cy="859845"/>
          </a:xfrm>
          <a:prstGeom prst="rect">
            <a:avLst/>
          </a:prstGeom>
        </p:spPr>
      </p:pic>
      <p:sp>
        <p:nvSpPr>
          <p:cNvPr id="36" name="Rounded Rectangle 86">
            <a:extLst>
              <a:ext uri="{FF2B5EF4-FFF2-40B4-BE49-F238E27FC236}">
                <a16:creationId xmlns="" xmlns:a16="http://schemas.microsoft.com/office/drawing/2014/main" id="{1B1BC37E-7B2B-6F43-BAE5-D3F1968CE08E}"/>
              </a:ext>
            </a:extLst>
          </p:cNvPr>
          <p:cNvSpPr/>
          <p:nvPr/>
        </p:nvSpPr>
        <p:spPr>
          <a:xfrm>
            <a:off x="353924" y="957867"/>
            <a:ext cx="1297237" cy="52691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Clinical</a:t>
            </a:r>
            <a:r>
              <a:rPr lang="cs-CZ" sz="1200" dirty="0"/>
              <a:t> </a:t>
            </a:r>
            <a:r>
              <a:rPr lang="cs-CZ" sz="1200" dirty="0" err="1"/>
              <a:t>manifestation</a:t>
            </a:r>
            <a:endParaRPr lang="cs-CZ" sz="1200" dirty="0"/>
          </a:p>
        </p:txBody>
      </p:sp>
      <p:sp>
        <p:nvSpPr>
          <p:cNvPr id="37" name="Rounded Rectangle 87">
            <a:extLst>
              <a:ext uri="{FF2B5EF4-FFF2-40B4-BE49-F238E27FC236}">
                <a16:creationId xmlns="" xmlns:a16="http://schemas.microsoft.com/office/drawing/2014/main" id="{4A3B7617-8EAF-364E-8476-CDE7341DD869}"/>
              </a:ext>
            </a:extLst>
          </p:cNvPr>
          <p:cNvSpPr/>
          <p:nvPr/>
        </p:nvSpPr>
        <p:spPr>
          <a:xfrm>
            <a:off x="7378312" y="991732"/>
            <a:ext cx="1272669" cy="534853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Screening</a:t>
            </a:r>
            <a:endParaRPr lang="cs-CZ" sz="1200" dirty="0"/>
          </a:p>
        </p:txBody>
      </p:sp>
      <p:cxnSp>
        <p:nvCxnSpPr>
          <p:cNvPr id="62" name="Straight Connector 92">
            <a:extLst>
              <a:ext uri="{FF2B5EF4-FFF2-40B4-BE49-F238E27FC236}">
                <a16:creationId xmlns="" xmlns:a16="http://schemas.microsoft.com/office/drawing/2014/main" id="{42C80F2D-6CB7-F845-AA3D-01BFBC0057BB}"/>
              </a:ext>
            </a:extLst>
          </p:cNvPr>
          <p:cNvCxnSpPr>
            <a:cxnSpLocks/>
          </p:cNvCxnSpPr>
          <p:nvPr/>
        </p:nvCxnSpPr>
        <p:spPr>
          <a:xfrm flipV="1">
            <a:off x="4535996" y="2420888"/>
            <a:ext cx="0" cy="432046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102">
            <a:extLst>
              <a:ext uri="{FF2B5EF4-FFF2-40B4-BE49-F238E27FC236}">
                <a16:creationId xmlns="" xmlns:a16="http://schemas.microsoft.com/office/drawing/2014/main" id="{2516BE80-2490-034B-AA12-D96F409B00C1}"/>
              </a:ext>
            </a:extLst>
          </p:cNvPr>
          <p:cNvSpPr/>
          <p:nvPr/>
        </p:nvSpPr>
        <p:spPr>
          <a:xfrm>
            <a:off x="3439147" y="2852936"/>
            <a:ext cx="2193698" cy="525121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/>
              <a:t>Predominantly</a:t>
            </a:r>
            <a:r>
              <a:rPr lang="cs-CZ" sz="1400" b="1" dirty="0"/>
              <a:t> </a:t>
            </a:r>
            <a:r>
              <a:rPr lang="cs-CZ" sz="1400" b="1" dirty="0" err="1"/>
              <a:t>antibody</a:t>
            </a:r>
            <a:r>
              <a:rPr lang="cs-CZ" sz="1400" b="1" dirty="0"/>
              <a:t> </a:t>
            </a:r>
            <a:r>
              <a:rPr lang="cs-CZ" sz="1400" b="1" dirty="0" err="1"/>
              <a:t>deficiencies</a:t>
            </a:r>
            <a:endParaRPr lang="cs-CZ" sz="1400" b="1" dirty="0"/>
          </a:p>
        </p:txBody>
      </p:sp>
      <p:cxnSp>
        <p:nvCxnSpPr>
          <p:cNvPr id="65" name="Straight Connector 93">
            <a:extLst>
              <a:ext uri="{FF2B5EF4-FFF2-40B4-BE49-F238E27FC236}">
                <a16:creationId xmlns="" xmlns:a16="http://schemas.microsoft.com/office/drawing/2014/main" id="{DBEAAE95-E039-904A-81DE-6F32E5C51A63}"/>
              </a:ext>
            </a:extLst>
          </p:cNvPr>
          <p:cNvCxnSpPr>
            <a:cxnSpLocks/>
          </p:cNvCxnSpPr>
          <p:nvPr/>
        </p:nvCxnSpPr>
        <p:spPr>
          <a:xfrm flipV="1">
            <a:off x="4518431" y="2635637"/>
            <a:ext cx="2573849" cy="1274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98">
            <a:extLst>
              <a:ext uri="{FF2B5EF4-FFF2-40B4-BE49-F238E27FC236}">
                <a16:creationId xmlns="" xmlns:a16="http://schemas.microsoft.com/office/drawing/2014/main" id="{4FCE2511-02E6-A643-AFD7-34AF115860D8}"/>
              </a:ext>
            </a:extLst>
          </p:cNvPr>
          <p:cNvSpPr/>
          <p:nvPr/>
        </p:nvSpPr>
        <p:spPr>
          <a:xfrm>
            <a:off x="6517614" y="2897672"/>
            <a:ext cx="1200661" cy="535038"/>
          </a:xfrm>
          <a:prstGeom prst="roundRect">
            <a:avLst>
              <a:gd name="adj" fmla="val 9696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Consider</a:t>
            </a:r>
            <a:r>
              <a:rPr lang="cs-CZ" sz="1200" dirty="0"/>
              <a:t> </a:t>
            </a:r>
            <a:r>
              <a:rPr lang="cs-CZ" sz="1200" dirty="0" err="1"/>
              <a:t>other</a:t>
            </a:r>
            <a:r>
              <a:rPr lang="cs-CZ" sz="1200" dirty="0"/>
              <a:t> PID</a:t>
            </a:r>
          </a:p>
        </p:txBody>
      </p:sp>
      <p:sp>
        <p:nvSpPr>
          <p:cNvPr id="67" name="Rounded Rectangle 98">
            <a:extLst>
              <a:ext uri="{FF2B5EF4-FFF2-40B4-BE49-F238E27FC236}">
                <a16:creationId xmlns="" xmlns:a16="http://schemas.microsoft.com/office/drawing/2014/main" id="{4FCE2511-02E6-A643-AFD7-34AF115860D8}"/>
              </a:ext>
            </a:extLst>
          </p:cNvPr>
          <p:cNvSpPr/>
          <p:nvPr/>
        </p:nvSpPr>
        <p:spPr>
          <a:xfrm>
            <a:off x="1251717" y="2801193"/>
            <a:ext cx="1306016" cy="535038"/>
          </a:xfrm>
          <a:prstGeom prst="roundRect">
            <a:avLst>
              <a:gd name="adj" fmla="val 9696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Secondary</a:t>
            </a:r>
            <a:r>
              <a:rPr lang="cs-CZ" sz="1200" dirty="0"/>
              <a:t> </a:t>
            </a:r>
            <a:r>
              <a:rPr lang="cs-CZ" sz="1200" dirty="0" err="1"/>
              <a:t>causes</a:t>
            </a:r>
            <a:r>
              <a:rPr lang="cs-CZ" sz="1200" dirty="0"/>
              <a:t> </a:t>
            </a:r>
            <a:r>
              <a:rPr lang="cs-CZ" sz="1200" dirty="0" err="1"/>
              <a:t>excluded</a:t>
            </a:r>
            <a:endParaRPr lang="cs-CZ" sz="1200" dirty="0"/>
          </a:p>
        </p:txBody>
      </p:sp>
      <p:sp>
        <p:nvSpPr>
          <p:cNvPr id="69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343629" y="3755419"/>
            <a:ext cx="1286232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B </a:t>
            </a:r>
            <a:r>
              <a:rPr lang="cs-CZ" sz="1100" dirty="0" err="1"/>
              <a:t>cells</a:t>
            </a:r>
            <a:r>
              <a:rPr lang="cs-CZ" sz="1100" dirty="0"/>
              <a:t> </a:t>
            </a:r>
            <a:r>
              <a:rPr lang="cs-CZ" sz="1100" dirty="0" err="1"/>
              <a:t>absent</a:t>
            </a:r>
            <a:r>
              <a:rPr lang="cs-CZ" sz="1100" dirty="0"/>
              <a:t> (</a:t>
            </a:r>
            <a:r>
              <a:rPr lang="cs-CZ" sz="1100" dirty="0">
                <a:cs typeface="Calibri"/>
              </a:rPr>
              <a:t>&lt;1%)</a:t>
            </a:r>
          </a:p>
          <a:p>
            <a:pPr algn="ctr"/>
            <a:r>
              <a:rPr lang="cs-CZ" sz="1100" dirty="0" err="1"/>
              <a:t>Low</a:t>
            </a:r>
            <a:r>
              <a:rPr lang="cs-CZ" sz="1100" dirty="0"/>
              <a:t> </a:t>
            </a:r>
            <a:r>
              <a:rPr lang="cs-CZ" sz="1100" dirty="0" err="1"/>
              <a:t>IgM</a:t>
            </a:r>
            <a:r>
              <a:rPr lang="cs-CZ" sz="1100" dirty="0"/>
              <a:t>, </a:t>
            </a:r>
            <a:r>
              <a:rPr lang="cs-CZ" sz="1100" dirty="0" err="1"/>
              <a:t>IgG</a:t>
            </a:r>
            <a:r>
              <a:rPr lang="cs-CZ" sz="1100" dirty="0"/>
              <a:t>, </a:t>
            </a:r>
            <a:r>
              <a:rPr lang="cs-CZ" sz="1100" dirty="0" err="1"/>
              <a:t>IgA</a:t>
            </a:r>
            <a:endParaRPr lang="cs-CZ" sz="1100" dirty="0"/>
          </a:p>
        </p:txBody>
      </p:sp>
      <p:sp>
        <p:nvSpPr>
          <p:cNvPr id="70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5654217" y="3765799"/>
            <a:ext cx="1297237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B </a:t>
            </a:r>
            <a:r>
              <a:rPr lang="cs-CZ" sz="1100" dirty="0" err="1"/>
              <a:t>cells</a:t>
            </a:r>
            <a:r>
              <a:rPr lang="cs-CZ" sz="1100" dirty="0"/>
              <a:t> </a:t>
            </a:r>
            <a:r>
              <a:rPr lang="cs-CZ" sz="1100" dirty="0" err="1"/>
              <a:t>normal</a:t>
            </a:r>
            <a:endParaRPr lang="cs-CZ" sz="1100" dirty="0"/>
          </a:p>
          <a:p>
            <a:pPr algn="ctr"/>
            <a:r>
              <a:rPr lang="cs-CZ" sz="1100" dirty="0" err="1"/>
              <a:t>Isotype</a:t>
            </a:r>
            <a:r>
              <a:rPr lang="cs-CZ" sz="1100" dirty="0"/>
              <a:t> </a:t>
            </a:r>
            <a:r>
              <a:rPr lang="cs-CZ" sz="1100" dirty="0" err="1"/>
              <a:t>or</a:t>
            </a:r>
            <a:r>
              <a:rPr lang="cs-CZ" sz="1100" dirty="0"/>
              <a:t> </a:t>
            </a:r>
            <a:r>
              <a:rPr lang="cs-CZ" sz="1100" dirty="0" err="1"/>
              <a:t>specific</a:t>
            </a:r>
            <a:r>
              <a:rPr lang="cs-CZ" sz="1100" dirty="0"/>
              <a:t> </a:t>
            </a:r>
            <a:r>
              <a:rPr lang="cs-CZ" sz="1100" dirty="0" err="1"/>
              <a:t>antibody</a:t>
            </a:r>
            <a:r>
              <a:rPr lang="cs-CZ" sz="1100" dirty="0"/>
              <a:t> </a:t>
            </a:r>
            <a:r>
              <a:rPr lang="cs-CZ" sz="1100" dirty="0" err="1"/>
              <a:t>deficiency</a:t>
            </a:r>
            <a:endParaRPr lang="cs-CZ" sz="1100" dirty="0"/>
          </a:p>
        </p:txBody>
      </p:sp>
      <p:sp>
        <p:nvSpPr>
          <p:cNvPr id="71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3889105" y="3761026"/>
            <a:ext cx="1277453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B </a:t>
            </a:r>
            <a:r>
              <a:rPr lang="cs-CZ" sz="1100" dirty="0" err="1"/>
              <a:t>cells</a:t>
            </a:r>
            <a:r>
              <a:rPr lang="cs-CZ" sz="1100" dirty="0"/>
              <a:t> </a:t>
            </a:r>
            <a:r>
              <a:rPr lang="cs-CZ" sz="1100" dirty="0" err="1"/>
              <a:t>normal</a:t>
            </a:r>
            <a:endParaRPr lang="cs-CZ" sz="1100" dirty="0"/>
          </a:p>
          <a:p>
            <a:pPr algn="ctr"/>
            <a:r>
              <a:rPr lang="cs-CZ" sz="1100" dirty="0" err="1"/>
              <a:t>Low</a:t>
            </a:r>
            <a:r>
              <a:rPr lang="cs-CZ" sz="1100" dirty="0"/>
              <a:t> </a:t>
            </a:r>
            <a:r>
              <a:rPr lang="cs-CZ" sz="1100" dirty="0" err="1"/>
              <a:t>IgG</a:t>
            </a:r>
            <a:r>
              <a:rPr lang="cs-CZ" sz="1100" dirty="0"/>
              <a:t>, </a:t>
            </a:r>
            <a:r>
              <a:rPr lang="cs-CZ" sz="1100" dirty="0" err="1"/>
              <a:t>IgA</a:t>
            </a:r>
            <a:r>
              <a:rPr lang="cs-CZ" sz="1100" dirty="0"/>
              <a:t>, </a:t>
            </a:r>
          </a:p>
          <a:p>
            <a:pPr algn="ctr"/>
            <a:r>
              <a:rPr lang="cs-CZ" sz="1100" dirty="0" err="1"/>
              <a:t>normal</a:t>
            </a:r>
            <a:r>
              <a:rPr lang="cs-CZ" sz="1100" dirty="0"/>
              <a:t> to </a:t>
            </a:r>
            <a:r>
              <a:rPr lang="cs-CZ" sz="1100" dirty="0" err="1"/>
              <a:t>high</a:t>
            </a:r>
            <a:r>
              <a:rPr lang="cs-CZ" sz="1100" dirty="0"/>
              <a:t> </a:t>
            </a:r>
            <a:r>
              <a:rPr lang="cs-CZ" sz="1100" dirty="0" err="1"/>
              <a:t>IgM</a:t>
            </a:r>
            <a:endParaRPr lang="cs-CZ" sz="1100" dirty="0"/>
          </a:p>
        </p:txBody>
      </p:sp>
      <p:sp>
        <p:nvSpPr>
          <p:cNvPr id="75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7476258" y="3762122"/>
            <a:ext cx="1275634" cy="778302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B </a:t>
            </a:r>
            <a:r>
              <a:rPr lang="cs-CZ" sz="1100" dirty="0" err="1"/>
              <a:t>cells</a:t>
            </a:r>
            <a:r>
              <a:rPr lang="cs-CZ" sz="1100" dirty="0"/>
              <a:t> </a:t>
            </a:r>
            <a:r>
              <a:rPr lang="cs-CZ" sz="1100" dirty="0" err="1"/>
              <a:t>high</a:t>
            </a:r>
            <a:endParaRPr lang="cs-CZ" sz="1100" dirty="0"/>
          </a:p>
        </p:txBody>
      </p:sp>
      <p:sp>
        <p:nvSpPr>
          <p:cNvPr id="76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2125813" y="3747783"/>
            <a:ext cx="1275634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B </a:t>
            </a:r>
            <a:r>
              <a:rPr lang="cs-CZ" sz="1100" dirty="0" err="1"/>
              <a:t>cells</a:t>
            </a:r>
            <a:r>
              <a:rPr lang="cs-CZ" sz="1100" dirty="0"/>
              <a:t> </a:t>
            </a:r>
            <a:r>
              <a:rPr lang="cs-CZ" sz="1100" dirty="0" err="1"/>
              <a:t>present</a:t>
            </a:r>
            <a:r>
              <a:rPr lang="cs-CZ" sz="1100" dirty="0"/>
              <a:t> (</a:t>
            </a:r>
            <a:r>
              <a:rPr lang="cs-CZ" sz="1100" dirty="0">
                <a:cs typeface="Calibri"/>
              </a:rPr>
              <a:t>&gt;1%)</a:t>
            </a:r>
            <a:endParaRPr lang="cs-CZ" sz="1100" dirty="0"/>
          </a:p>
        </p:txBody>
      </p:sp>
      <p:cxnSp>
        <p:nvCxnSpPr>
          <p:cNvPr id="78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4531880" y="3378057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2">
            <a:extLst>
              <a:ext uri="{FF2B5EF4-FFF2-40B4-BE49-F238E27FC236}">
                <a16:creationId xmlns="" xmlns:a16="http://schemas.microsoft.com/office/drawing/2014/main" id="{AF7E110B-B907-0740-BC70-6F4234F598CC}"/>
              </a:ext>
            </a:extLst>
          </p:cNvPr>
          <p:cNvCxnSpPr>
            <a:cxnSpLocks/>
          </p:cNvCxnSpPr>
          <p:nvPr/>
        </p:nvCxnSpPr>
        <p:spPr>
          <a:xfrm>
            <a:off x="986745" y="3564845"/>
            <a:ext cx="7046595" cy="18656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986745" y="3576798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2771800" y="3573016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4527685" y="3573016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6298134" y="3573016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8026326" y="3583501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986745" y="4547509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2763630" y="4546523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4525627" y="4546523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6305541" y="4546523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8026734" y="4546522"/>
            <a:ext cx="2058" cy="17862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345687" y="4719045"/>
            <a:ext cx="1286232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XL </a:t>
            </a:r>
            <a:r>
              <a:rPr lang="cs-CZ" sz="1100" dirty="0" err="1"/>
              <a:t>agammaglob</a:t>
            </a:r>
            <a:r>
              <a:rPr lang="cs-CZ" sz="1100" dirty="0"/>
              <a:t>.</a:t>
            </a:r>
          </a:p>
          <a:p>
            <a:pPr algn="ctr"/>
            <a:r>
              <a:rPr lang="cs-CZ" sz="1100" dirty="0"/>
              <a:t>AD </a:t>
            </a:r>
            <a:r>
              <a:rPr lang="cs-CZ" sz="1100" dirty="0" err="1"/>
              <a:t>agammaglob</a:t>
            </a:r>
            <a:r>
              <a:rPr lang="cs-CZ" sz="1100" dirty="0"/>
              <a:t>.</a:t>
            </a:r>
          </a:p>
          <a:p>
            <a:pPr algn="ctr"/>
            <a:r>
              <a:rPr lang="cs-CZ" sz="1100" dirty="0"/>
              <a:t>AR </a:t>
            </a:r>
            <a:r>
              <a:rPr lang="cs-CZ" sz="1100" dirty="0" err="1" smtClean="0"/>
              <a:t>agammaglob</a:t>
            </a:r>
            <a:r>
              <a:rPr lang="cs-CZ" sz="1100" dirty="0" smtClean="0"/>
              <a:t>.</a:t>
            </a:r>
            <a:endParaRPr lang="cs-CZ" sz="1100" dirty="0"/>
          </a:p>
        </p:txBody>
      </p:sp>
      <p:sp>
        <p:nvSpPr>
          <p:cNvPr id="112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5677077" y="4728109"/>
            <a:ext cx="1286232" cy="1270045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THI</a:t>
            </a:r>
          </a:p>
          <a:p>
            <a:pPr algn="ctr"/>
            <a:r>
              <a:rPr lang="cs-CZ" sz="1100" dirty="0" smtClean="0"/>
              <a:t>SPAD</a:t>
            </a:r>
            <a:endParaRPr lang="cs-CZ" sz="1100" dirty="0"/>
          </a:p>
          <a:p>
            <a:pPr algn="ctr"/>
            <a:r>
              <a:rPr lang="cs-CZ" sz="1100" dirty="0" err="1"/>
              <a:t>IgA</a:t>
            </a:r>
            <a:r>
              <a:rPr lang="cs-CZ" sz="1100" dirty="0"/>
              <a:t> </a:t>
            </a:r>
            <a:r>
              <a:rPr lang="cs-CZ" sz="1100" dirty="0" err="1"/>
              <a:t>selective</a:t>
            </a:r>
            <a:r>
              <a:rPr lang="cs-CZ" sz="1100" dirty="0"/>
              <a:t> </a:t>
            </a:r>
            <a:r>
              <a:rPr lang="cs-CZ" sz="1100" dirty="0" err="1"/>
              <a:t>def</a:t>
            </a:r>
            <a:r>
              <a:rPr lang="cs-CZ" sz="1100" dirty="0"/>
              <a:t>.</a:t>
            </a:r>
          </a:p>
          <a:p>
            <a:pPr algn="ctr"/>
            <a:r>
              <a:rPr lang="cs-CZ" sz="1100" dirty="0" err="1"/>
              <a:t>IgG</a:t>
            </a:r>
            <a:r>
              <a:rPr lang="cs-CZ" sz="1100" dirty="0"/>
              <a:t> </a:t>
            </a:r>
            <a:r>
              <a:rPr lang="cs-CZ" sz="1100" dirty="0" err="1"/>
              <a:t>subclass</a:t>
            </a:r>
            <a:r>
              <a:rPr lang="cs-CZ" sz="1100" dirty="0"/>
              <a:t> </a:t>
            </a:r>
            <a:r>
              <a:rPr lang="cs-CZ" sz="1100" dirty="0" err="1"/>
              <a:t>def</a:t>
            </a:r>
            <a:r>
              <a:rPr lang="cs-CZ" sz="1100" dirty="0"/>
              <a:t>.</a:t>
            </a:r>
          </a:p>
          <a:p>
            <a:pPr algn="ctr"/>
            <a:r>
              <a:rPr lang="cs-CZ" sz="1100" dirty="0" err="1"/>
              <a:t>IgM</a:t>
            </a:r>
            <a:r>
              <a:rPr lang="cs-CZ" sz="1100" dirty="0"/>
              <a:t> </a:t>
            </a:r>
            <a:r>
              <a:rPr lang="cs-CZ" sz="1100" dirty="0" err="1"/>
              <a:t>selective</a:t>
            </a:r>
            <a:r>
              <a:rPr lang="cs-CZ" sz="1100" dirty="0"/>
              <a:t> </a:t>
            </a:r>
            <a:r>
              <a:rPr lang="cs-CZ" sz="1100" dirty="0" err="1"/>
              <a:t>def</a:t>
            </a:r>
            <a:r>
              <a:rPr lang="cs-CZ" sz="1100" dirty="0"/>
              <a:t>.</a:t>
            </a:r>
          </a:p>
          <a:p>
            <a:pPr algn="ctr"/>
            <a:r>
              <a:rPr lang="cs-CZ" sz="1100" dirty="0"/>
              <a:t>Kappa </a:t>
            </a:r>
            <a:r>
              <a:rPr lang="cs-CZ" sz="1100" dirty="0" err="1"/>
              <a:t>chain</a:t>
            </a:r>
            <a:r>
              <a:rPr lang="cs-CZ" sz="1100" dirty="0"/>
              <a:t> </a:t>
            </a:r>
            <a:r>
              <a:rPr lang="cs-CZ" sz="1100" dirty="0" err="1"/>
              <a:t>def</a:t>
            </a:r>
            <a:r>
              <a:rPr lang="cs-CZ" sz="1100" dirty="0"/>
              <a:t>.</a:t>
            </a:r>
          </a:p>
          <a:p>
            <a:pPr algn="ctr"/>
            <a:r>
              <a:rPr lang="cs-CZ" sz="1100" dirty="0" err="1"/>
              <a:t>Ig</a:t>
            </a:r>
            <a:r>
              <a:rPr lang="cs-CZ" sz="1100" dirty="0"/>
              <a:t> </a:t>
            </a:r>
            <a:r>
              <a:rPr lang="cs-CZ" sz="1100" dirty="0" err="1"/>
              <a:t>heavy</a:t>
            </a:r>
            <a:r>
              <a:rPr lang="cs-CZ" sz="1100" dirty="0"/>
              <a:t> </a:t>
            </a:r>
            <a:r>
              <a:rPr lang="cs-CZ" sz="1100" dirty="0" err="1"/>
              <a:t>chain</a:t>
            </a:r>
            <a:r>
              <a:rPr lang="cs-CZ" sz="1100" dirty="0"/>
              <a:t> </a:t>
            </a:r>
            <a:r>
              <a:rPr lang="cs-CZ" sz="1100" dirty="0" err="1"/>
              <a:t>def</a:t>
            </a:r>
            <a:r>
              <a:rPr lang="cs-CZ" sz="1100" dirty="0"/>
              <a:t>.</a:t>
            </a:r>
          </a:p>
        </p:txBody>
      </p:sp>
      <p:sp>
        <p:nvSpPr>
          <p:cNvPr id="113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3890411" y="4726130"/>
            <a:ext cx="1286232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Hyper </a:t>
            </a:r>
            <a:r>
              <a:rPr lang="cs-CZ" sz="1100" dirty="0" err="1"/>
              <a:t>IgM</a:t>
            </a:r>
            <a:r>
              <a:rPr lang="cs-CZ" sz="1100" dirty="0"/>
              <a:t> syndrome</a:t>
            </a:r>
          </a:p>
        </p:txBody>
      </p:sp>
      <p:sp>
        <p:nvSpPr>
          <p:cNvPr id="114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7430264" y="4719045"/>
            <a:ext cx="1286232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CARD11 GOF</a:t>
            </a:r>
          </a:p>
        </p:txBody>
      </p:sp>
      <p:sp>
        <p:nvSpPr>
          <p:cNvPr id="116" name="Rounded Rectangle 78">
            <a:extLst>
              <a:ext uri="{FF2B5EF4-FFF2-40B4-BE49-F238E27FC236}">
                <a16:creationId xmlns="" xmlns:a16="http://schemas.microsoft.com/office/drawing/2014/main" id="{A1B75240-6DD5-3C44-939B-688F644869A5}"/>
              </a:ext>
            </a:extLst>
          </p:cNvPr>
          <p:cNvSpPr/>
          <p:nvPr/>
        </p:nvSpPr>
        <p:spPr>
          <a:xfrm>
            <a:off x="2126195" y="4743583"/>
            <a:ext cx="1286232" cy="792090"/>
          </a:xfrm>
          <a:prstGeom prst="roundRect">
            <a:avLst>
              <a:gd name="adj" fmla="val 6132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dirty="0"/>
              <a:t>CVID</a:t>
            </a:r>
          </a:p>
        </p:txBody>
      </p:sp>
      <p:cxnSp>
        <p:nvCxnSpPr>
          <p:cNvPr id="49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7090340" y="2635637"/>
            <a:ext cx="0" cy="241270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114">
            <a:extLst>
              <a:ext uri="{FF2B5EF4-FFF2-40B4-BE49-F238E27FC236}">
                <a16:creationId xmlns="" xmlns:a16="http://schemas.microsoft.com/office/drawing/2014/main" id="{6625C243-8241-2B44-BC02-0DDFDF5D23FF}"/>
              </a:ext>
            </a:extLst>
          </p:cNvPr>
          <p:cNvCxnSpPr>
            <a:cxnSpLocks/>
            <a:endCxn id="67" idx="0"/>
          </p:cNvCxnSpPr>
          <p:nvPr/>
        </p:nvCxnSpPr>
        <p:spPr>
          <a:xfrm flipH="1">
            <a:off x="1904725" y="2635637"/>
            <a:ext cx="2979" cy="165556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373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62">
            <a:extLst>
              <a:ext uri="{FF2B5EF4-FFF2-40B4-BE49-F238E27FC236}">
                <a16:creationId xmlns:a16="http://schemas.microsoft.com/office/drawing/2014/main" xmlns="" id="{DCA76F64-CCAD-EB4C-ABDA-6D24D731558D}"/>
              </a:ext>
            </a:extLst>
          </p:cNvPr>
          <p:cNvSpPr/>
          <p:nvPr/>
        </p:nvSpPr>
        <p:spPr>
          <a:xfrm>
            <a:off x="2091943" y="129842"/>
            <a:ext cx="4939799" cy="360039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400" b="1" dirty="0" err="1"/>
              <a:t>Infectious</a:t>
            </a:r>
            <a:r>
              <a:rPr lang="cs-CZ" sz="1400" b="1" dirty="0"/>
              <a:t> </a:t>
            </a:r>
            <a:r>
              <a:rPr lang="cs-CZ" sz="1400" b="1" dirty="0" err="1"/>
              <a:t>complications</a:t>
            </a:r>
            <a:r>
              <a:rPr lang="cs-CZ" sz="1400" b="1" dirty="0"/>
              <a:t> </a:t>
            </a:r>
            <a:r>
              <a:rPr lang="cs-CZ" sz="1400" b="1" dirty="0" err="1"/>
              <a:t>of</a:t>
            </a:r>
            <a:r>
              <a:rPr lang="cs-CZ" sz="1400" b="1" dirty="0"/>
              <a:t> </a:t>
            </a:r>
            <a:r>
              <a:rPr lang="cs-CZ" sz="1400" b="1" dirty="0" err="1"/>
              <a:t>primary</a:t>
            </a:r>
            <a:r>
              <a:rPr lang="cs-CZ" sz="1400" b="1" dirty="0"/>
              <a:t> </a:t>
            </a:r>
            <a:r>
              <a:rPr lang="cs-CZ" sz="1400" b="1" dirty="0" err="1"/>
              <a:t>antibody</a:t>
            </a:r>
            <a:r>
              <a:rPr lang="cs-CZ" sz="1400" b="1" dirty="0"/>
              <a:t> </a:t>
            </a:r>
            <a:r>
              <a:rPr lang="cs-CZ" sz="1400" b="1" dirty="0" err="1"/>
              <a:t>deficiencies</a:t>
            </a:r>
            <a:endParaRPr lang="cs-CZ" sz="1400" b="1" dirty="0"/>
          </a:p>
          <a:p>
            <a:pPr algn="ctr"/>
            <a:endParaRPr lang="en-US" sz="1200" dirty="0">
              <a:solidFill>
                <a:srgbClr val="00008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xmlns="" id="{1B1BC37E-7B2B-6F43-BAE5-D3F1968CE08E}"/>
              </a:ext>
            </a:extLst>
          </p:cNvPr>
          <p:cNvSpPr/>
          <p:nvPr/>
        </p:nvSpPr>
        <p:spPr>
          <a:xfrm>
            <a:off x="106760" y="1274110"/>
            <a:ext cx="2732525" cy="426698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/>
              <a:t>Hypogammaglobulinaemia</a:t>
            </a:r>
            <a:r>
              <a:rPr lang="cs-CZ" sz="1200" smtClean="0"/>
              <a:t> </a:t>
            </a:r>
          </a:p>
          <a:p>
            <a:pPr algn="ctr"/>
            <a:r>
              <a:rPr lang="cs-CZ" sz="1200" smtClean="0"/>
              <a:t>with</a:t>
            </a:r>
            <a:r>
              <a:rPr lang="cs-CZ" sz="1200" dirty="0" smtClean="0"/>
              <a:t> </a:t>
            </a:r>
            <a:r>
              <a:rPr lang="cs-CZ" sz="1200" dirty="0" err="1"/>
              <a:t>impaired</a:t>
            </a:r>
            <a:r>
              <a:rPr lang="cs-CZ" sz="1200" dirty="0"/>
              <a:t> response to </a:t>
            </a:r>
            <a:r>
              <a:rPr lang="cs-CZ" sz="1200" dirty="0" err="1"/>
              <a:t>vaccination</a:t>
            </a:r>
            <a:endParaRPr lang="cs-CZ" sz="1200" dirty="0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107504" y="1844824"/>
            <a:ext cx="2732525" cy="43204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Hypogammaglobulinemia</a:t>
            </a:r>
            <a:r>
              <a:rPr lang="cs-CZ" sz="1200" dirty="0"/>
              <a:t> </a:t>
            </a:r>
            <a:r>
              <a:rPr lang="cs-CZ" sz="1200" dirty="0" err="1"/>
              <a:t>with</a:t>
            </a:r>
            <a:r>
              <a:rPr lang="cs-CZ" sz="1200" dirty="0"/>
              <a:t> </a:t>
            </a:r>
            <a:r>
              <a:rPr lang="cs-CZ" sz="1200" dirty="0" err="1"/>
              <a:t>increased</a:t>
            </a:r>
            <a:r>
              <a:rPr lang="cs-CZ" sz="1200" dirty="0"/>
              <a:t> susceptibility to </a:t>
            </a:r>
            <a:r>
              <a:rPr lang="cs-CZ" sz="1200" dirty="0" err="1"/>
              <a:t>infections</a:t>
            </a:r>
            <a:endParaRPr lang="cs-CZ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89304B3-067F-D147-ADDE-5E52E62C94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07" y="5998154"/>
            <a:ext cx="9144000" cy="859845"/>
          </a:xfrm>
          <a:prstGeom prst="rect">
            <a:avLst/>
          </a:prstGeom>
        </p:spPr>
      </p:pic>
      <p:sp>
        <p:nvSpPr>
          <p:cNvPr id="36" name="Rounded Rectangle 86">
            <a:extLst>
              <a:ext uri="{FF2B5EF4-FFF2-40B4-BE49-F238E27FC236}">
                <a16:creationId xmlns:a16="http://schemas.microsoft.com/office/drawing/2014/main" xmlns="" id="{1B1BC37E-7B2B-6F43-BAE5-D3F1968CE08E}"/>
              </a:ext>
            </a:extLst>
          </p:cNvPr>
          <p:cNvSpPr/>
          <p:nvPr/>
        </p:nvSpPr>
        <p:spPr>
          <a:xfrm>
            <a:off x="106757" y="684905"/>
            <a:ext cx="2732525" cy="43204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 smtClean="0"/>
              <a:t>Agammaglobulinaemia</a:t>
            </a:r>
            <a:endParaRPr lang="cs-CZ" sz="1200" dirty="0"/>
          </a:p>
        </p:txBody>
      </p:sp>
      <p:sp>
        <p:nvSpPr>
          <p:cNvPr id="46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6330611" y="708278"/>
            <a:ext cx="2705885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Selective</a:t>
            </a:r>
            <a:r>
              <a:rPr lang="cs-CZ" sz="1200" dirty="0"/>
              <a:t> </a:t>
            </a:r>
            <a:r>
              <a:rPr lang="cs-CZ" sz="1200" dirty="0" err="1"/>
              <a:t>IgA</a:t>
            </a:r>
            <a:r>
              <a:rPr lang="cs-CZ" sz="1200" dirty="0"/>
              <a:t> </a:t>
            </a:r>
            <a:r>
              <a:rPr lang="cs-CZ" sz="1200" dirty="0" err="1"/>
              <a:t>deficiency</a:t>
            </a:r>
            <a:endParaRPr lang="cs-CZ" sz="1200" dirty="0"/>
          </a:p>
        </p:txBody>
      </p:sp>
      <p:sp>
        <p:nvSpPr>
          <p:cNvPr id="47" name="Rounded Rectangle 62">
            <a:extLst>
              <a:ext uri="{FF2B5EF4-FFF2-40B4-BE49-F238E27FC236}">
                <a16:creationId xmlns:a16="http://schemas.microsoft.com/office/drawing/2014/main" xmlns="" id="{DCA76F64-CCAD-EB4C-ABDA-6D24D731558D}"/>
              </a:ext>
            </a:extLst>
          </p:cNvPr>
          <p:cNvSpPr/>
          <p:nvPr/>
        </p:nvSpPr>
        <p:spPr>
          <a:xfrm>
            <a:off x="2091944" y="3356991"/>
            <a:ext cx="4939799" cy="360041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cs-CZ" sz="1400" b="1" dirty="0"/>
              <a:t>Non-</a:t>
            </a:r>
            <a:r>
              <a:rPr lang="cs-CZ" sz="1400" b="1" dirty="0" err="1"/>
              <a:t>infectious</a:t>
            </a:r>
            <a:r>
              <a:rPr lang="cs-CZ" sz="1400" b="1" dirty="0"/>
              <a:t> </a:t>
            </a:r>
            <a:r>
              <a:rPr lang="cs-CZ" sz="1400" b="1" dirty="0" err="1"/>
              <a:t>complications</a:t>
            </a:r>
            <a:r>
              <a:rPr lang="cs-CZ" sz="1400" b="1" dirty="0"/>
              <a:t> </a:t>
            </a:r>
            <a:r>
              <a:rPr lang="cs-CZ" sz="1400" b="1" dirty="0" err="1"/>
              <a:t>of</a:t>
            </a:r>
            <a:r>
              <a:rPr lang="cs-CZ" sz="1400" b="1" dirty="0"/>
              <a:t> </a:t>
            </a:r>
            <a:r>
              <a:rPr lang="cs-CZ" sz="1400" b="1" dirty="0" err="1"/>
              <a:t>primary</a:t>
            </a:r>
            <a:r>
              <a:rPr lang="cs-CZ" sz="1400" b="1" dirty="0"/>
              <a:t> </a:t>
            </a:r>
            <a:r>
              <a:rPr lang="cs-CZ" sz="1400" b="1" dirty="0" err="1"/>
              <a:t>antibody</a:t>
            </a:r>
            <a:r>
              <a:rPr lang="cs-CZ" sz="1400" b="1" dirty="0"/>
              <a:t> </a:t>
            </a:r>
            <a:r>
              <a:rPr lang="cs-CZ" sz="1400" b="1" dirty="0" err="1"/>
              <a:t>deficiencies</a:t>
            </a:r>
            <a:endParaRPr lang="cs-CZ" sz="1400" b="1" dirty="0"/>
          </a:p>
          <a:p>
            <a:pPr algn="ctr"/>
            <a:endParaRPr lang="en-US" sz="1200" dirty="0">
              <a:solidFill>
                <a:srgbClr val="00008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4" name="Rounded Rectangle 86">
            <a:extLst>
              <a:ext uri="{FF2B5EF4-FFF2-40B4-BE49-F238E27FC236}">
                <a16:creationId xmlns:a16="http://schemas.microsoft.com/office/drawing/2014/main" xmlns="" id="{1B1BC37E-7B2B-6F43-BAE5-D3F1968CE08E}"/>
              </a:ext>
            </a:extLst>
          </p:cNvPr>
          <p:cNvSpPr/>
          <p:nvPr/>
        </p:nvSpPr>
        <p:spPr>
          <a:xfrm>
            <a:off x="323528" y="2657210"/>
            <a:ext cx="2167391" cy="52691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/>
              <a:t>Proceed</a:t>
            </a:r>
            <a:r>
              <a:rPr lang="cs-CZ" sz="1400" b="1" dirty="0"/>
              <a:t> to </a:t>
            </a:r>
            <a:r>
              <a:rPr lang="cs-CZ" sz="1400" b="1" dirty="0" err="1" smtClean="0"/>
              <a:t>IgRT</a:t>
            </a:r>
            <a:endParaRPr lang="cs-CZ" sz="1400" b="1" dirty="0"/>
          </a:p>
          <a:p>
            <a:pPr algn="ctr"/>
            <a:r>
              <a:rPr lang="cs-CZ" sz="1400" b="1" dirty="0" err="1"/>
              <a:t>Consider</a:t>
            </a:r>
            <a:r>
              <a:rPr lang="cs-CZ" sz="1400" b="1" dirty="0"/>
              <a:t> ATB </a:t>
            </a:r>
            <a:r>
              <a:rPr lang="cs-CZ" sz="1400" b="1" dirty="0" err="1"/>
              <a:t>prophylaxis</a:t>
            </a:r>
            <a:endParaRPr lang="cs-CZ" sz="1400" b="1" dirty="0"/>
          </a:p>
        </p:txBody>
      </p:sp>
      <p:sp>
        <p:nvSpPr>
          <p:cNvPr id="55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3275856" y="692696"/>
            <a:ext cx="2701527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Isolated</a:t>
            </a:r>
            <a:r>
              <a:rPr lang="cs-CZ" sz="1200" dirty="0"/>
              <a:t> </a:t>
            </a:r>
            <a:r>
              <a:rPr lang="cs-CZ" sz="1200" dirty="0" err="1" smtClean="0"/>
              <a:t>IgG</a:t>
            </a:r>
            <a:r>
              <a:rPr lang="cs-CZ" sz="1200" dirty="0" smtClean="0"/>
              <a:t> </a:t>
            </a:r>
            <a:r>
              <a:rPr lang="cs-CZ" sz="1200" dirty="0" err="1" smtClean="0"/>
              <a:t>subclass</a:t>
            </a:r>
            <a:r>
              <a:rPr lang="cs-CZ" sz="1200" dirty="0" smtClean="0"/>
              <a:t> </a:t>
            </a:r>
            <a:r>
              <a:rPr lang="cs-CZ" sz="1200" dirty="0" err="1" smtClean="0"/>
              <a:t>deficiencies</a:t>
            </a:r>
            <a:endParaRPr lang="cs-CZ" sz="1200" dirty="0"/>
          </a:p>
        </p:txBody>
      </p:sp>
      <p:sp>
        <p:nvSpPr>
          <p:cNvPr id="68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3310964" y="1302371"/>
            <a:ext cx="2701196" cy="41788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Combined</a:t>
            </a:r>
            <a:r>
              <a:rPr lang="cs-CZ" sz="1200" dirty="0"/>
              <a:t> </a:t>
            </a:r>
            <a:r>
              <a:rPr lang="cs-CZ" sz="1200" dirty="0" err="1"/>
              <a:t>IgA</a:t>
            </a:r>
            <a:r>
              <a:rPr lang="cs-CZ" sz="1200" dirty="0"/>
              <a:t>/</a:t>
            </a:r>
            <a:r>
              <a:rPr lang="cs-CZ" sz="1200" dirty="0" err="1"/>
              <a:t>IgG</a:t>
            </a:r>
            <a:r>
              <a:rPr lang="cs-CZ" sz="1200" dirty="0"/>
              <a:t> </a:t>
            </a:r>
            <a:r>
              <a:rPr lang="cs-CZ" sz="1200" dirty="0" err="1"/>
              <a:t>subclass</a:t>
            </a:r>
            <a:r>
              <a:rPr lang="cs-CZ" sz="1200" dirty="0"/>
              <a:t> </a:t>
            </a:r>
            <a:r>
              <a:rPr lang="cs-CZ" sz="1200" dirty="0" err="1"/>
              <a:t>deficiency</a:t>
            </a:r>
            <a:endParaRPr lang="cs-CZ" sz="1200" dirty="0"/>
          </a:p>
        </p:txBody>
      </p:sp>
      <p:sp>
        <p:nvSpPr>
          <p:cNvPr id="72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652610" y="3990174"/>
            <a:ext cx="1502076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Autoimmunity</a:t>
            </a:r>
            <a:endParaRPr lang="cs-CZ" sz="1200" dirty="0"/>
          </a:p>
        </p:txBody>
      </p:sp>
      <p:sp>
        <p:nvSpPr>
          <p:cNvPr id="73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2987824" y="4005064"/>
            <a:ext cx="1502076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Lymphoproliferation</a:t>
            </a:r>
            <a:endParaRPr lang="cs-CZ" sz="1200" dirty="0"/>
          </a:p>
        </p:txBody>
      </p:sp>
      <p:sp>
        <p:nvSpPr>
          <p:cNvPr id="74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5176813" y="4005064"/>
            <a:ext cx="1502076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Granulomatous</a:t>
            </a:r>
            <a:r>
              <a:rPr lang="cs-CZ" sz="1200" dirty="0"/>
              <a:t> </a:t>
            </a:r>
            <a:r>
              <a:rPr lang="cs-CZ" sz="1200" dirty="0" err="1"/>
              <a:t>complications</a:t>
            </a:r>
            <a:endParaRPr lang="cs-CZ" sz="1200" dirty="0"/>
          </a:p>
        </p:txBody>
      </p:sp>
      <p:sp>
        <p:nvSpPr>
          <p:cNvPr id="79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7092280" y="4005064"/>
            <a:ext cx="1502076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Neoplasia</a:t>
            </a:r>
            <a:endParaRPr lang="cs-CZ" sz="1200" dirty="0"/>
          </a:p>
        </p:txBody>
      </p:sp>
      <p:cxnSp>
        <p:nvCxnSpPr>
          <p:cNvPr id="85" name="Straight Connector 93">
            <a:extLst>
              <a:ext uri="{FF2B5EF4-FFF2-40B4-BE49-F238E27FC236}">
                <a16:creationId xmlns:a16="http://schemas.microsoft.com/office/drawing/2014/main" xmlns="" id="{DBEAAE95-E039-904A-81DE-6F32E5C51A63}"/>
              </a:ext>
            </a:extLst>
          </p:cNvPr>
          <p:cNvCxnSpPr>
            <a:cxnSpLocks/>
          </p:cNvCxnSpPr>
          <p:nvPr/>
        </p:nvCxnSpPr>
        <p:spPr>
          <a:xfrm>
            <a:off x="1393364" y="297922"/>
            <a:ext cx="693224" cy="1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93">
            <a:extLst>
              <a:ext uri="{FF2B5EF4-FFF2-40B4-BE49-F238E27FC236}">
                <a16:creationId xmlns:a16="http://schemas.microsoft.com/office/drawing/2014/main" xmlns="" id="{DBEAAE95-E039-904A-81DE-6F32E5C51A63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7031742" y="308125"/>
            <a:ext cx="713516" cy="173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1393363" y="297922"/>
            <a:ext cx="1" cy="377249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4626620" y="513937"/>
            <a:ext cx="0" cy="178759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86">
            <a:extLst>
              <a:ext uri="{FF2B5EF4-FFF2-40B4-BE49-F238E27FC236}">
                <a16:creationId xmlns:a16="http://schemas.microsoft.com/office/drawing/2014/main" xmlns="" id="{1B1BC37E-7B2B-6F43-BAE5-D3F1968CE08E}"/>
              </a:ext>
            </a:extLst>
          </p:cNvPr>
          <p:cNvSpPr/>
          <p:nvPr/>
        </p:nvSpPr>
        <p:spPr>
          <a:xfrm>
            <a:off x="3563888" y="2656796"/>
            <a:ext cx="2167391" cy="52691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/>
              <a:t>Consider</a:t>
            </a:r>
            <a:r>
              <a:rPr lang="cs-CZ" sz="1400" b="1" dirty="0"/>
              <a:t> </a:t>
            </a:r>
            <a:r>
              <a:rPr lang="cs-CZ" sz="1400" b="1" dirty="0" err="1" smtClean="0"/>
              <a:t>IgRT</a:t>
            </a:r>
            <a:r>
              <a:rPr lang="cs-CZ" sz="1400" b="1" dirty="0" smtClean="0"/>
              <a:t> </a:t>
            </a:r>
            <a:r>
              <a:rPr lang="cs-CZ" sz="1400" b="1" dirty="0" err="1" smtClean="0"/>
              <a:t>after</a:t>
            </a:r>
            <a:r>
              <a:rPr lang="cs-CZ" sz="1400" b="1" dirty="0" smtClean="0"/>
              <a:t> </a:t>
            </a:r>
            <a:r>
              <a:rPr lang="cs-CZ" sz="1400" b="1" dirty="0" err="1"/>
              <a:t>failure</a:t>
            </a:r>
            <a:r>
              <a:rPr lang="cs-CZ" sz="1400" b="1" dirty="0"/>
              <a:t> </a:t>
            </a:r>
            <a:r>
              <a:rPr lang="cs-CZ" sz="1400" b="1" dirty="0" err="1"/>
              <a:t>of</a:t>
            </a:r>
            <a:r>
              <a:rPr lang="cs-CZ" sz="1400" b="1" dirty="0"/>
              <a:t> ATB </a:t>
            </a:r>
            <a:r>
              <a:rPr lang="cs-CZ" sz="1400" b="1" dirty="0" err="1"/>
              <a:t>prophylaxis</a:t>
            </a:r>
            <a:endParaRPr lang="cs-CZ" sz="1400" b="1" dirty="0"/>
          </a:p>
        </p:txBody>
      </p:sp>
      <p:sp>
        <p:nvSpPr>
          <p:cNvPr id="95" name="Rounded Rectangle 86">
            <a:extLst>
              <a:ext uri="{FF2B5EF4-FFF2-40B4-BE49-F238E27FC236}">
                <a16:creationId xmlns:a16="http://schemas.microsoft.com/office/drawing/2014/main" xmlns="" id="{1B1BC37E-7B2B-6F43-BAE5-D3F1968CE08E}"/>
              </a:ext>
            </a:extLst>
          </p:cNvPr>
          <p:cNvSpPr/>
          <p:nvPr/>
        </p:nvSpPr>
        <p:spPr>
          <a:xfrm>
            <a:off x="6594951" y="2656795"/>
            <a:ext cx="2167391" cy="526917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No </a:t>
            </a:r>
            <a:r>
              <a:rPr lang="cs-CZ" sz="1400" b="1" dirty="0" err="1"/>
              <a:t>indication</a:t>
            </a:r>
            <a:r>
              <a:rPr lang="cs-CZ" sz="1400" b="1" dirty="0"/>
              <a:t> </a:t>
            </a:r>
            <a:r>
              <a:rPr lang="cs-CZ" sz="1400" b="1" dirty="0" err="1"/>
              <a:t>for</a:t>
            </a:r>
            <a:r>
              <a:rPr lang="cs-CZ" sz="1400" b="1" dirty="0"/>
              <a:t> IRT</a:t>
            </a:r>
          </a:p>
        </p:txBody>
      </p:sp>
      <p:cxnSp>
        <p:nvCxnSpPr>
          <p:cNvPr id="21" name="Přímá spojnice se šipkou 20"/>
          <p:cNvCxnSpPr/>
          <p:nvPr/>
        </p:nvCxnSpPr>
        <p:spPr>
          <a:xfrm flipH="1">
            <a:off x="1396533" y="2276871"/>
            <a:ext cx="745" cy="360041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Přímá spojnice se šipkou 97"/>
          <p:cNvCxnSpPr>
            <a:stCxn id="68" idx="2"/>
          </p:cNvCxnSpPr>
          <p:nvPr/>
        </p:nvCxnSpPr>
        <p:spPr>
          <a:xfrm flipH="1">
            <a:off x="4661561" y="1720258"/>
            <a:ext cx="1" cy="916654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Přímá spojnice se šipkou 98"/>
          <p:cNvCxnSpPr/>
          <p:nvPr/>
        </p:nvCxnSpPr>
        <p:spPr>
          <a:xfrm flipH="1">
            <a:off x="7750165" y="1109162"/>
            <a:ext cx="4907" cy="1532051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385810" y="4691176"/>
            <a:ext cx="2059758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/>
              <a:t>AI </a:t>
            </a:r>
            <a:r>
              <a:rPr lang="cs-CZ" sz="1200" dirty="0" err="1"/>
              <a:t>cytopenia</a:t>
            </a:r>
            <a:r>
              <a:rPr lang="cs-CZ" sz="1200" dirty="0"/>
              <a:t>, AI </a:t>
            </a:r>
            <a:r>
              <a:rPr lang="cs-CZ" sz="1200" dirty="0" err="1"/>
              <a:t>enteropathy</a:t>
            </a:r>
            <a:r>
              <a:rPr lang="cs-CZ" sz="1200" dirty="0"/>
              <a:t>, </a:t>
            </a:r>
            <a:r>
              <a:rPr lang="cs-CZ" sz="1200" dirty="0" err="1"/>
              <a:t>Atrophic</a:t>
            </a:r>
            <a:r>
              <a:rPr lang="cs-CZ" sz="1200" dirty="0"/>
              <a:t> gastritis </a:t>
            </a:r>
          </a:p>
        </p:txBody>
      </p:sp>
      <p:sp>
        <p:nvSpPr>
          <p:cNvPr id="104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2560870" y="4691176"/>
            <a:ext cx="2293239" cy="425152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Splenomegaly</a:t>
            </a:r>
            <a:r>
              <a:rPr lang="cs-CZ" sz="1200" dirty="0"/>
              <a:t>, </a:t>
            </a:r>
            <a:r>
              <a:rPr lang="cs-CZ" sz="1200" dirty="0" err="1"/>
              <a:t>lymphadenopathy</a:t>
            </a:r>
            <a:r>
              <a:rPr lang="cs-CZ" sz="1200" dirty="0"/>
              <a:t>, </a:t>
            </a:r>
            <a:r>
              <a:rPr lang="cs-CZ" sz="1200" dirty="0" err="1"/>
              <a:t>lymphoid</a:t>
            </a:r>
            <a:r>
              <a:rPr lang="cs-CZ" sz="1200" dirty="0"/>
              <a:t> </a:t>
            </a:r>
            <a:r>
              <a:rPr lang="cs-CZ" sz="1200" dirty="0" err="1"/>
              <a:t>hyperplasia</a:t>
            </a:r>
            <a:endParaRPr lang="cs-CZ" sz="1200" dirty="0"/>
          </a:p>
        </p:txBody>
      </p:sp>
      <p:sp>
        <p:nvSpPr>
          <p:cNvPr id="105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5007307" y="4725144"/>
            <a:ext cx="1841088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/>
              <a:t>GLILD, IBD, liver/LN/skin </a:t>
            </a:r>
            <a:r>
              <a:rPr lang="cs-CZ" sz="1200" dirty="0" err="1"/>
              <a:t>granuloma</a:t>
            </a:r>
            <a:endParaRPr lang="cs-CZ" sz="1200" dirty="0"/>
          </a:p>
        </p:txBody>
      </p:sp>
      <p:sp>
        <p:nvSpPr>
          <p:cNvPr id="106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7020272" y="4746300"/>
            <a:ext cx="1728192" cy="416466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err="1"/>
              <a:t>Lymphoma</a:t>
            </a:r>
            <a:r>
              <a:rPr lang="cs-CZ" sz="1200" dirty="0"/>
              <a:t>, </a:t>
            </a:r>
            <a:r>
              <a:rPr lang="cs-CZ" sz="1200" dirty="0" err="1"/>
              <a:t>gastric</a:t>
            </a:r>
            <a:r>
              <a:rPr lang="cs-CZ" sz="1200" dirty="0"/>
              <a:t> </a:t>
            </a:r>
            <a:r>
              <a:rPr lang="cs-CZ" sz="1200" dirty="0" err="1"/>
              <a:t>cancers</a:t>
            </a:r>
            <a:endParaRPr lang="cs-CZ" sz="1200" dirty="0"/>
          </a:p>
        </p:txBody>
      </p:sp>
      <p:sp>
        <p:nvSpPr>
          <p:cNvPr id="111" name="Rounded Rectangle 87">
            <a:extLst>
              <a:ext uri="{FF2B5EF4-FFF2-40B4-BE49-F238E27FC236}">
                <a16:creationId xmlns:a16="http://schemas.microsoft.com/office/drawing/2014/main" xmlns="" id="{4A3B7617-8EAF-364E-8476-CDE7341DD869}"/>
              </a:ext>
            </a:extLst>
          </p:cNvPr>
          <p:cNvSpPr/>
          <p:nvPr/>
        </p:nvSpPr>
        <p:spPr>
          <a:xfrm>
            <a:off x="899592" y="5488131"/>
            <a:ext cx="7560840" cy="510024"/>
          </a:xfrm>
          <a:prstGeom prst="roundRect">
            <a:avLst>
              <a:gd name="adj" fmla="val 12070"/>
            </a:avLst>
          </a:prstGeom>
          <a:solidFill>
            <a:srgbClr val="BDCBF3"/>
          </a:solidFill>
          <a:ln w="12700"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err="1"/>
              <a:t>Consider</a:t>
            </a:r>
            <a:r>
              <a:rPr lang="cs-CZ" sz="1400" b="1" dirty="0"/>
              <a:t> IRT </a:t>
            </a:r>
          </a:p>
          <a:p>
            <a:pPr algn="ctr"/>
            <a:r>
              <a:rPr lang="cs-CZ" sz="1400" b="1" dirty="0" err="1"/>
              <a:t>Specific</a:t>
            </a:r>
            <a:r>
              <a:rPr lang="cs-CZ" sz="1400" b="1" dirty="0"/>
              <a:t> management </a:t>
            </a:r>
            <a:r>
              <a:rPr lang="cs-CZ" sz="1400" b="1" dirty="0" err="1"/>
              <a:t>of</a:t>
            </a:r>
            <a:r>
              <a:rPr lang="cs-CZ" sz="1400" b="1" dirty="0"/>
              <a:t> </a:t>
            </a:r>
            <a:r>
              <a:rPr lang="cs-CZ" sz="1400" b="1" dirty="0" err="1"/>
              <a:t>complications</a:t>
            </a:r>
            <a:endParaRPr lang="cs-CZ" sz="1400" b="1" dirty="0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3707903" y="3722646"/>
            <a:ext cx="1" cy="267528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3707904" y="4415428"/>
            <a:ext cx="0" cy="275748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Přímá spojnice se šipkou 117"/>
          <p:cNvCxnSpPr/>
          <p:nvPr/>
        </p:nvCxnSpPr>
        <p:spPr>
          <a:xfrm flipH="1">
            <a:off x="5939408" y="5157192"/>
            <a:ext cx="744" cy="330938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1396905" y="3537012"/>
            <a:ext cx="6744" cy="453162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93">
            <a:extLst>
              <a:ext uri="{FF2B5EF4-FFF2-40B4-BE49-F238E27FC236}">
                <a16:creationId xmlns:a16="http://schemas.microsoft.com/office/drawing/2014/main" xmlns="" id="{DBEAAE95-E039-904A-81DE-6F32E5C51A63}"/>
              </a:ext>
            </a:extLst>
          </p:cNvPr>
          <p:cNvCxnSpPr>
            <a:cxnSpLocks/>
          </p:cNvCxnSpPr>
          <p:nvPr/>
        </p:nvCxnSpPr>
        <p:spPr>
          <a:xfrm>
            <a:off x="1407223" y="3537012"/>
            <a:ext cx="684719" cy="2686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  <a:stCxn id="74" idx="2"/>
            <a:endCxn id="105" idx="0"/>
          </p:cNvCxnSpPr>
          <p:nvPr/>
        </p:nvCxnSpPr>
        <p:spPr>
          <a:xfrm>
            <a:off x="5927851" y="4421530"/>
            <a:ext cx="0" cy="303614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7884368" y="4437112"/>
            <a:ext cx="0" cy="288032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>
            <a:off x="1405309" y="4406640"/>
            <a:ext cx="0" cy="275748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Přímá spojnice se šipkou 176"/>
          <p:cNvCxnSpPr>
            <a:stCxn id="106" idx="2"/>
          </p:cNvCxnSpPr>
          <p:nvPr/>
        </p:nvCxnSpPr>
        <p:spPr>
          <a:xfrm>
            <a:off x="7884368" y="5162766"/>
            <a:ext cx="0" cy="325364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římá spojnice se šipkou 177"/>
          <p:cNvCxnSpPr>
            <a:stCxn id="104" idx="2"/>
          </p:cNvCxnSpPr>
          <p:nvPr/>
        </p:nvCxnSpPr>
        <p:spPr>
          <a:xfrm>
            <a:off x="3707490" y="5116328"/>
            <a:ext cx="414" cy="371802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římá spojnice se šipkou 181"/>
          <p:cNvCxnSpPr>
            <a:stCxn id="102" idx="2"/>
          </p:cNvCxnSpPr>
          <p:nvPr/>
        </p:nvCxnSpPr>
        <p:spPr>
          <a:xfrm flipH="1">
            <a:off x="1403648" y="5107642"/>
            <a:ext cx="12041" cy="380488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7752618" y="308125"/>
            <a:ext cx="0" cy="4001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Přímá spojnice 11"/>
          <p:cNvCxnSpPr/>
          <p:nvPr/>
        </p:nvCxnSpPr>
        <p:spPr>
          <a:xfrm>
            <a:off x="7884368" y="3573016"/>
            <a:ext cx="0" cy="400153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93">
            <a:extLst>
              <a:ext uri="{FF2B5EF4-FFF2-40B4-BE49-F238E27FC236}">
                <a16:creationId xmlns:a16="http://schemas.microsoft.com/office/drawing/2014/main" xmlns="" id="{DBEAAE95-E039-904A-81DE-6F32E5C51A63}"/>
              </a:ext>
            </a:extLst>
          </p:cNvPr>
          <p:cNvCxnSpPr>
            <a:cxnSpLocks/>
          </p:cNvCxnSpPr>
          <p:nvPr/>
        </p:nvCxnSpPr>
        <p:spPr>
          <a:xfrm flipV="1">
            <a:off x="7020272" y="3573016"/>
            <a:ext cx="864096" cy="173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114">
            <a:extLst>
              <a:ext uri="{FF2B5EF4-FFF2-40B4-BE49-F238E27FC236}">
                <a16:creationId xmlns:a16="http://schemas.microsoft.com/office/drawing/2014/main" xmlns="" id="{6625C243-8241-2B44-BC02-0DDFDF5D23FF}"/>
              </a:ext>
            </a:extLst>
          </p:cNvPr>
          <p:cNvCxnSpPr>
            <a:cxnSpLocks/>
          </p:cNvCxnSpPr>
          <p:nvPr/>
        </p:nvCxnSpPr>
        <p:spPr>
          <a:xfrm flipH="1">
            <a:off x="5977383" y="3731536"/>
            <a:ext cx="1" cy="267528"/>
          </a:xfrm>
          <a:prstGeom prst="line">
            <a:avLst/>
          </a:prstGeom>
          <a:ln w="12700">
            <a:solidFill>
              <a:srgbClr val="0118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1411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189</Words>
  <Application>Microsoft Office PowerPoint</Application>
  <PresentationFormat>Předvádění na obrazovce (4:3)</PresentationFormat>
  <Paragraphs>56</Paragraphs>
  <Slides>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Larissa</vt:lpstr>
      <vt:lpstr>Prezentace aplikace PowerPoint</vt:lpstr>
      <vt:lpstr>Prezentace aplikace PowerPoint</vt:lpstr>
    </vt:vector>
  </TitlesOfParts>
  <Company>KAGes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Arzt Lisa</dc:creator>
  <cp:lastModifiedBy>Anna Šedivá 6490</cp:lastModifiedBy>
  <cp:revision>44</cp:revision>
  <cp:lastPrinted>2019-06-13T14:02:32Z</cp:lastPrinted>
  <dcterms:created xsi:type="dcterms:W3CDTF">2019-01-16T12:46:22Z</dcterms:created>
  <dcterms:modified xsi:type="dcterms:W3CDTF">2021-01-29T12:21:48Z</dcterms:modified>
</cp:coreProperties>
</file>