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71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64D6B-B937-49D8-B012-35DC675A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4E5824-E048-4C70-93DA-AEC8BCF45B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70E16-18F6-4E6C-A075-324740F53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EB338-1749-47B9-9012-D6C7699D3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7BEAD-81CA-48C1-BBC5-7F81D9EA0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6954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E209D-F583-4ED9-9AF7-6029780FF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A5B397-CA27-4E8F-AFF5-306CDC3F1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16DAC-E9C5-45D3-943C-DDF7045E1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A9A5D-5E1E-433F-853E-D6D11E41F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00BF9-4941-46A7-9555-0713C70F9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5084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AE73D0-8D6C-473D-82DE-00B0E3067F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B5352D-582B-4EE1-B841-BE676E0EAC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96A680-D201-4FC4-A1FF-782A79E47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8906E-A217-4D87-85E3-8AF096BAF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8E4DB-9A04-4C1F-849E-D2AD832B8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62903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8B82B-C5C6-44A3-899B-249EE3A97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2FE0E-0609-4103-89C4-6EECD50CE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90257-8223-4830-AC9F-F29766409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E1677F-7285-48DC-9036-A75395474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190D4C-D737-43EC-89E1-FC5C2A896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79220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E5F16-1B55-42DD-841C-46AB27155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58A20-FB80-44C0-A67B-D210E9EE1C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19812-CF15-45B0-8D86-799EA3459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201A5-A72F-4159-A48F-6A364F47D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D329D-58D0-4806-BDB2-7F0ECB710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48554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D3516-2035-459D-8AC6-FB0EF6710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56E22-C9B4-459B-AC3E-4072B5C7CE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8045C3-A8B7-4716-A315-CE766452F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7BCCC2-2394-470F-8D7E-0F7B5CDDF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838AE7-C5FE-41C9-B678-98E034657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263075-D640-45BF-A188-3E3D4129B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07427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3209C-BE5A-4794-AF81-483D6148C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D182C-AA79-4BD9-8BAF-0F40918FC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C73F5D-92E3-4552-B17C-FC70B2AD4B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D6A112-9258-4C30-891B-BAC174CFA9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55A816-9FA7-4B30-9ED8-86819B33C6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0C396A-5F1D-4918-846A-63CE11189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EDA17B-886C-40C3-9528-63283E242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DBBB0C-8623-4314-918E-DF1CCF63E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36522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7FE76-257D-4EBF-B9D5-86112C734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B3866-DBCA-4A1D-92EF-A2CD2B82E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D2EBB-9492-49AC-909A-2A32AF554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93EAED-2C50-4B3C-ACEC-6424FF361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59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3DF3D9-1BDA-4823-87BA-09F6399E0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52D453-812E-40A3-A94F-B754568DB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37022-B696-4F8C-9894-52A4D6D0F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731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EF117-A252-44F6-BE53-AE31A2F1A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548FE-2817-4482-8E49-6393A363A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BABB2C-092C-44D3-8EE7-1C697524B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48C7EF-A3E9-4A32-B774-AE4B820CB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3F7475-EE52-47D4-BA73-389B28A46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FE9005-9110-4530-A76F-8428D460D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945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80BE9-2E88-456E-AC02-9E188B070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485448-D037-49B8-A9EC-B14D37CCE2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EBA528-ED23-483E-933D-89EC9E149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3CF34B-662A-4393-A15D-ADD0A0985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2078DA-24E7-4DF8-A278-F6015A50A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9C11A2-958B-4C2E-A705-D845FC84F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9879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49AC18-DFF5-4E37-9DA2-DAFDE21E3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54B51C-19B8-4D95-A1F9-EF2A83A31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9CC51A-7246-453D-B515-E6F4DA7B03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109C9-763D-49D0-A944-91260B3593FD}" type="datetimeFigureOut">
              <a:rPr lang="en-MY" smtClean="0"/>
              <a:t>11/1/2022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9929A-D5B5-48B5-ABFB-F046335835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3F733-62C8-4A79-901F-78617862AB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4D7FE-3376-4416-B469-C2103054C2D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90107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585360F-DFF7-4D3E-B8C2-7336A19C1A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663873"/>
              </p:ext>
            </p:extLst>
          </p:nvPr>
        </p:nvGraphicFramePr>
        <p:xfrm>
          <a:off x="838200" y="478466"/>
          <a:ext cx="9538252" cy="4233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80875">
                  <a:extLst>
                    <a:ext uri="{9D8B030D-6E8A-4147-A177-3AD203B41FA5}">
                      <a16:colId xmlns:a16="http://schemas.microsoft.com/office/drawing/2014/main" val="292514238"/>
                    </a:ext>
                  </a:extLst>
                </a:gridCol>
                <a:gridCol w="4557377">
                  <a:extLst>
                    <a:ext uri="{9D8B030D-6E8A-4147-A177-3AD203B41FA5}">
                      <a16:colId xmlns:a16="http://schemas.microsoft.com/office/drawing/2014/main" val="1918468565"/>
                    </a:ext>
                  </a:extLst>
                </a:gridCol>
              </a:tblGrid>
              <a:tr h="1303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Variables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TAVR (N = 112)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3964664774"/>
                  </a:ext>
                </a:extLst>
              </a:tr>
              <a:tr h="1166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 dirty="0">
                          <a:effectLst/>
                        </a:rPr>
                        <a:t>Age, Mean ± SD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77.97 ± 5.01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4081709861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 dirty="0">
                          <a:effectLst/>
                        </a:rPr>
                        <a:t>Female, n (%)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57 (50.89%)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3632788939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Race Group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696536202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Malay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51 (45.54%)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2027260568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 dirty="0">
                          <a:effectLst/>
                        </a:rPr>
                        <a:t>Chinese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25 (22.32%)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1946319888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Indian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22 (19.64%)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1571476511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Other Malaysian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6 (5.36%)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3690974623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Foreigner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8 (7.14%)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29048270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Valve Type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1820609211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Corevalve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37 (33.04%)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2227634057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Corevalve Evolut-R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26 (23.21%)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3243814187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Edwards Sapien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13 (11.61%)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3235044680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Edwards Sapien 3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23 (20.54%)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2810748348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Edwards Sapien Xt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10 (8.93%)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1435476585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Myval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3 (2.68%)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2283130496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Outcomes 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835502760"/>
                  </a:ext>
                </a:extLst>
              </a:tr>
              <a:tr h="10830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In-Hospital DEATH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6 (5.40%)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236245587"/>
                  </a:ext>
                </a:extLst>
              </a:tr>
              <a:tr h="10368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DEATH ≤ 6 MONTHS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7 (6.30%)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3218322956"/>
                  </a:ext>
                </a:extLst>
              </a:tr>
              <a:tr h="44088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 dirty="0">
                          <a:effectLst/>
                        </a:rPr>
                        <a:t>DEATH &gt; 6 MONTHS</a:t>
                      </a:r>
                      <a:endParaRPr lang="en-MY" sz="10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 dirty="0">
                          <a:effectLst/>
                        </a:rPr>
                        <a:t>LOST TO FOLLOW-UP</a:t>
                      </a:r>
                      <a:endParaRPr lang="en-MY" sz="10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 dirty="0">
                          <a:effectLst/>
                        </a:rPr>
                        <a:t>ALIVE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34 (30.4%)</a:t>
                      </a:r>
                      <a:endParaRPr lang="en-MY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1 (0.9%)</a:t>
                      </a:r>
                      <a:endParaRPr lang="en-MY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64 (57.1%)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4111028364"/>
                  </a:ext>
                </a:extLst>
              </a:tr>
              <a:tr h="10368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PACEMAKER IMPLANTATION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12 (10.7%)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1364938079"/>
                  </a:ext>
                </a:extLst>
              </a:tr>
              <a:tr h="10368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cap="all">
                          <a:effectLst/>
                        </a:rPr>
                        <a:t>NYHA PRE PROCEDURE</a:t>
                      </a:r>
                      <a:endParaRPr lang="en-MY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        </a:t>
                      </a:r>
                      <a:endParaRPr lang="en-MY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06" marR="65306" marT="0" marB="0"/>
                </a:tc>
                <a:extLst>
                  <a:ext uri="{0D108BD9-81ED-4DB2-BD59-A6C34878D82A}">
                    <a16:rowId xmlns:a16="http://schemas.microsoft.com/office/drawing/2014/main" val="3183466767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A2CC482-051B-413C-A2C7-E233E8A730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801993"/>
              </p:ext>
            </p:extLst>
          </p:nvPr>
        </p:nvGraphicFramePr>
        <p:xfrm>
          <a:off x="838199" y="4712392"/>
          <a:ext cx="9538253" cy="1451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28762">
                  <a:extLst>
                    <a:ext uri="{9D8B030D-6E8A-4147-A177-3AD203B41FA5}">
                      <a16:colId xmlns:a16="http://schemas.microsoft.com/office/drawing/2014/main" val="3407416392"/>
                    </a:ext>
                  </a:extLst>
                </a:gridCol>
                <a:gridCol w="1463168">
                  <a:extLst>
                    <a:ext uri="{9D8B030D-6E8A-4147-A177-3AD203B41FA5}">
                      <a16:colId xmlns:a16="http://schemas.microsoft.com/office/drawing/2014/main" val="3565093718"/>
                    </a:ext>
                  </a:extLst>
                </a:gridCol>
                <a:gridCol w="1085453">
                  <a:extLst>
                    <a:ext uri="{9D8B030D-6E8A-4147-A177-3AD203B41FA5}">
                      <a16:colId xmlns:a16="http://schemas.microsoft.com/office/drawing/2014/main" val="1197058881"/>
                    </a:ext>
                  </a:extLst>
                </a:gridCol>
                <a:gridCol w="1280034">
                  <a:extLst>
                    <a:ext uri="{9D8B030D-6E8A-4147-A177-3AD203B41FA5}">
                      <a16:colId xmlns:a16="http://schemas.microsoft.com/office/drawing/2014/main" val="2377483586"/>
                    </a:ext>
                  </a:extLst>
                </a:gridCol>
                <a:gridCol w="1180836">
                  <a:extLst>
                    <a:ext uri="{9D8B030D-6E8A-4147-A177-3AD203B41FA5}">
                      <a16:colId xmlns:a16="http://schemas.microsoft.com/office/drawing/2014/main" val="4190028734"/>
                    </a:ext>
                  </a:extLst>
                </a:gridCol>
              </a:tblGrid>
              <a:tr h="66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NYHA Pre- Procedure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Ⅰ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Ⅱ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Ⅲ</a:t>
                      </a:r>
                      <a:endParaRPr lang="en-MY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Ⅳ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4632184"/>
                  </a:ext>
                </a:extLst>
              </a:tr>
              <a:tr h="66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Number (Percentage)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17 (15.2%)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54 (48.2%)</a:t>
                      </a:r>
                      <a:endParaRPr lang="en-MY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32 (28.6%)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 (8.0%)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7687455"/>
                  </a:ext>
                </a:extLst>
              </a:tr>
              <a:tr h="66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NYHA Post-Procedure at 1 months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Ⅰ</a:t>
                      </a:r>
                      <a:endParaRPr lang="en-MY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Ⅱ</a:t>
                      </a:r>
                      <a:endParaRPr lang="en-MY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Ⅲ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Ⅳ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2062524"/>
                  </a:ext>
                </a:extLst>
              </a:tr>
              <a:tr h="66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Number (Percentage)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94 (83.9%)</a:t>
                      </a:r>
                      <a:endParaRPr lang="en-MY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 (6.3%)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 (0.9%)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0 (0%)</a:t>
                      </a:r>
                      <a:endParaRPr lang="en-MY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3349802"/>
                  </a:ext>
                </a:extLst>
              </a:tr>
              <a:tr h="66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Post-procedure paravalvular regurgitation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none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mild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moderate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severe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6549727"/>
                  </a:ext>
                </a:extLst>
              </a:tr>
              <a:tr h="66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14 (12.5%)</a:t>
                      </a:r>
                      <a:endParaRPr lang="en-MY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94 (83.9%)</a:t>
                      </a:r>
                      <a:endParaRPr lang="en-MY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 (2.7%)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 (0.9%)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1573547"/>
                  </a:ext>
                </a:extLst>
              </a:tr>
              <a:tr h="66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Post-procedure transvalvular regurgitation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none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mild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moderate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severe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1369380"/>
                  </a:ext>
                </a:extLst>
              </a:tr>
              <a:tr h="66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14 (12.5%)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97 (86.6%)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 (0.9%)</a:t>
                      </a:r>
                      <a:endParaRPr lang="en-MY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0 (0%)</a:t>
                      </a:r>
                      <a:endParaRPr lang="en-MY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8144275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2C888E49-5A89-4811-8602-F45E387D5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-347297"/>
            <a:ext cx="649517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altLang="en-US" sz="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 I. Demographics, TAVR Patient Characteristics and Outcomes</a:t>
            </a:r>
            <a:endParaRPr lang="en-US" altLang="en-US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275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BD7DBB-B073-4CA9-85A3-49DEAC838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71" y="1557669"/>
            <a:ext cx="11137605" cy="353532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E5D7DE6-5535-470E-AB86-E8EA22BA24E9}"/>
              </a:ext>
            </a:extLst>
          </p:cNvPr>
          <p:cNvSpPr/>
          <p:nvPr/>
        </p:nvSpPr>
        <p:spPr>
          <a:xfrm>
            <a:off x="1177255" y="5233324"/>
            <a:ext cx="6096000" cy="11227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pre TAVR patients, RVFW-S have weak but significant inverse relationship with AVAi only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091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CE98A93-118F-41D7-A896-F8EDB7AA9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016" y="1194897"/>
            <a:ext cx="11302410" cy="334546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DAA3E29-990F-401B-B2B1-68567EF0123A}"/>
              </a:ext>
            </a:extLst>
          </p:cNvPr>
          <p:cNvSpPr/>
          <p:nvPr/>
        </p:nvSpPr>
        <p:spPr>
          <a:xfrm>
            <a:off x="1621871" y="4839042"/>
            <a:ext cx="6096000" cy="11227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Both AT and DVI have significant linear relationship with flow rate. The relationship is stronger between DVI and flow rate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313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pie chart&#10;&#10;Description automatically generated">
            <a:extLst>
              <a:ext uri="{FF2B5EF4-FFF2-40B4-BE49-F238E27FC236}">
                <a16:creationId xmlns:a16="http://schemas.microsoft.com/office/drawing/2014/main" id="{13AD89B4-9DEC-4CC8-B0B3-D4575CF482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915" y="567481"/>
            <a:ext cx="6739916" cy="5101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35FD5D-6ED3-4EB2-8DE8-3F10C2B03865}"/>
              </a:ext>
            </a:extLst>
          </p:cNvPr>
          <p:cNvSpPr txBox="1"/>
          <p:nvPr/>
        </p:nvSpPr>
        <p:spPr>
          <a:xfrm>
            <a:off x="267143" y="176797"/>
            <a:ext cx="6095114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3. Left Ventricle Geometry</a:t>
            </a:r>
            <a:endParaRPr lang="en-MY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A7FCEE-C346-47EC-91BF-877C788EF20B}"/>
              </a:ext>
            </a:extLst>
          </p:cNvPr>
          <p:cNvSpPr/>
          <p:nvPr/>
        </p:nvSpPr>
        <p:spPr>
          <a:xfrm>
            <a:off x="2628551" y="5669181"/>
            <a:ext cx="6096000" cy="11227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are 4 patients (3.74%) with normal LV geometry. The most common LV geometry is concentric hypertrophy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508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FC2653-140D-46BF-B093-069F847666C8}"/>
              </a:ext>
            </a:extLst>
          </p:cNvPr>
          <p:cNvSpPr txBox="1"/>
          <p:nvPr/>
        </p:nvSpPr>
        <p:spPr>
          <a:xfrm>
            <a:off x="728330" y="361507"/>
            <a:ext cx="4306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4: Pre-TAVR IVSd</a:t>
            </a:r>
            <a:endParaRPr lang="en-MY" dirty="0"/>
          </a:p>
        </p:txBody>
      </p:sp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BDC19630-B82A-41E6-A85C-F51884BA9E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339" y="625934"/>
            <a:ext cx="6098962" cy="47010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5DD2176-BD50-419D-A33A-4FB27887A049}"/>
              </a:ext>
            </a:extLst>
          </p:cNvPr>
          <p:cNvSpPr/>
          <p:nvPr/>
        </p:nvSpPr>
        <p:spPr>
          <a:xfrm>
            <a:off x="3690050" y="5663321"/>
            <a:ext cx="5415906" cy="5687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are 8 patients (7.5%) pre-TAVR with IVSd &lt; 1.0cm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411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DD2D8D4-DD4B-4B81-8894-7AC250F7A22E}"/>
              </a:ext>
            </a:extLst>
          </p:cNvPr>
          <p:cNvSpPr txBox="1"/>
          <p:nvPr/>
        </p:nvSpPr>
        <p:spPr>
          <a:xfrm>
            <a:off x="887819" y="202019"/>
            <a:ext cx="3918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Pre-TAVR PWTd</a:t>
            </a:r>
            <a:endParaRPr lang="en-MY" dirty="0"/>
          </a:p>
        </p:txBody>
      </p:sp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E4E78BFB-2346-4769-9752-F85B0FBCF6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085" y="739510"/>
            <a:ext cx="6229620" cy="477205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AD7D459-4A9D-4649-AB4C-5F48BE919D8A}"/>
              </a:ext>
            </a:extLst>
          </p:cNvPr>
          <p:cNvSpPr/>
          <p:nvPr/>
        </p:nvSpPr>
        <p:spPr>
          <a:xfrm>
            <a:off x="3117097" y="5834117"/>
            <a:ext cx="5722913" cy="5687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are 13 patients (12.1%) pre-TAVR with PWTd &lt; 1.0cm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918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8BCC5FF-E984-4127-88F8-8A74937FE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58753"/>
              </p:ext>
            </p:extLst>
          </p:nvPr>
        </p:nvGraphicFramePr>
        <p:xfrm>
          <a:off x="933892" y="526312"/>
          <a:ext cx="10515601" cy="58851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8141">
                  <a:extLst>
                    <a:ext uri="{9D8B030D-6E8A-4147-A177-3AD203B41FA5}">
                      <a16:colId xmlns:a16="http://schemas.microsoft.com/office/drawing/2014/main" val="2667052035"/>
                    </a:ext>
                  </a:extLst>
                </a:gridCol>
                <a:gridCol w="1135685">
                  <a:extLst>
                    <a:ext uri="{9D8B030D-6E8A-4147-A177-3AD203B41FA5}">
                      <a16:colId xmlns:a16="http://schemas.microsoft.com/office/drawing/2014/main" val="1363516292"/>
                    </a:ext>
                  </a:extLst>
                </a:gridCol>
                <a:gridCol w="1081004">
                  <a:extLst>
                    <a:ext uri="{9D8B030D-6E8A-4147-A177-3AD203B41FA5}">
                      <a16:colId xmlns:a16="http://schemas.microsoft.com/office/drawing/2014/main" val="934959082"/>
                    </a:ext>
                  </a:extLst>
                </a:gridCol>
                <a:gridCol w="1226119">
                  <a:extLst>
                    <a:ext uri="{9D8B030D-6E8A-4147-A177-3AD203B41FA5}">
                      <a16:colId xmlns:a16="http://schemas.microsoft.com/office/drawing/2014/main" val="24189054"/>
                    </a:ext>
                  </a:extLst>
                </a:gridCol>
                <a:gridCol w="986363">
                  <a:extLst>
                    <a:ext uri="{9D8B030D-6E8A-4147-A177-3AD203B41FA5}">
                      <a16:colId xmlns:a16="http://schemas.microsoft.com/office/drawing/2014/main" val="3797321836"/>
                    </a:ext>
                  </a:extLst>
                </a:gridCol>
                <a:gridCol w="1362822">
                  <a:extLst>
                    <a:ext uri="{9D8B030D-6E8A-4147-A177-3AD203B41FA5}">
                      <a16:colId xmlns:a16="http://schemas.microsoft.com/office/drawing/2014/main" val="3643700127"/>
                    </a:ext>
                  </a:extLst>
                </a:gridCol>
                <a:gridCol w="1362822">
                  <a:extLst>
                    <a:ext uri="{9D8B030D-6E8A-4147-A177-3AD203B41FA5}">
                      <a16:colId xmlns:a16="http://schemas.microsoft.com/office/drawing/2014/main" val="4099289948"/>
                    </a:ext>
                  </a:extLst>
                </a:gridCol>
                <a:gridCol w="1232428">
                  <a:extLst>
                    <a:ext uri="{9D8B030D-6E8A-4147-A177-3AD203B41FA5}">
                      <a16:colId xmlns:a16="http://schemas.microsoft.com/office/drawing/2014/main" val="280070944"/>
                    </a:ext>
                  </a:extLst>
                </a:gridCol>
                <a:gridCol w="820217">
                  <a:extLst>
                    <a:ext uri="{9D8B030D-6E8A-4147-A177-3AD203B41FA5}">
                      <a16:colId xmlns:a16="http://schemas.microsoft.com/office/drawing/2014/main" val="1011128997"/>
                    </a:ext>
                  </a:extLst>
                </a:gridCol>
              </a:tblGrid>
              <a:tr h="2784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Characteristics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Pre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Post Immediate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Post 6 months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Overall p value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p value post-hoc analysis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% Mean Difference</a:t>
                      </a:r>
                      <a:endParaRPr lang="en-MY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(Pre-to 6-month)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51201940"/>
                  </a:ext>
                </a:extLst>
              </a:tr>
              <a:tr h="873389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Pre-to-post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Post-to-6 month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Pre-to 6-month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3123861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IVSd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1.27 ± 0.21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1.26 ± 0.19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1.21 ± 0.23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0.022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1.000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0.174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0.038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-4.72%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8457578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err="1">
                          <a:effectLst/>
                        </a:rPr>
                        <a:t>PWTd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1.19 ± 0.24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1.17 ± 0.22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1.12 ± 0.20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0.136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-5.88%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4108009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LVIDd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4.77 ± 0.64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4.60 ± 0.58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4.49 ± 0.65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0.044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0.288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-5.87%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253328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RWT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0.51 ± 0.14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0.52 ± 0.12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0.51 ± 0.11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0.831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0.00%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6412146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EF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53.02 ± 12.12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56.64 ± 11.31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56.35 ± 9.00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0.004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0.004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1.000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0.044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6.28%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9264803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AVA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0.68 ± 0.19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2.07 ± 0.73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2.02 ± 0.73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1.000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197.06%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7630321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err="1">
                          <a:effectLst/>
                        </a:rPr>
                        <a:t>AVAi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0.42 ± 0.12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1.28 ± 0.44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1.25 ± 0.47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&lt;0.001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1.000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197.62%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0042872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Peak velocity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4.45 ± 0.64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1.98 ± 0.50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2.06 ± 0.59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0.463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-53.71%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1535825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Mean PG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49.94 ± 13.53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8.57 ± 4.51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9.49 ± 6.09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0.226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-81.00%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6844716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SVi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46.42 ± 13.71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46.34 ± 13.54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49.00 ± 13.95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0.187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5.56%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1367829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AT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120.00 ± 26.33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73.74 ± 16.86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75.98 ± 16.82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1.000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-36.68%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671646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AT/ET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0.35 ± 0.07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0.25 ± 0.05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0.24 ± 0.05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1.000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-31.43%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0652966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Flow Rate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217.80 ± 57.61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249.32 ± 69.75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251.94 ± 69.59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1.000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15.67%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9326268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DVI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0.21 ± 0.06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0.62 ± 0.18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0.60 ± 0.17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0.851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&lt;0.001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185.71%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8413148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TR Peak PG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30.44 ± 14.34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29.59 ± 12.41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29.10 ± 10.62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0.806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-4.40%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9627317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s-PAP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34.96 ± 16.37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34.46 ± 14.42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33.29 ± 12.12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0.772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MY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MY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MY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-4.78%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6618703"/>
                  </a:ext>
                </a:extLst>
              </a:tr>
              <a:tr h="27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LAVI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52.96 ± 15.29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51.93 ± 16.74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50.11 ± 17.42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0.183</a:t>
                      </a:r>
                      <a:endParaRPr lang="en-MY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MY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MY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MY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-5.38%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3989847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C004A516-2337-48F4-AF18-982D76C42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507" y="60020"/>
            <a:ext cx="965193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 II.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Echocardiographic Parameters Pre, Post Immediate and Post 6 months after TAVR*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A93E2B-AD69-4679-B966-B1C63FB99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784" y="6562344"/>
            <a:ext cx="5733288" cy="29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024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2AA1CB0-4F15-4F60-873D-E411294046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691121"/>
              </p:ext>
            </p:extLst>
          </p:nvPr>
        </p:nvGraphicFramePr>
        <p:xfrm>
          <a:off x="345558" y="1254643"/>
          <a:ext cx="11008241" cy="43274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0886">
                  <a:extLst>
                    <a:ext uri="{9D8B030D-6E8A-4147-A177-3AD203B41FA5}">
                      <a16:colId xmlns:a16="http://schemas.microsoft.com/office/drawing/2014/main" val="272687842"/>
                    </a:ext>
                  </a:extLst>
                </a:gridCol>
                <a:gridCol w="1213108">
                  <a:extLst>
                    <a:ext uri="{9D8B030D-6E8A-4147-A177-3AD203B41FA5}">
                      <a16:colId xmlns:a16="http://schemas.microsoft.com/office/drawing/2014/main" val="2396292555"/>
                    </a:ext>
                  </a:extLst>
                </a:gridCol>
                <a:gridCol w="1120639">
                  <a:extLst>
                    <a:ext uri="{9D8B030D-6E8A-4147-A177-3AD203B41FA5}">
                      <a16:colId xmlns:a16="http://schemas.microsoft.com/office/drawing/2014/main" val="2968297956"/>
                    </a:ext>
                  </a:extLst>
                </a:gridCol>
                <a:gridCol w="1221915">
                  <a:extLst>
                    <a:ext uri="{9D8B030D-6E8A-4147-A177-3AD203B41FA5}">
                      <a16:colId xmlns:a16="http://schemas.microsoft.com/office/drawing/2014/main" val="3379949345"/>
                    </a:ext>
                  </a:extLst>
                </a:gridCol>
                <a:gridCol w="1032573">
                  <a:extLst>
                    <a:ext uri="{9D8B030D-6E8A-4147-A177-3AD203B41FA5}">
                      <a16:colId xmlns:a16="http://schemas.microsoft.com/office/drawing/2014/main" val="2240044023"/>
                    </a:ext>
                  </a:extLst>
                </a:gridCol>
                <a:gridCol w="1450886">
                  <a:extLst>
                    <a:ext uri="{9D8B030D-6E8A-4147-A177-3AD203B41FA5}">
                      <a16:colId xmlns:a16="http://schemas.microsoft.com/office/drawing/2014/main" val="1221449041"/>
                    </a:ext>
                  </a:extLst>
                </a:gridCol>
                <a:gridCol w="1448685">
                  <a:extLst>
                    <a:ext uri="{9D8B030D-6E8A-4147-A177-3AD203B41FA5}">
                      <a16:colId xmlns:a16="http://schemas.microsoft.com/office/drawing/2014/main" val="662034433"/>
                    </a:ext>
                  </a:extLst>
                </a:gridCol>
                <a:gridCol w="1230721">
                  <a:extLst>
                    <a:ext uri="{9D8B030D-6E8A-4147-A177-3AD203B41FA5}">
                      <a16:colId xmlns:a16="http://schemas.microsoft.com/office/drawing/2014/main" val="540969484"/>
                    </a:ext>
                  </a:extLst>
                </a:gridCol>
                <a:gridCol w="838828">
                  <a:extLst>
                    <a:ext uri="{9D8B030D-6E8A-4147-A177-3AD203B41FA5}">
                      <a16:colId xmlns:a16="http://schemas.microsoft.com/office/drawing/2014/main" val="104206358"/>
                    </a:ext>
                  </a:extLst>
                </a:gridCol>
              </a:tblGrid>
              <a:tr h="45008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Characteristics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Pre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Post Immediate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Post 6 months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Overall p value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p value post-hoc analysis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% Mean Difference</a:t>
                      </a:r>
                      <a:endParaRPr lang="en-MY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(Pre-to 6-month)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9665269"/>
                  </a:ext>
                </a:extLst>
              </a:tr>
              <a:tr h="1614694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Pre-to-post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Pre-to-post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Pre-to-post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900685"/>
                  </a:ext>
                </a:extLst>
              </a:tr>
              <a:tr h="450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GLS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-11.44 ± 4.23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-11.65 ± 5.13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-13.94 ± 3.72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&lt;0.001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1.000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0.003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&lt;0.001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21.85%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1062608"/>
                  </a:ext>
                </a:extLst>
              </a:tr>
              <a:tr h="450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LAr-S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17.44 ± 9.16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16.69 ± 7.98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19.60 ± 8.77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0.033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1.000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0.041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0.203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12.39%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8579547"/>
                  </a:ext>
                </a:extLst>
              </a:tr>
              <a:tr h="450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LAc-S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10.17 ± 6.56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8.96 ± 5.26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10.07 ± 6.28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0.326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-0.98%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971019"/>
                  </a:ext>
                </a:extLst>
              </a:tr>
              <a:tr h="450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LA booster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10.85 ± 5.90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11.24 ± 5.57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12.01 ± 6.02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0.562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10.69%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2226675"/>
                  </a:ext>
                </a:extLst>
              </a:tr>
              <a:tr h="462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RVFW-S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-19.01 ± 6.88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-18.26 ± 6.75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-19.27 ± 6.44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0.543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MY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MY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1.47%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4961812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F5945693-9B64-4E07-8BCB-44D549E6B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658687"/>
            <a:ext cx="9661038" cy="2646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 </a:t>
            </a:r>
            <a:r>
              <a:rPr lang="en-US" alt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iii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Strain Analysis Pre, Post Immediate and Post 6 months after </a:t>
            </a: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TAVR*</a:t>
            </a:r>
            <a:endParaRPr kumimoji="0" lang="en-US" altLang="en-US" sz="14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4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56DB71-5616-4B25-AE1C-7205C876A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835" y="6183861"/>
            <a:ext cx="5733288" cy="29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500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E96D35C-661B-4640-8718-48DBA24A71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340476"/>
              </p:ext>
            </p:extLst>
          </p:nvPr>
        </p:nvGraphicFramePr>
        <p:xfrm>
          <a:off x="381001" y="685800"/>
          <a:ext cx="11033052" cy="52843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9933">
                  <a:extLst>
                    <a:ext uri="{9D8B030D-6E8A-4147-A177-3AD203B41FA5}">
                      <a16:colId xmlns:a16="http://schemas.microsoft.com/office/drawing/2014/main" val="409630268"/>
                    </a:ext>
                  </a:extLst>
                </a:gridCol>
                <a:gridCol w="1451949">
                  <a:extLst>
                    <a:ext uri="{9D8B030D-6E8A-4147-A177-3AD203B41FA5}">
                      <a16:colId xmlns:a16="http://schemas.microsoft.com/office/drawing/2014/main" val="3912687684"/>
                    </a:ext>
                  </a:extLst>
                </a:gridCol>
                <a:gridCol w="1407818">
                  <a:extLst>
                    <a:ext uri="{9D8B030D-6E8A-4147-A177-3AD203B41FA5}">
                      <a16:colId xmlns:a16="http://schemas.microsoft.com/office/drawing/2014/main" val="269827926"/>
                    </a:ext>
                  </a:extLst>
                </a:gridCol>
                <a:gridCol w="1401197">
                  <a:extLst>
                    <a:ext uri="{9D8B030D-6E8A-4147-A177-3AD203B41FA5}">
                      <a16:colId xmlns:a16="http://schemas.microsoft.com/office/drawing/2014/main" val="3707295458"/>
                    </a:ext>
                  </a:extLst>
                </a:gridCol>
                <a:gridCol w="1979330">
                  <a:extLst>
                    <a:ext uri="{9D8B030D-6E8A-4147-A177-3AD203B41FA5}">
                      <a16:colId xmlns:a16="http://schemas.microsoft.com/office/drawing/2014/main" val="2875618894"/>
                    </a:ext>
                  </a:extLst>
                </a:gridCol>
                <a:gridCol w="1043727">
                  <a:extLst>
                    <a:ext uri="{9D8B030D-6E8A-4147-A177-3AD203B41FA5}">
                      <a16:colId xmlns:a16="http://schemas.microsoft.com/office/drawing/2014/main" val="3018112785"/>
                    </a:ext>
                  </a:extLst>
                </a:gridCol>
                <a:gridCol w="1087859">
                  <a:extLst>
                    <a:ext uri="{9D8B030D-6E8A-4147-A177-3AD203B41FA5}">
                      <a16:colId xmlns:a16="http://schemas.microsoft.com/office/drawing/2014/main" val="699814612"/>
                    </a:ext>
                  </a:extLst>
                </a:gridCol>
                <a:gridCol w="1081239">
                  <a:extLst>
                    <a:ext uri="{9D8B030D-6E8A-4147-A177-3AD203B41FA5}">
                      <a16:colId xmlns:a16="http://schemas.microsoft.com/office/drawing/2014/main" val="3685296225"/>
                    </a:ext>
                  </a:extLst>
                </a:gridCol>
              </a:tblGrid>
              <a:tr h="897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Characteristics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Pre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Post</a:t>
                      </a:r>
                      <a:endParaRPr lang="en-MY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Immediate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Post</a:t>
                      </a:r>
                      <a:endParaRPr lang="en-MY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6 months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% Mean Difference </a:t>
                      </a:r>
                      <a:endParaRPr lang="en-MY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(Pre-to-6-month)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 value</a:t>
                      </a:r>
                      <a:r>
                        <a:rPr lang="en-US" sz="1400" baseline="30000">
                          <a:effectLst/>
                        </a:rPr>
                        <a:t>1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 value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 value</a:t>
                      </a:r>
                      <a:r>
                        <a:rPr lang="en-US" sz="1400" baseline="30000">
                          <a:effectLst/>
                        </a:rPr>
                        <a:t>3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extLst>
                  <a:ext uri="{0D108BD9-81ED-4DB2-BD59-A6C34878D82A}">
                    <a16:rowId xmlns:a16="http://schemas.microsoft.com/office/drawing/2014/main" val="1612048555"/>
                  </a:ext>
                </a:extLst>
              </a:tr>
              <a:tr h="368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LAr-S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/>
                </a:tc>
                <a:extLst>
                  <a:ext uri="{0D108BD9-81ED-4DB2-BD59-A6C34878D82A}">
                    <a16:rowId xmlns:a16="http://schemas.microsoft.com/office/drawing/2014/main" val="1558104393"/>
                  </a:ext>
                </a:extLst>
              </a:tr>
              <a:tr h="368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Overall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17.44 ± 9.16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16.69 ± 7.98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19.60 ± 8.77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12.39%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0.563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extLst>
                  <a:ext uri="{0D108BD9-81ED-4DB2-BD59-A6C34878D82A}">
                    <a16:rowId xmlns:a16="http://schemas.microsoft.com/office/drawing/2014/main" val="3221415180"/>
                  </a:ext>
                </a:extLst>
              </a:tr>
              <a:tr h="368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Alive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16.90 ± 8.12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16.93 ± 7.17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20.12 ± 7.51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19.00%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0.898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0.405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extLst>
                  <a:ext uri="{0D108BD9-81ED-4DB2-BD59-A6C34878D82A}">
                    <a16:rowId xmlns:a16="http://schemas.microsoft.com/office/drawing/2014/main" val="3090152987"/>
                  </a:ext>
                </a:extLst>
              </a:tr>
              <a:tr h="368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Death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18.52 ± 11.07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16.21 ± 9.56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18.58 ± 10.98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0.31%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561502"/>
                  </a:ext>
                </a:extLst>
              </a:tr>
              <a:tr h="368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GLS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extLst>
                  <a:ext uri="{0D108BD9-81ED-4DB2-BD59-A6C34878D82A}">
                    <a16:rowId xmlns:a16="http://schemas.microsoft.com/office/drawing/2014/main" val="1550115060"/>
                  </a:ext>
                </a:extLst>
              </a:tr>
              <a:tr h="368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Overall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-11.44 ± 4.23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-11.65 ± 5.13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-13.94 ± 3.72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21.80%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0.001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extLst>
                  <a:ext uri="{0D108BD9-81ED-4DB2-BD59-A6C34878D82A}">
                    <a16:rowId xmlns:a16="http://schemas.microsoft.com/office/drawing/2014/main" val="348619588"/>
                  </a:ext>
                </a:extLst>
              </a:tr>
              <a:tr h="368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Alive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-11.53 ± 4.29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-11.84 ± 5.31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-14.69 ± 3.25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27.48%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0.206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0.246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extLst>
                  <a:ext uri="{0D108BD9-81ED-4DB2-BD59-A6C34878D82A}">
                    <a16:rowId xmlns:a16="http://schemas.microsoft.com/office/drawing/2014/main" val="981027231"/>
                  </a:ext>
                </a:extLst>
              </a:tr>
              <a:tr h="368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Death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-11.28 ± 4.19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-11.25 ± 4.84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-12.43 ± 4.19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10.19%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701319"/>
                  </a:ext>
                </a:extLst>
              </a:tr>
              <a:tr h="359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RVFW-S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extLst>
                  <a:ext uri="{0D108BD9-81ED-4DB2-BD59-A6C34878D82A}">
                    <a16:rowId xmlns:a16="http://schemas.microsoft.com/office/drawing/2014/main" val="1870222356"/>
                  </a:ext>
                </a:extLst>
              </a:tr>
              <a:tr h="359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Overall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-19.01 ± 6.88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-18.26 ± 6.75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-19.29 ± 6.44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1.48%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1.000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extLst>
                  <a:ext uri="{0D108BD9-81ED-4DB2-BD59-A6C34878D82A}">
                    <a16:rowId xmlns:a16="http://schemas.microsoft.com/office/drawing/2014/main" val="1234707029"/>
                  </a:ext>
                </a:extLst>
              </a:tr>
              <a:tr h="359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Alive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-18.98 ± 7.45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-18.85 ± 6.66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-20.89 ± 6.34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10.09%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0.067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0.051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extLst>
                  <a:ext uri="{0D108BD9-81ED-4DB2-BD59-A6C34878D82A}">
                    <a16:rowId xmlns:a16="http://schemas.microsoft.com/office/drawing/2014/main" val="2698000751"/>
                  </a:ext>
                </a:extLst>
              </a:tr>
              <a:tr h="359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Death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-19.06 ± 5.73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-17.06 ± 6.90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-16.07 ± 5.45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-15.68%</a:t>
                      </a:r>
                      <a:endParaRPr lang="en-MY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MY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78490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8275683E-932F-4AC3-8CD8-9EDA95A59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04" y="330060"/>
            <a:ext cx="790594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 iv.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Relationship between echo and strain parameters with mortality*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7AA06C-1752-4413-A567-C811431C0919}"/>
              </a:ext>
            </a:extLst>
          </p:cNvPr>
          <p:cNvSpPr txBox="1"/>
          <p:nvPr/>
        </p:nvSpPr>
        <p:spPr>
          <a:xfrm>
            <a:off x="501059" y="6005200"/>
            <a:ext cx="9647719" cy="1045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*Data from 98 patients with complete echo for the duration of study</a:t>
            </a: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 values</a:t>
            </a:r>
            <a:r>
              <a:rPr lang="en-US" sz="10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suggested any statistically significance of value differences at % difference pre to post 6 months, p values</a:t>
            </a:r>
            <a:r>
              <a:rPr lang="en-US" sz="10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suggested any statistically significance of value differences between groups regardless different    time points and p values</a:t>
            </a:r>
            <a:r>
              <a:rPr lang="en-US" sz="10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suggested any statistically significance of possible interaction of value differences between groups and different time points</a:t>
            </a: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417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437E4F5-9556-4F2E-8E44-FF6FB09388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786159"/>
              </p:ext>
            </p:extLst>
          </p:nvPr>
        </p:nvGraphicFramePr>
        <p:xfrm>
          <a:off x="301255" y="813390"/>
          <a:ext cx="11589489" cy="53534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2001">
                  <a:extLst>
                    <a:ext uri="{9D8B030D-6E8A-4147-A177-3AD203B41FA5}">
                      <a16:colId xmlns:a16="http://schemas.microsoft.com/office/drawing/2014/main" val="2348063258"/>
                    </a:ext>
                  </a:extLst>
                </a:gridCol>
                <a:gridCol w="3706319">
                  <a:extLst>
                    <a:ext uri="{9D8B030D-6E8A-4147-A177-3AD203B41FA5}">
                      <a16:colId xmlns:a16="http://schemas.microsoft.com/office/drawing/2014/main" val="3662029331"/>
                    </a:ext>
                  </a:extLst>
                </a:gridCol>
                <a:gridCol w="2327169">
                  <a:extLst>
                    <a:ext uri="{9D8B030D-6E8A-4147-A177-3AD203B41FA5}">
                      <a16:colId xmlns:a16="http://schemas.microsoft.com/office/drawing/2014/main" val="363095906"/>
                    </a:ext>
                  </a:extLst>
                </a:gridCol>
                <a:gridCol w="2327169">
                  <a:extLst>
                    <a:ext uri="{9D8B030D-6E8A-4147-A177-3AD203B41FA5}">
                      <a16:colId xmlns:a16="http://schemas.microsoft.com/office/drawing/2014/main" val="1407349165"/>
                    </a:ext>
                  </a:extLst>
                </a:gridCol>
                <a:gridCol w="1376831">
                  <a:extLst>
                    <a:ext uri="{9D8B030D-6E8A-4147-A177-3AD203B41FA5}">
                      <a16:colId xmlns:a16="http://schemas.microsoft.com/office/drawing/2014/main" val="2303782222"/>
                    </a:ext>
                  </a:extLst>
                </a:gridCol>
              </a:tblGrid>
              <a:tr h="594833">
                <a:tc>
                  <a:txBody>
                    <a:bodyPr/>
                    <a:lstStyle/>
                    <a:p>
                      <a:endParaRPr lang="en-MY" sz="2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MY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Mean PG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AVA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AVAi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56663779"/>
                  </a:ext>
                </a:extLst>
              </a:tr>
              <a:tr h="5948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IVSd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Correlation coefficient, r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0.208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0.239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33350" algn="l"/>
                          <a:tab pos="271780" algn="ctr"/>
                        </a:tabLst>
                      </a:pPr>
                      <a:r>
                        <a:rPr lang="en-US" sz="2000">
                          <a:effectLst/>
                        </a:rPr>
                        <a:t>0.173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2918305"/>
                  </a:ext>
                </a:extLst>
              </a:tr>
              <a:tr h="594833">
                <a:tc>
                  <a:txBody>
                    <a:bodyPr/>
                    <a:lstStyle/>
                    <a:p>
                      <a:endParaRPr lang="en-MY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p value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0.031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0.013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0.075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1246605"/>
                  </a:ext>
                </a:extLst>
              </a:tr>
              <a:tr h="5948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GLS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Correlation coefficient, r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- 0.060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- 0.305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- 0.316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78076588"/>
                  </a:ext>
                </a:extLst>
              </a:tr>
              <a:tr h="594833">
                <a:tc>
                  <a:txBody>
                    <a:bodyPr/>
                    <a:lstStyle/>
                    <a:p>
                      <a:endParaRPr lang="en-MY" sz="2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p value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0.537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0.001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0.001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8524279"/>
                  </a:ext>
                </a:extLst>
              </a:tr>
              <a:tr h="5948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Lar-S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Correlation coefficient, r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0.160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0.095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0.093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06247115"/>
                  </a:ext>
                </a:extLst>
              </a:tr>
              <a:tr h="594833">
                <a:tc>
                  <a:txBody>
                    <a:bodyPr/>
                    <a:lstStyle/>
                    <a:p>
                      <a:endParaRPr lang="en-MY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p value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0.099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0.330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0.343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86375139"/>
                  </a:ext>
                </a:extLst>
              </a:tr>
              <a:tr h="5948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RVFW-S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Correlation coefficient, r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- 0.172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- 0.151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- 0.197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75948513"/>
                  </a:ext>
                </a:extLst>
              </a:tr>
              <a:tr h="594833">
                <a:tc>
                  <a:txBody>
                    <a:bodyPr/>
                    <a:lstStyle/>
                    <a:p>
                      <a:endParaRPr lang="en-MY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p value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0.076</a:t>
                      </a:r>
                      <a:endParaRPr lang="en-MY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0.122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0.041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7840891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A6631E5B-BBAA-4C9B-BB59-EC2BFB68B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875" y="279797"/>
            <a:ext cx="8296502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" algn="l"/>
                <a:tab pos="27146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" algn="l"/>
                <a:tab pos="27146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" algn="l"/>
                <a:tab pos="27146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" algn="l"/>
                <a:tab pos="27146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" algn="l"/>
                <a:tab pos="27146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" algn="l"/>
                <a:tab pos="27146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" algn="l"/>
                <a:tab pos="27146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" algn="l"/>
                <a:tab pos="27146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" algn="l"/>
                <a:tab pos="27146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" algn="l"/>
                <a:tab pos="271463" algn="ctr"/>
              </a:tabLst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 V.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Relationship between IVSd, strains with mean PG with AVA and AVAi*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" algn="l"/>
                <a:tab pos="271463" algn="ctr"/>
              </a:tabLst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44F477-02DC-4FEF-8708-38548C1B1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059" y="6562344"/>
            <a:ext cx="5733288" cy="29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585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A0B3A8F-47B4-4166-9EE5-0AF664D30F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538707"/>
              </p:ext>
            </p:extLst>
          </p:nvPr>
        </p:nvGraphicFramePr>
        <p:xfrm>
          <a:off x="1664844" y="1738423"/>
          <a:ext cx="9266347" cy="29490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0915">
                  <a:extLst>
                    <a:ext uri="{9D8B030D-6E8A-4147-A177-3AD203B41FA5}">
                      <a16:colId xmlns:a16="http://schemas.microsoft.com/office/drawing/2014/main" val="1414531834"/>
                    </a:ext>
                  </a:extLst>
                </a:gridCol>
                <a:gridCol w="3363684">
                  <a:extLst>
                    <a:ext uri="{9D8B030D-6E8A-4147-A177-3AD203B41FA5}">
                      <a16:colId xmlns:a16="http://schemas.microsoft.com/office/drawing/2014/main" val="2280892091"/>
                    </a:ext>
                  </a:extLst>
                </a:gridCol>
                <a:gridCol w="2110874">
                  <a:extLst>
                    <a:ext uri="{9D8B030D-6E8A-4147-A177-3AD203B41FA5}">
                      <a16:colId xmlns:a16="http://schemas.microsoft.com/office/drawing/2014/main" val="4211154493"/>
                    </a:ext>
                  </a:extLst>
                </a:gridCol>
                <a:gridCol w="2110874">
                  <a:extLst>
                    <a:ext uri="{9D8B030D-6E8A-4147-A177-3AD203B41FA5}">
                      <a16:colId xmlns:a16="http://schemas.microsoft.com/office/drawing/2014/main" val="2456193822"/>
                    </a:ext>
                  </a:extLst>
                </a:gridCol>
              </a:tblGrid>
              <a:tr h="983001">
                <a:tc>
                  <a:txBody>
                    <a:bodyPr/>
                    <a:lstStyle/>
                    <a:p>
                      <a:endParaRPr lang="en-MY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MY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AT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DVI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9568015"/>
                  </a:ext>
                </a:extLst>
              </a:tr>
              <a:tr h="983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Flow Rate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Correlation coefficient, r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- 0.199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0.347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2204845"/>
                  </a:ext>
                </a:extLst>
              </a:tr>
              <a:tr h="983001">
                <a:tc>
                  <a:txBody>
                    <a:bodyPr/>
                    <a:lstStyle/>
                    <a:p>
                      <a:endParaRPr lang="en-MY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p value 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0.040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&lt;0.001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7372808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A68969A1-FDF9-4EED-A397-CC8803A76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9558" y="281580"/>
            <a:ext cx="690150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 </a:t>
            </a:r>
            <a:r>
              <a:rPr lang="en-US" alt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Relationship between DVI/AT and Flow rate*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2379C5-BD16-4066-A400-04D0A3C04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444" y="5987158"/>
            <a:ext cx="5733288" cy="29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75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49E05A5-C55F-4BF4-8F5C-4BC1009CD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14" y="1327546"/>
            <a:ext cx="11584172" cy="370165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05D5D28-C2F5-4BE0-B4AA-AFB16B2134BA}"/>
              </a:ext>
            </a:extLst>
          </p:cNvPr>
          <p:cNvSpPr/>
          <p:nvPr/>
        </p:nvSpPr>
        <p:spPr>
          <a:xfrm>
            <a:off x="699083" y="5283658"/>
            <a:ext cx="6096000" cy="11227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pre TAVR patients, IVSd have moderate but significant direct relationship with meanPG and AVA but not AVAi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41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567A66-976D-4DA5-91AB-377D6F798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14" y="1467292"/>
            <a:ext cx="11546958" cy="385961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91F2E6F-6019-476E-9A0A-4404D7295736}"/>
              </a:ext>
            </a:extLst>
          </p:cNvPr>
          <p:cNvSpPr/>
          <p:nvPr/>
        </p:nvSpPr>
        <p:spPr>
          <a:xfrm>
            <a:off x="774584" y="5390708"/>
            <a:ext cx="6096000" cy="11227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pre TAVR patients, GLS have strong and significant inverse relationship with AVA and AVAi but not meanPG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648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2530B51-5CE4-4A76-879D-2130FF83A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82" y="1134522"/>
            <a:ext cx="11047228" cy="34662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EA5B70-3B19-4795-9696-CEAAEDB84CA2}"/>
              </a:ext>
            </a:extLst>
          </p:cNvPr>
          <p:cNvSpPr/>
          <p:nvPr/>
        </p:nvSpPr>
        <p:spPr>
          <a:xfrm>
            <a:off x="1235978" y="5015210"/>
            <a:ext cx="6096000" cy="11227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pre TAVR patients,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-S have no significant relationship with AS severity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79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1250</Words>
  <Application>Microsoft Office PowerPoint</Application>
  <PresentationFormat>Widescreen</PresentationFormat>
  <Paragraphs>472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aslannif roslan</dc:creator>
  <cp:lastModifiedBy>Dr. Aslannif Roslan</cp:lastModifiedBy>
  <cp:revision>15</cp:revision>
  <dcterms:created xsi:type="dcterms:W3CDTF">2021-10-19T01:22:06Z</dcterms:created>
  <dcterms:modified xsi:type="dcterms:W3CDTF">2022-01-10T17:31:25Z</dcterms:modified>
</cp:coreProperties>
</file>