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04" r:id="rId2"/>
  </p:sldIdLst>
  <p:sldSz cx="12192000" cy="6858000"/>
  <p:notesSz cx="6858000" cy="9144000"/>
  <p:defaultTextStyle>
    <a:defPPr>
      <a:defRPr lang="ar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-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../embeddings/oleObject4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3D LV EDVi (ml/m2)</a:t>
            </a:r>
          </a:p>
          <a:p>
            <a:pPr>
              <a:defRPr/>
            </a:pPr>
            <a:r>
              <a:rPr lang="en-US"/>
              <a:t>AR group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ar-EG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Sheet1!$J$1</c:f>
              <c:strCache>
                <c:ptCount val="1"/>
                <c:pt idx="0">
                  <c:v>3D LV EDVi (ml/m2) 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5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>
                <a:solidFill>
                  <a:schemeClr val="accent2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trendline>
            <c:spPr>
              <a:ln w="9525" cap="rnd">
                <a:solidFill>
                  <a:schemeClr val="accent2"/>
                </a:solidFill>
              </a:ln>
              <a:effectLst/>
            </c:spPr>
            <c:trendlineType val="linear"/>
            <c:dispRSqr val="0"/>
            <c:dispEq val="0"/>
          </c:trendline>
          <c:xVal>
            <c:numRef>
              <c:f>Sheet1!$I$2:$I$65</c:f>
              <c:numCache>
                <c:formatCode>General</c:formatCode>
                <c:ptCount val="64"/>
                <c:pt idx="0">
                  <c:v>43</c:v>
                </c:pt>
                <c:pt idx="1">
                  <c:v>51</c:v>
                </c:pt>
                <c:pt idx="2">
                  <c:v>36</c:v>
                </c:pt>
                <c:pt idx="3">
                  <c:v>46</c:v>
                </c:pt>
                <c:pt idx="4">
                  <c:v>37</c:v>
                </c:pt>
                <c:pt idx="5">
                  <c:v>32</c:v>
                </c:pt>
                <c:pt idx="6">
                  <c:v>40</c:v>
                </c:pt>
                <c:pt idx="7">
                  <c:v>38</c:v>
                </c:pt>
                <c:pt idx="8">
                  <c:v>36</c:v>
                </c:pt>
                <c:pt idx="9">
                  <c:v>54</c:v>
                </c:pt>
                <c:pt idx="10">
                  <c:v>41</c:v>
                </c:pt>
                <c:pt idx="11">
                  <c:v>36</c:v>
                </c:pt>
                <c:pt idx="12">
                  <c:v>32</c:v>
                </c:pt>
                <c:pt idx="13">
                  <c:v>36</c:v>
                </c:pt>
                <c:pt idx="14">
                  <c:v>42</c:v>
                </c:pt>
                <c:pt idx="15">
                  <c:v>31</c:v>
                </c:pt>
                <c:pt idx="16">
                  <c:v>50</c:v>
                </c:pt>
                <c:pt idx="17">
                  <c:v>26</c:v>
                </c:pt>
                <c:pt idx="18">
                  <c:v>43</c:v>
                </c:pt>
                <c:pt idx="19">
                  <c:v>45</c:v>
                </c:pt>
                <c:pt idx="20">
                  <c:v>38</c:v>
                </c:pt>
                <c:pt idx="21">
                  <c:v>35</c:v>
                </c:pt>
                <c:pt idx="22">
                  <c:v>33</c:v>
                </c:pt>
                <c:pt idx="23">
                  <c:v>39</c:v>
                </c:pt>
                <c:pt idx="24">
                  <c:v>35</c:v>
                </c:pt>
                <c:pt idx="25">
                  <c:v>47</c:v>
                </c:pt>
                <c:pt idx="26">
                  <c:v>45</c:v>
                </c:pt>
                <c:pt idx="27">
                  <c:v>35</c:v>
                </c:pt>
                <c:pt idx="28">
                  <c:v>36</c:v>
                </c:pt>
                <c:pt idx="29">
                  <c:v>46</c:v>
                </c:pt>
                <c:pt idx="30">
                  <c:v>46</c:v>
                </c:pt>
                <c:pt idx="31">
                  <c:v>39</c:v>
                </c:pt>
                <c:pt idx="32">
                  <c:v>36</c:v>
                </c:pt>
                <c:pt idx="33">
                  <c:v>43</c:v>
                </c:pt>
                <c:pt idx="34">
                  <c:v>41</c:v>
                </c:pt>
                <c:pt idx="35">
                  <c:v>49</c:v>
                </c:pt>
              </c:numCache>
            </c:numRef>
          </c:xVal>
          <c:yVal>
            <c:numRef>
              <c:f>Sheet1!$J$2:$J$65</c:f>
              <c:numCache>
                <c:formatCode>General</c:formatCode>
                <c:ptCount val="64"/>
                <c:pt idx="0">
                  <c:v>88</c:v>
                </c:pt>
                <c:pt idx="1">
                  <c:v>94</c:v>
                </c:pt>
                <c:pt idx="2">
                  <c:v>173</c:v>
                </c:pt>
                <c:pt idx="3">
                  <c:v>89</c:v>
                </c:pt>
                <c:pt idx="4">
                  <c:v>115</c:v>
                </c:pt>
                <c:pt idx="5">
                  <c:v>143</c:v>
                </c:pt>
                <c:pt idx="6">
                  <c:v>63</c:v>
                </c:pt>
                <c:pt idx="7">
                  <c:v>118</c:v>
                </c:pt>
                <c:pt idx="8">
                  <c:v>75</c:v>
                </c:pt>
                <c:pt idx="9">
                  <c:v>81</c:v>
                </c:pt>
                <c:pt idx="10">
                  <c:v>100</c:v>
                </c:pt>
                <c:pt idx="11">
                  <c:v>166</c:v>
                </c:pt>
                <c:pt idx="12">
                  <c:v>100</c:v>
                </c:pt>
                <c:pt idx="13">
                  <c:v>98</c:v>
                </c:pt>
                <c:pt idx="14">
                  <c:v>98</c:v>
                </c:pt>
                <c:pt idx="15">
                  <c:v>169</c:v>
                </c:pt>
                <c:pt idx="16">
                  <c:v>81</c:v>
                </c:pt>
                <c:pt idx="17">
                  <c:v>158</c:v>
                </c:pt>
                <c:pt idx="18">
                  <c:v>63</c:v>
                </c:pt>
                <c:pt idx="19">
                  <c:v>65</c:v>
                </c:pt>
                <c:pt idx="20">
                  <c:v>100</c:v>
                </c:pt>
                <c:pt idx="21">
                  <c:v>137</c:v>
                </c:pt>
                <c:pt idx="22">
                  <c:v>218</c:v>
                </c:pt>
                <c:pt idx="23">
                  <c:v>67</c:v>
                </c:pt>
                <c:pt idx="24">
                  <c:v>84</c:v>
                </c:pt>
                <c:pt idx="25">
                  <c:v>91</c:v>
                </c:pt>
                <c:pt idx="26">
                  <c:v>74</c:v>
                </c:pt>
                <c:pt idx="27">
                  <c:v>93</c:v>
                </c:pt>
                <c:pt idx="28">
                  <c:v>138</c:v>
                </c:pt>
                <c:pt idx="29">
                  <c:v>51</c:v>
                </c:pt>
                <c:pt idx="30">
                  <c:v>79</c:v>
                </c:pt>
                <c:pt idx="31">
                  <c:v>105</c:v>
                </c:pt>
                <c:pt idx="32">
                  <c:v>129</c:v>
                </c:pt>
                <c:pt idx="33">
                  <c:v>136</c:v>
                </c:pt>
                <c:pt idx="34">
                  <c:v>132</c:v>
                </c:pt>
                <c:pt idx="35">
                  <c:v>116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00C-4D40-AC9A-1617D4E78B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3019904"/>
        <c:axId val="153333760"/>
      </c:scatterChart>
      <c:valAx>
        <c:axId val="1530199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RV EF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ar-EG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ar-EG"/>
          </a:p>
        </c:txPr>
        <c:crossAx val="153333760"/>
        <c:crosses val="autoZero"/>
        <c:crossBetween val="midCat"/>
      </c:valAx>
      <c:valAx>
        <c:axId val="15333376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3D LV EDVi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ar-EG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ar-EG"/>
          </a:p>
        </c:txPr>
        <c:crossAx val="1530199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7484830313849291E-2"/>
          <c:y val="0.81222907935242672"/>
          <c:w val="0.8999998029111016"/>
          <c:h val="8.759177725605464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ar-EG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EG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3D LV EDVi (ml/m2)</a:t>
            </a:r>
          </a:p>
          <a:p>
            <a:pPr>
              <a:defRPr/>
            </a:pPr>
            <a:r>
              <a:rPr lang="en-US"/>
              <a:t>MR group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ar-EG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Sheet1!$I$1</c:f>
              <c:strCache>
                <c:ptCount val="1"/>
                <c:pt idx="0">
                  <c:v>3D LV EDVi (ml/m2) 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5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>
                <a:solidFill>
                  <a:schemeClr val="accent2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trendline>
            <c:spPr>
              <a:ln w="9525" cap="rnd">
                <a:solidFill>
                  <a:schemeClr val="accent2"/>
                </a:solidFill>
              </a:ln>
              <a:effectLst/>
            </c:spPr>
            <c:trendlineType val="linear"/>
            <c:dispRSqr val="0"/>
            <c:dispEq val="0"/>
          </c:trendline>
          <c:xVal>
            <c:numRef>
              <c:f>Sheet1!$G$2:$G$64</c:f>
              <c:numCache>
                <c:formatCode>General</c:formatCode>
                <c:ptCount val="63"/>
                <c:pt idx="0">
                  <c:v>44</c:v>
                </c:pt>
                <c:pt idx="1">
                  <c:v>52</c:v>
                </c:pt>
                <c:pt idx="2">
                  <c:v>48</c:v>
                </c:pt>
                <c:pt idx="3">
                  <c:v>45</c:v>
                </c:pt>
                <c:pt idx="4">
                  <c:v>30</c:v>
                </c:pt>
                <c:pt idx="5">
                  <c:v>52</c:v>
                </c:pt>
                <c:pt idx="6">
                  <c:v>44</c:v>
                </c:pt>
                <c:pt idx="7">
                  <c:v>45</c:v>
                </c:pt>
                <c:pt idx="8">
                  <c:v>48</c:v>
                </c:pt>
                <c:pt idx="9">
                  <c:v>44</c:v>
                </c:pt>
                <c:pt idx="10">
                  <c:v>38</c:v>
                </c:pt>
                <c:pt idx="11">
                  <c:v>59</c:v>
                </c:pt>
                <c:pt idx="12">
                  <c:v>44</c:v>
                </c:pt>
                <c:pt idx="13">
                  <c:v>32</c:v>
                </c:pt>
                <c:pt idx="14">
                  <c:v>40</c:v>
                </c:pt>
                <c:pt idx="15">
                  <c:v>42</c:v>
                </c:pt>
                <c:pt idx="16">
                  <c:v>18</c:v>
                </c:pt>
                <c:pt idx="17">
                  <c:v>32</c:v>
                </c:pt>
                <c:pt idx="18">
                  <c:v>43</c:v>
                </c:pt>
                <c:pt idx="19">
                  <c:v>50</c:v>
                </c:pt>
                <c:pt idx="20">
                  <c:v>42</c:v>
                </c:pt>
                <c:pt idx="21">
                  <c:v>43</c:v>
                </c:pt>
                <c:pt idx="22">
                  <c:v>27</c:v>
                </c:pt>
                <c:pt idx="23">
                  <c:v>47</c:v>
                </c:pt>
                <c:pt idx="24">
                  <c:v>34</c:v>
                </c:pt>
                <c:pt idx="25">
                  <c:v>40</c:v>
                </c:pt>
                <c:pt idx="26">
                  <c:v>40</c:v>
                </c:pt>
                <c:pt idx="27">
                  <c:v>60</c:v>
                </c:pt>
                <c:pt idx="28">
                  <c:v>40</c:v>
                </c:pt>
                <c:pt idx="29">
                  <c:v>44</c:v>
                </c:pt>
                <c:pt idx="30">
                  <c:v>41</c:v>
                </c:pt>
                <c:pt idx="31">
                  <c:v>42</c:v>
                </c:pt>
                <c:pt idx="32">
                  <c:v>44</c:v>
                </c:pt>
                <c:pt idx="33">
                  <c:v>40</c:v>
                </c:pt>
                <c:pt idx="34">
                  <c:v>43</c:v>
                </c:pt>
                <c:pt idx="35">
                  <c:v>37</c:v>
                </c:pt>
                <c:pt idx="36">
                  <c:v>42</c:v>
                </c:pt>
                <c:pt idx="37">
                  <c:v>42</c:v>
                </c:pt>
                <c:pt idx="38">
                  <c:v>38</c:v>
                </c:pt>
                <c:pt idx="39">
                  <c:v>42</c:v>
                </c:pt>
                <c:pt idx="40">
                  <c:v>35</c:v>
                </c:pt>
                <c:pt idx="41">
                  <c:v>50</c:v>
                </c:pt>
                <c:pt idx="42">
                  <c:v>47</c:v>
                </c:pt>
                <c:pt idx="43">
                  <c:v>45</c:v>
                </c:pt>
                <c:pt idx="44">
                  <c:v>40</c:v>
                </c:pt>
                <c:pt idx="45">
                  <c:v>35</c:v>
                </c:pt>
                <c:pt idx="46">
                  <c:v>33</c:v>
                </c:pt>
                <c:pt idx="47">
                  <c:v>45</c:v>
                </c:pt>
                <c:pt idx="48">
                  <c:v>32</c:v>
                </c:pt>
                <c:pt idx="49">
                  <c:v>47</c:v>
                </c:pt>
                <c:pt idx="50">
                  <c:v>45</c:v>
                </c:pt>
                <c:pt idx="51">
                  <c:v>60</c:v>
                </c:pt>
                <c:pt idx="52">
                  <c:v>42</c:v>
                </c:pt>
                <c:pt idx="53">
                  <c:v>56</c:v>
                </c:pt>
                <c:pt idx="54">
                  <c:v>50</c:v>
                </c:pt>
                <c:pt idx="55">
                  <c:v>56</c:v>
                </c:pt>
                <c:pt idx="56">
                  <c:v>43</c:v>
                </c:pt>
                <c:pt idx="57">
                  <c:v>58</c:v>
                </c:pt>
                <c:pt idx="58">
                  <c:v>51</c:v>
                </c:pt>
                <c:pt idx="59">
                  <c:v>44</c:v>
                </c:pt>
                <c:pt idx="60">
                  <c:v>44</c:v>
                </c:pt>
                <c:pt idx="61">
                  <c:v>42</c:v>
                </c:pt>
                <c:pt idx="62">
                  <c:v>41</c:v>
                </c:pt>
              </c:numCache>
            </c:numRef>
          </c:xVal>
          <c:yVal>
            <c:numRef>
              <c:f>Sheet1!$I$2:$I$64</c:f>
              <c:numCache>
                <c:formatCode>General</c:formatCode>
                <c:ptCount val="63"/>
                <c:pt idx="0">
                  <c:v>100</c:v>
                </c:pt>
                <c:pt idx="1">
                  <c:v>87</c:v>
                </c:pt>
                <c:pt idx="2">
                  <c:v>98</c:v>
                </c:pt>
                <c:pt idx="3">
                  <c:v>67</c:v>
                </c:pt>
                <c:pt idx="4">
                  <c:v>65</c:v>
                </c:pt>
                <c:pt idx="5">
                  <c:v>76</c:v>
                </c:pt>
                <c:pt idx="6">
                  <c:v>63</c:v>
                </c:pt>
                <c:pt idx="7">
                  <c:v>59</c:v>
                </c:pt>
                <c:pt idx="8">
                  <c:v>86</c:v>
                </c:pt>
                <c:pt idx="9">
                  <c:v>88</c:v>
                </c:pt>
                <c:pt idx="10">
                  <c:v>107</c:v>
                </c:pt>
                <c:pt idx="11">
                  <c:v>61</c:v>
                </c:pt>
                <c:pt idx="12">
                  <c:v>77</c:v>
                </c:pt>
                <c:pt idx="13">
                  <c:v>65</c:v>
                </c:pt>
                <c:pt idx="14">
                  <c:v>110</c:v>
                </c:pt>
                <c:pt idx="15">
                  <c:v>70</c:v>
                </c:pt>
                <c:pt idx="16">
                  <c:v>114</c:v>
                </c:pt>
                <c:pt idx="17">
                  <c:v>118</c:v>
                </c:pt>
                <c:pt idx="18">
                  <c:v>90</c:v>
                </c:pt>
                <c:pt idx="19">
                  <c:v>85</c:v>
                </c:pt>
                <c:pt idx="20">
                  <c:v>98</c:v>
                </c:pt>
                <c:pt idx="21">
                  <c:v>89</c:v>
                </c:pt>
                <c:pt idx="22">
                  <c:v>100</c:v>
                </c:pt>
                <c:pt idx="23">
                  <c:v>117</c:v>
                </c:pt>
                <c:pt idx="24">
                  <c:v>100</c:v>
                </c:pt>
                <c:pt idx="25">
                  <c:v>82</c:v>
                </c:pt>
                <c:pt idx="26">
                  <c:v>85</c:v>
                </c:pt>
                <c:pt idx="27">
                  <c:v>55</c:v>
                </c:pt>
                <c:pt idx="28">
                  <c:v>107</c:v>
                </c:pt>
                <c:pt idx="29">
                  <c:v>95</c:v>
                </c:pt>
                <c:pt idx="30">
                  <c:v>93</c:v>
                </c:pt>
                <c:pt idx="31">
                  <c:v>68</c:v>
                </c:pt>
                <c:pt idx="32">
                  <c:v>79</c:v>
                </c:pt>
                <c:pt idx="33">
                  <c:v>84</c:v>
                </c:pt>
                <c:pt idx="34">
                  <c:v>70</c:v>
                </c:pt>
                <c:pt idx="35">
                  <c:v>129</c:v>
                </c:pt>
                <c:pt idx="36">
                  <c:v>73</c:v>
                </c:pt>
                <c:pt idx="37">
                  <c:v>75</c:v>
                </c:pt>
                <c:pt idx="38">
                  <c:v>89</c:v>
                </c:pt>
                <c:pt idx="39">
                  <c:v>54</c:v>
                </c:pt>
                <c:pt idx="40">
                  <c:v>98</c:v>
                </c:pt>
                <c:pt idx="41">
                  <c:v>81</c:v>
                </c:pt>
                <c:pt idx="42">
                  <c:v>59</c:v>
                </c:pt>
                <c:pt idx="43">
                  <c:v>53</c:v>
                </c:pt>
                <c:pt idx="44">
                  <c:v>44</c:v>
                </c:pt>
                <c:pt idx="45">
                  <c:v>64</c:v>
                </c:pt>
                <c:pt idx="46">
                  <c:v>103</c:v>
                </c:pt>
                <c:pt idx="47">
                  <c:v>47</c:v>
                </c:pt>
                <c:pt idx="48">
                  <c:v>63</c:v>
                </c:pt>
                <c:pt idx="49">
                  <c:v>53</c:v>
                </c:pt>
                <c:pt idx="50">
                  <c:v>68</c:v>
                </c:pt>
                <c:pt idx="51">
                  <c:v>62</c:v>
                </c:pt>
                <c:pt idx="52">
                  <c:v>70</c:v>
                </c:pt>
                <c:pt idx="53">
                  <c:v>43</c:v>
                </c:pt>
                <c:pt idx="54">
                  <c:v>99</c:v>
                </c:pt>
                <c:pt idx="55">
                  <c:v>55</c:v>
                </c:pt>
                <c:pt idx="56">
                  <c:v>81</c:v>
                </c:pt>
                <c:pt idx="57">
                  <c:v>60</c:v>
                </c:pt>
                <c:pt idx="58">
                  <c:v>98</c:v>
                </c:pt>
                <c:pt idx="59">
                  <c:v>51</c:v>
                </c:pt>
                <c:pt idx="60">
                  <c:v>69</c:v>
                </c:pt>
                <c:pt idx="61">
                  <c:v>51</c:v>
                </c:pt>
                <c:pt idx="62">
                  <c:v>70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421-4A04-A014-C4E2DB7CA3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2890368"/>
        <c:axId val="152929408"/>
      </c:scatterChart>
      <c:valAx>
        <c:axId val="15289036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RV EF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ar-EG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ar-EG"/>
          </a:p>
        </c:txPr>
        <c:crossAx val="152929408"/>
        <c:crosses val="autoZero"/>
        <c:crossBetween val="midCat"/>
      </c:valAx>
      <c:valAx>
        <c:axId val="15292940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3D LV EDVi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ar-EG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ar-EG"/>
          </a:p>
        </c:txPr>
        <c:crossAx val="1528903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6487511034948335E-2"/>
          <c:y val="0.83479302110095444"/>
          <c:w val="0.9"/>
          <c:h val="8.415531763914699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ar-EG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EG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3D LV EDVi (ml/m2)</a:t>
            </a:r>
          </a:p>
          <a:p>
            <a:pPr>
              <a:defRPr/>
            </a:pPr>
            <a:r>
              <a:rPr lang="en-GB"/>
              <a:t>AR group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ar-EG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Sheet1!$J$1</c:f>
              <c:strCache>
                <c:ptCount val="1"/>
                <c:pt idx="0">
                  <c:v>3D LV EDVi (ml/m2) 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5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>
                <a:solidFill>
                  <a:schemeClr val="accent2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trendline>
            <c:spPr>
              <a:ln w="9525" cap="rnd">
                <a:solidFill>
                  <a:schemeClr val="accent2"/>
                </a:solidFill>
              </a:ln>
              <a:effectLst/>
            </c:spPr>
            <c:trendlineType val="linear"/>
            <c:dispRSqr val="0"/>
            <c:dispEq val="0"/>
          </c:trendline>
          <c:xVal>
            <c:numRef>
              <c:f>Sheet1!$G$2:$G$65</c:f>
              <c:numCache>
                <c:formatCode>General</c:formatCode>
                <c:ptCount val="64"/>
                <c:pt idx="0">
                  <c:v>2.5</c:v>
                </c:pt>
                <c:pt idx="1">
                  <c:v>2.6</c:v>
                </c:pt>
                <c:pt idx="2">
                  <c:v>3.2</c:v>
                </c:pt>
                <c:pt idx="3">
                  <c:v>2.2000000000000002</c:v>
                </c:pt>
                <c:pt idx="4">
                  <c:v>2.8</c:v>
                </c:pt>
                <c:pt idx="5">
                  <c:v>3.3</c:v>
                </c:pt>
                <c:pt idx="6">
                  <c:v>1.8</c:v>
                </c:pt>
                <c:pt idx="7">
                  <c:v>2.1</c:v>
                </c:pt>
                <c:pt idx="8">
                  <c:v>1.8</c:v>
                </c:pt>
                <c:pt idx="9">
                  <c:v>1.9000000000000001</c:v>
                </c:pt>
                <c:pt idx="10">
                  <c:v>3.7</c:v>
                </c:pt>
                <c:pt idx="11">
                  <c:v>2.9</c:v>
                </c:pt>
                <c:pt idx="12">
                  <c:v>2</c:v>
                </c:pt>
                <c:pt idx="13">
                  <c:v>2.8</c:v>
                </c:pt>
                <c:pt idx="14">
                  <c:v>2.2999999999999998</c:v>
                </c:pt>
                <c:pt idx="15">
                  <c:v>3.5</c:v>
                </c:pt>
                <c:pt idx="16">
                  <c:v>2.8</c:v>
                </c:pt>
                <c:pt idx="17">
                  <c:v>3.7</c:v>
                </c:pt>
                <c:pt idx="18">
                  <c:v>1.8</c:v>
                </c:pt>
                <c:pt idx="19">
                  <c:v>1.9000000000000001</c:v>
                </c:pt>
                <c:pt idx="20">
                  <c:v>2.6</c:v>
                </c:pt>
                <c:pt idx="21">
                  <c:v>2.9</c:v>
                </c:pt>
                <c:pt idx="22">
                  <c:v>3</c:v>
                </c:pt>
                <c:pt idx="23">
                  <c:v>1.9000000000000001</c:v>
                </c:pt>
                <c:pt idx="24">
                  <c:v>2</c:v>
                </c:pt>
                <c:pt idx="25">
                  <c:v>1.8</c:v>
                </c:pt>
                <c:pt idx="26">
                  <c:v>2.1</c:v>
                </c:pt>
                <c:pt idx="27">
                  <c:v>2</c:v>
                </c:pt>
                <c:pt idx="28">
                  <c:v>2.7</c:v>
                </c:pt>
                <c:pt idx="29">
                  <c:v>1.6</c:v>
                </c:pt>
                <c:pt idx="30">
                  <c:v>1.4</c:v>
                </c:pt>
                <c:pt idx="31">
                  <c:v>1.9000000000000001</c:v>
                </c:pt>
                <c:pt idx="32">
                  <c:v>2.5</c:v>
                </c:pt>
                <c:pt idx="33">
                  <c:v>2.5</c:v>
                </c:pt>
                <c:pt idx="34">
                  <c:v>2.6</c:v>
                </c:pt>
                <c:pt idx="35">
                  <c:v>3.1</c:v>
                </c:pt>
              </c:numCache>
            </c:numRef>
          </c:xVal>
          <c:yVal>
            <c:numRef>
              <c:f>Sheet1!$J$2:$J$65</c:f>
              <c:numCache>
                <c:formatCode>General</c:formatCode>
                <c:ptCount val="64"/>
                <c:pt idx="0">
                  <c:v>88</c:v>
                </c:pt>
                <c:pt idx="1">
                  <c:v>94</c:v>
                </c:pt>
                <c:pt idx="2">
                  <c:v>173</c:v>
                </c:pt>
                <c:pt idx="3">
                  <c:v>89</c:v>
                </c:pt>
                <c:pt idx="4">
                  <c:v>115</c:v>
                </c:pt>
                <c:pt idx="5">
                  <c:v>143</c:v>
                </c:pt>
                <c:pt idx="6">
                  <c:v>63</c:v>
                </c:pt>
                <c:pt idx="7">
                  <c:v>118</c:v>
                </c:pt>
                <c:pt idx="8">
                  <c:v>75</c:v>
                </c:pt>
                <c:pt idx="9">
                  <c:v>81</c:v>
                </c:pt>
                <c:pt idx="10">
                  <c:v>100</c:v>
                </c:pt>
                <c:pt idx="11">
                  <c:v>166</c:v>
                </c:pt>
                <c:pt idx="12">
                  <c:v>100</c:v>
                </c:pt>
                <c:pt idx="13">
                  <c:v>98</c:v>
                </c:pt>
                <c:pt idx="14">
                  <c:v>98</c:v>
                </c:pt>
                <c:pt idx="15">
                  <c:v>169</c:v>
                </c:pt>
                <c:pt idx="16">
                  <c:v>81</c:v>
                </c:pt>
                <c:pt idx="17">
                  <c:v>158</c:v>
                </c:pt>
                <c:pt idx="18">
                  <c:v>63</c:v>
                </c:pt>
                <c:pt idx="19">
                  <c:v>65</c:v>
                </c:pt>
                <c:pt idx="20">
                  <c:v>100</c:v>
                </c:pt>
                <c:pt idx="21">
                  <c:v>137</c:v>
                </c:pt>
                <c:pt idx="22">
                  <c:v>218</c:v>
                </c:pt>
                <c:pt idx="23">
                  <c:v>67</c:v>
                </c:pt>
                <c:pt idx="24">
                  <c:v>84</c:v>
                </c:pt>
                <c:pt idx="25">
                  <c:v>91</c:v>
                </c:pt>
                <c:pt idx="26">
                  <c:v>74</c:v>
                </c:pt>
                <c:pt idx="27">
                  <c:v>93</c:v>
                </c:pt>
                <c:pt idx="28">
                  <c:v>138</c:v>
                </c:pt>
                <c:pt idx="29">
                  <c:v>51</c:v>
                </c:pt>
                <c:pt idx="30">
                  <c:v>79</c:v>
                </c:pt>
                <c:pt idx="31">
                  <c:v>105</c:v>
                </c:pt>
                <c:pt idx="32">
                  <c:v>129</c:v>
                </c:pt>
                <c:pt idx="33">
                  <c:v>136</c:v>
                </c:pt>
                <c:pt idx="34">
                  <c:v>132</c:v>
                </c:pt>
                <c:pt idx="35">
                  <c:v>116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6E4-4B3B-8669-678AD62845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2526336"/>
        <c:axId val="142531584"/>
      </c:scatterChart>
      <c:valAx>
        <c:axId val="1425263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RV eccentricity index</a:t>
                </a:r>
              </a:p>
            </c:rich>
          </c:tx>
          <c:layout>
            <c:manualLayout>
              <c:xMode val="edge"/>
              <c:yMode val="edge"/>
              <c:x val="0.38820768895628649"/>
              <c:y val="0.6364813048679259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ar-EG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ar-EG"/>
          </a:p>
        </c:txPr>
        <c:crossAx val="142531584"/>
        <c:crosses val="autoZero"/>
        <c:crossBetween val="midCat"/>
      </c:valAx>
      <c:valAx>
        <c:axId val="14253158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3D LV EDVi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ar-EG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ar-EG"/>
          </a:p>
        </c:txPr>
        <c:crossAx val="1425263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4366430587406181E-2"/>
          <c:y val="0.74719061460054736"/>
          <c:w val="0.9572314085739283"/>
          <c:h val="7.81255468066491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ar-EG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EG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3D LV EDVi (ml/m2)</a:t>
            </a:r>
          </a:p>
          <a:p>
            <a:pPr>
              <a:defRPr/>
            </a:pPr>
            <a:r>
              <a:rPr lang="en-US"/>
              <a:t>MR group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ar-EG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Sheet1!$I$1</c:f>
              <c:strCache>
                <c:ptCount val="1"/>
                <c:pt idx="0">
                  <c:v>3D LV EDVi (ml/m2) 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5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>
                <a:solidFill>
                  <a:schemeClr val="accent2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trendline>
            <c:spPr>
              <a:ln w="9525" cap="rnd">
                <a:solidFill>
                  <a:schemeClr val="accent2"/>
                </a:solidFill>
              </a:ln>
              <a:effectLst/>
            </c:spPr>
            <c:trendlineType val="linear"/>
            <c:dispRSqr val="0"/>
            <c:dispEq val="0"/>
          </c:trendline>
          <c:xVal>
            <c:numRef>
              <c:f>Sheet1!$H$2:$H$64</c:f>
              <c:numCache>
                <c:formatCode>General</c:formatCode>
                <c:ptCount val="63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1.7</c:v>
                </c:pt>
                <c:pt idx="12">
                  <c:v>1.9000000000000001</c:v>
                </c:pt>
                <c:pt idx="13">
                  <c:v>2.4</c:v>
                </c:pt>
                <c:pt idx="14">
                  <c:v>2.9</c:v>
                </c:pt>
                <c:pt idx="15">
                  <c:v>2</c:v>
                </c:pt>
                <c:pt idx="16">
                  <c:v>3</c:v>
                </c:pt>
                <c:pt idx="17">
                  <c:v>3.1</c:v>
                </c:pt>
                <c:pt idx="18">
                  <c:v>2.2000000000000002</c:v>
                </c:pt>
                <c:pt idx="19">
                  <c:v>2.2000000000000002</c:v>
                </c:pt>
                <c:pt idx="20">
                  <c:v>2.2999999999999998</c:v>
                </c:pt>
                <c:pt idx="21">
                  <c:v>2.2000000000000002</c:v>
                </c:pt>
                <c:pt idx="22">
                  <c:v>4</c:v>
                </c:pt>
                <c:pt idx="23">
                  <c:v>3.2</c:v>
                </c:pt>
                <c:pt idx="24">
                  <c:v>2</c:v>
                </c:pt>
                <c:pt idx="25">
                  <c:v>2.2000000000000002</c:v>
                </c:pt>
                <c:pt idx="26">
                  <c:v>2</c:v>
                </c:pt>
                <c:pt idx="27">
                  <c:v>1.4</c:v>
                </c:pt>
                <c:pt idx="28">
                  <c:v>2.8</c:v>
                </c:pt>
                <c:pt idx="29">
                  <c:v>2</c:v>
                </c:pt>
                <c:pt idx="30">
                  <c:v>3</c:v>
                </c:pt>
                <c:pt idx="31">
                  <c:v>2.1</c:v>
                </c:pt>
                <c:pt idx="32">
                  <c:v>2.6</c:v>
                </c:pt>
                <c:pt idx="33">
                  <c:v>2.2999999999999998</c:v>
                </c:pt>
                <c:pt idx="34">
                  <c:v>2.4</c:v>
                </c:pt>
                <c:pt idx="35">
                  <c:v>2.5</c:v>
                </c:pt>
                <c:pt idx="36">
                  <c:v>1.3</c:v>
                </c:pt>
                <c:pt idx="37">
                  <c:v>1.6</c:v>
                </c:pt>
                <c:pt idx="38">
                  <c:v>1.9000000000000001</c:v>
                </c:pt>
                <c:pt idx="39">
                  <c:v>1.6</c:v>
                </c:pt>
                <c:pt idx="40">
                  <c:v>1.5</c:v>
                </c:pt>
                <c:pt idx="41">
                  <c:v>1.9000000000000001</c:v>
                </c:pt>
                <c:pt idx="42">
                  <c:v>1.7</c:v>
                </c:pt>
                <c:pt idx="43">
                  <c:v>1.8</c:v>
                </c:pt>
                <c:pt idx="44">
                  <c:v>2.4</c:v>
                </c:pt>
                <c:pt idx="45">
                  <c:v>2</c:v>
                </c:pt>
                <c:pt idx="46">
                  <c:v>2.6</c:v>
                </c:pt>
                <c:pt idx="47">
                  <c:v>1.7</c:v>
                </c:pt>
                <c:pt idx="48">
                  <c:v>1.9000000000000001</c:v>
                </c:pt>
                <c:pt idx="49">
                  <c:v>1.9000000000000001</c:v>
                </c:pt>
                <c:pt idx="50">
                  <c:v>1.6</c:v>
                </c:pt>
                <c:pt idx="51">
                  <c:v>1.9000000000000001</c:v>
                </c:pt>
                <c:pt idx="52">
                  <c:v>2</c:v>
                </c:pt>
                <c:pt idx="53">
                  <c:v>2</c:v>
                </c:pt>
                <c:pt idx="54">
                  <c:v>2</c:v>
                </c:pt>
                <c:pt idx="55">
                  <c:v>1.6</c:v>
                </c:pt>
                <c:pt idx="56">
                  <c:v>2.2000000000000002</c:v>
                </c:pt>
                <c:pt idx="57">
                  <c:v>2.1</c:v>
                </c:pt>
                <c:pt idx="58">
                  <c:v>2.2999999999999998</c:v>
                </c:pt>
                <c:pt idx="59">
                  <c:v>2.1</c:v>
                </c:pt>
                <c:pt idx="60">
                  <c:v>1.2</c:v>
                </c:pt>
                <c:pt idx="61">
                  <c:v>2</c:v>
                </c:pt>
                <c:pt idx="62">
                  <c:v>2</c:v>
                </c:pt>
              </c:numCache>
            </c:numRef>
          </c:xVal>
          <c:yVal>
            <c:numRef>
              <c:f>Sheet1!$I$2:$I$64</c:f>
              <c:numCache>
                <c:formatCode>General</c:formatCode>
                <c:ptCount val="63"/>
                <c:pt idx="0">
                  <c:v>100</c:v>
                </c:pt>
                <c:pt idx="1">
                  <c:v>87</c:v>
                </c:pt>
                <c:pt idx="2">
                  <c:v>98</c:v>
                </c:pt>
                <c:pt idx="3">
                  <c:v>67</c:v>
                </c:pt>
                <c:pt idx="4">
                  <c:v>65</c:v>
                </c:pt>
                <c:pt idx="5">
                  <c:v>76</c:v>
                </c:pt>
                <c:pt idx="6">
                  <c:v>63</c:v>
                </c:pt>
                <c:pt idx="7">
                  <c:v>59</c:v>
                </c:pt>
                <c:pt idx="8">
                  <c:v>86</c:v>
                </c:pt>
                <c:pt idx="9">
                  <c:v>88</c:v>
                </c:pt>
                <c:pt idx="10">
                  <c:v>107</c:v>
                </c:pt>
                <c:pt idx="11">
                  <c:v>61</c:v>
                </c:pt>
                <c:pt idx="12">
                  <c:v>77</c:v>
                </c:pt>
                <c:pt idx="13">
                  <c:v>65</c:v>
                </c:pt>
                <c:pt idx="14">
                  <c:v>110</c:v>
                </c:pt>
                <c:pt idx="15">
                  <c:v>70</c:v>
                </c:pt>
                <c:pt idx="16">
                  <c:v>114</c:v>
                </c:pt>
                <c:pt idx="17">
                  <c:v>118</c:v>
                </c:pt>
                <c:pt idx="18">
                  <c:v>90</c:v>
                </c:pt>
                <c:pt idx="19">
                  <c:v>85</c:v>
                </c:pt>
                <c:pt idx="20">
                  <c:v>98</c:v>
                </c:pt>
                <c:pt idx="21">
                  <c:v>89</c:v>
                </c:pt>
                <c:pt idx="22">
                  <c:v>100</c:v>
                </c:pt>
                <c:pt idx="23">
                  <c:v>117</c:v>
                </c:pt>
                <c:pt idx="24">
                  <c:v>100</c:v>
                </c:pt>
                <c:pt idx="25">
                  <c:v>82</c:v>
                </c:pt>
                <c:pt idx="26">
                  <c:v>85</c:v>
                </c:pt>
                <c:pt idx="27">
                  <c:v>55</c:v>
                </c:pt>
                <c:pt idx="28">
                  <c:v>107</c:v>
                </c:pt>
                <c:pt idx="29">
                  <c:v>95</c:v>
                </c:pt>
                <c:pt idx="30">
                  <c:v>93</c:v>
                </c:pt>
                <c:pt idx="31">
                  <c:v>68</c:v>
                </c:pt>
                <c:pt idx="32">
                  <c:v>79</c:v>
                </c:pt>
                <c:pt idx="33">
                  <c:v>84</c:v>
                </c:pt>
                <c:pt idx="34">
                  <c:v>70</c:v>
                </c:pt>
                <c:pt idx="35">
                  <c:v>129</c:v>
                </c:pt>
                <c:pt idx="36">
                  <c:v>73</c:v>
                </c:pt>
                <c:pt idx="37">
                  <c:v>75</c:v>
                </c:pt>
                <c:pt idx="38">
                  <c:v>89</c:v>
                </c:pt>
                <c:pt idx="39">
                  <c:v>54</c:v>
                </c:pt>
                <c:pt idx="40">
                  <c:v>98</c:v>
                </c:pt>
                <c:pt idx="41">
                  <c:v>81</c:v>
                </c:pt>
                <c:pt idx="42">
                  <c:v>59</c:v>
                </c:pt>
                <c:pt idx="43">
                  <c:v>53</c:v>
                </c:pt>
                <c:pt idx="44">
                  <c:v>44</c:v>
                </c:pt>
                <c:pt idx="45">
                  <c:v>64</c:v>
                </c:pt>
                <c:pt idx="46">
                  <c:v>103</c:v>
                </c:pt>
                <c:pt idx="47">
                  <c:v>47</c:v>
                </c:pt>
                <c:pt idx="48">
                  <c:v>63</c:v>
                </c:pt>
                <c:pt idx="49">
                  <c:v>53</c:v>
                </c:pt>
                <c:pt idx="50">
                  <c:v>68</c:v>
                </c:pt>
                <c:pt idx="51">
                  <c:v>62</c:v>
                </c:pt>
                <c:pt idx="52">
                  <c:v>70</c:v>
                </c:pt>
                <c:pt idx="53">
                  <c:v>43</c:v>
                </c:pt>
                <c:pt idx="54">
                  <c:v>99</c:v>
                </c:pt>
                <c:pt idx="55">
                  <c:v>55</c:v>
                </c:pt>
                <c:pt idx="56">
                  <c:v>81</c:v>
                </c:pt>
                <c:pt idx="57">
                  <c:v>60</c:v>
                </c:pt>
                <c:pt idx="58">
                  <c:v>98</c:v>
                </c:pt>
                <c:pt idx="59">
                  <c:v>51</c:v>
                </c:pt>
                <c:pt idx="60">
                  <c:v>69</c:v>
                </c:pt>
                <c:pt idx="61">
                  <c:v>51</c:v>
                </c:pt>
                <c:pt idx="62">
                  <c:v>70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0A3-44C1-858A-4FF15D5948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2838528"/>
        <c:axId val="152840448"/>
      </c:scatterChart>
      <c:valAx>
        <c:axId val="15283852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RV eccentricity index</a:t>
                </a:r>
              </a:p>
            </c:rich>
          </c:tx>
          <c:layout>
            <c:manualLayout>
              <c:xMode val="edge"/>
              <c:yMode val="edge"/>
              <c:x val="0.39357038998805627"/>
              <c:y val="0.7071413892877682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ar-EG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ar-EG"/>
          </a:p>
        </c:txPr>
        <c:crossAx val="152840448"/>
        <c:crosses val="autoZero"/>
        <c:crossBetween val="midCat"/>
      </c:valAx>
      <c:valAx>
        <c:axId val="15284044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3D LV EDVi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ar-EG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ar-EG"/>
          </a:p>
        </c:txPr>
        <c:crossAx val="15283852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05"/>
          <c:y val="0.77699652253977392"/>
          <c:w val="0.9"/>
          <c:h val="8.902779225371576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ar-EG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EG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2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2"/>
    <cs:fontRef idx="minor">
      <a:schemeClr val="tx2"/>
    </cs:fontRef>
    <cs:spPr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spPr>
      <a:ln>
        <a:solidFill>
          <a:schemeClr val="tx2">
            <a:lumMod val="40000"/>
            <a:lumOff val="60000"/>
          </a:schemeClr>
        </a:solidFill>
      </a:ln>
    </cs:spPr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2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2"/>
    <cs:fontRef idx="minor">
      <a:schemeClr val="tx2"/>
    </cs:fontRef>
    <cs:spPr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spPr>
      <a:ln>
        <a:solidFill>
          <a:schemeClr val="tx2">
            <a:lumMod val="40000"/>
            <a:lumOff val="60000"/>
          </a:schemeClr>
        </a:solidFill>
      </a:ln>
    </cs:spPr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42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2"/>
    <cs:fontRef idx="minor">
      <a:schemeClr val="tx2"/>
    </cs:fontRef>
    <cs:spPr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spPr>
      <a:ln>
        <a:solidFill>
          <a:schemeClr val="tx2">
            <a:lumMod val="40000"/>
            <a:lumOff val="60000"/>
          </a:schemeClr>
        </a:solidFill>
      </a:ln>
    </cs:spPr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42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2"/>
    <cs:fontRef idx="minor">
      <a:schemeClr val="tx2"/>
    </cs:fontRef>
    <cs:spPr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spPr>
      <a:ln>
        <a:solidFill>
          <a:schemeClr val="tx2">
            <a:lumMod val="40000"/>
            <a:lumOff val="60000"/>
          </a:schemeClr>
        </a:solidFill>
      </a:ln>
    </cs:spPr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2E2CA7-6E92-4A66-8E04-E3A7D411D2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5F0D57-F490-4FC8-AA01-ECB8D2FD8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ar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49BE64-7B2C-4410-B099-8178AB5DF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73C2-5B02-47DF-8E64-071B90E96459}" type="datetimeFigureOut">
              <a:rPr lang="ar-EG" smtClean="0"/>
              <a:t>07/02/1443</a:t>
            </a:fld>
            <a:endParaRPr lang="ar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F40AE-490B-462D-AC64-9F7BB372A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F3BB37-63C1-4888-B055-71BEC20E5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AE11E-049C-4C68-BB3D-55D9C0043615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440688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29A24-A030-422C-951F-E61B140B8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E5D93D-1299-414B-BE12-5E33908337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5F2347-43F4-43D7-ABD8-D6A86D76C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73C2-5B02-47DF-8E64-071B90E96459}" type="datetimeFigureOut">
              <a:rPr lang="ar-EG" smtClean="0"/>
              <a:t>07/02/1443</a:t>
            </a:fld>
            <a:endParaRPr lang="ar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4C019D-3257-426D-8700-B88EF9254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45A7CC-CF7A-45AD-950F-3445D814D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AE11E-049C-4C68-BB3D-55D9C0043615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807025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4F4847-C707-408E-BA24-81C2D4A6A1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7FC28E-A498-466A-B4F2-95A6EF437D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EE35C-AF1C-4555-ADDE-88F66B974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73C2-5B02-47DF-8E64-071B90E96459}" type="datetimeFigureOut">
              <a:rPr lang="ar-EG" smtClean="0"/>
              <a:t>07/02/1443</a:t>
            </a:fld>
            <a:endParaRPr lang="ar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397473-949D-4120-99D0-50DD87F91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37F0C-3749-465E-B6AE-FDF409C16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AE11E-049C-4C68-BB3D-55D9C0043615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581266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B69AB-FAE5-4F72-8C6A-69729298B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1FA98-8F5B-48C6-9292-E5131B1A4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34E1FE-B872-436A-AC5E-CC2FDB060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73C2-5B02-47DF-8E64-071B90E96459}" type="datetimeFigureOut">
              <a:rPr lang="ar-EG" smtClean="0"/>
              <a:t>07/02/1443</a:t>
            </a:fld>
            <a:endParaRPr lang="ar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ED8EB5-2C6D-4180-A7D8-57934C1BE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56C40-F9BD-4D28-A44B-991CF9FEC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AE11E-049C-4C68-BB3D-55D9C0043615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628772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9B5C15-A5D8-413C-A95C-B8083D30D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D65F94-A044-4717-8CAC-A2043D66C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01F4DA-C7E0-4B60-838B-88BCFF8EC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73C2-5B02-47DF-8E64-071B90E96459}" type="datetimeFigureOut">
              <a:rPr lang="ar-EG" smtClean="0"/>
              <a:t>07/02/1443</a:t>
            </a:fld>
            <a:endParaRPr lang="ar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685058-883A-4F08-8224-DB5A2776D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88D3F6-1EA1-4C23-8C08-D3675E8FC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AE11E-049C-4C68-BB3D-55D9C0043615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252955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4BDFCC-3FBA-45DC-8714-37A1F0846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4E1C61-F2E8-4068-B23D-F6CABC9A12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972AB6-B9AE-4B02-AF63-99BD608997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EA60DE-EA83-42AE-A8B3-0DF1C4A9C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73C2-5B02-47DF-8E64-071B90E96459}" type="datetimeFigureOut">
              <a:rPr lang="ar-EG" smtClean="0"/>
              <a:t>07/02/1443</a:t>
            </a:fld>
            <a:endParaRPr lang="ar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ACA2B3-F376-4F92-A5F7-7F57B1564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1C177E-77FF-4381-9E12-55E53E755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AE11E-049C-4C68-BB3D-55D9C0043615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457795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5672D-D155-43BE-9792-93C6DD415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798594-CF45-4E1A-AD3A-F9B9E49DF8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4FBF86-59B9-4D86-8ED7-E1EBFA52A6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D91E91-FF83-4BA2-A1B2-3A7AC35888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26935F-A7B4-4FDA-B99F-7A06FF293C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4797590-EFC2-47F5-B8BC-0FF3A5039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73C2-5B02-47DF-8E64-071B90E96459}" type="datetimeFigureOut">
              <a:rPr lang="ar-EG" smtClean="0"/>
              <a:t>07/02/1443</a:t>
            </a:fld>
            <a:endParaRPr lang="ar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A6848-526C-4493-BEBC-E502F2EDD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36A645-8A27-4E66-ABE5-2AF130901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AE11E-049C-4C68-BB3D-55D9C0043615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765308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173A3-7D22-455F-AE9C-65382B8F9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582145-E328-4AE5-9C66-D05BCED35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73C2-5B02-47DF-8E64-071B90E96459}" type="datetimeFigureOut">
              <a:rPr lang="ar-EG" smtClean="0"/>
              <a:t>07/02/1443</a:t>
            </a:fld>
            <a:endParaRPr lang="ar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DDB9A2-10D7-495F-AC29-C9C1EB327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302EAD-6693-4681-8F84-3767BF28E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AE11E-049C-4C68-BB3D-55D9C0043615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678598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9F60A1-1AA1-4201-8534-64D17B2D2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73C2-5B02-47DF-8E64-071B90E96459}" type="datetimeFigureOut">
              <a:rPr lang="ar-EG" smtClean="0"/>
              <a:t>07/02/1443</a:t>
            </a:fld>
            <a:endParaRPr lang="ar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11F19B-9390-4782-9F42-0E1416C5E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3E3F5C-5F22-45B4-A7D4-3617CFE0C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AE11E-049C-4C68-BB3D-55D9C0043615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70968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CBB3AB-C3A7-41D1-8B4D-332CEBD27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604384-F992-43B2-A482-8AE4D1878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A4FE46-B940-4675-AE2F-8B24322FAF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C3A067-54D9-4FFA-9721-361979EA9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73C2-5B02-47DF-8E64-071B90E96459}" type="datetimeFigureOut">
              <a:rPr lang="ar-EG" smtClean="0"/>
              <a:t>07/02/1443</a:t>
            </a:fld>
            <a:endParaRPr lang="ar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941F5C-CBAA-429B-A101-658884630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8F92C1-3C03-476E-84B6-83A7D04CB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AE11E-049C-4C68-BB3D-55D9C0043615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529503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0B589-AAAD-414F-A36E-4CB7331DB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2C0D11-8C98-4DE7-A02F-BCE25B3F59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B038F5-2FE5-4DC6-A860-E4F36A4CCD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1055A6-0758-47FC-8BE2-3264822B2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73C2-5B02-47DF-8E64-071B90E96459}" type="datetimeFigureOut">
              <a:rPr lang="ar-EG" smtClean="0"/>
              <a:t>07/02/1443</a:t>
            </a:fld>
            <a:endParaRPr lang="ar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2726EA-B8AA-4A2C-BCB3-044B45742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D55344-D058-47D3-9376-08C3D927E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AE11E-049C-4C68-BB3D-55D9C0043615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471030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9CF99B-F499-4BED-A0A5-1B5232D21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F21F80-706C-484C-B24D-449AB4148E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1677B0-DD7E-48D0-9B7E-EE63541BD5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773C2-5B02-47DF-8E64-071B90E96459}" type="datetimeFigureOut">
              <a:rPr lang="ar-EG" smtClean="0"/>
              <a:t>07/02/1443</a:t>
            </a:fld>
            <a:endParaRPr lang="ar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46FECA-59D2-4621-87D8-5EFFF1D06B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41F04-2C65-4CCF-B068-E76D645715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AE11E-049C-4C68-BB3D-55D9C0043615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026364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chart" Target="../charts/chart4.xml"/><Relationship Id="rId3" Type="http://schemas.microsoft.com/office/2007/relationships/media" Target="../media/media2.mp4"/><Relationship Id="rId7" Type="http://schemas.openxmlformats.org/officeDocument/2006/relationships/image" Target="../media/image2.png"/><Relationship Id="rId12" Type="http://schemas.openxmlformats.org/officeDocument/2006/relationships/chart" Target="../charts/char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.png"/><Relationship Id="rId11" Type="http://schemas.openxmlformats.org/officeDocument/2006/relationships/chart" Target="../charts/chart2.xml"/><Relationship Id="rId5" Type="http://schemas.openxmlformats.org/officeDocument/2006/relationships/slideLayout" Target="../slideLayouts/slideLayout2.xml"/><Relationship Id="rId10" Type="http://schemas.openxmlformats.org/officeDocument/2006/relationships/chart" Target="../charts/chart1.xml"/><Relationship Id="rId4" Type="http://schemas.openxmlformats.org/officeDocument/2006/relationships/video" Target="../media/media2.mp4"/><Relationship Id="rId9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59F66-FD3B-4D82-AF18-C89EEACE7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4D828-9DF6-499F-A431-358BFBD3FF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EG" dirty="0"/>
          </a:p>
        </p:txBody>
      </p:sp>
      <p:pic>
        <p:nvPicPr>
          <p:cNvPr id="4" name="zanin lorenz25">
            <a:hlinkClick r:id="" action="ppaction://media"/>
            <a:extLst>
              <a:ext uri="{FF2B5EF4-FFF2-40B4-BE49-F238E27FC236}">
                <a16:creationId xmlns:a16="http://schemas.microsoft.com/office/drawing/2014/main" id="{2D5434E8-6920-491C-B73B-66B97517D3D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-19261" y="-210475"/>
            <a:ext cx="4059082" cy="3035151"/>
          </a:xfrm>
          <a:prstGeom prst="rect">
            <a:avLst/>
          </a:prstGeom>
        </p:spPr>
      </p:pic>
      <p:pic>
        <p:nvPicPr>
          <p:cNvPr id="7" name="stanisla">
            <a:hlinkClick r:id="" action="ppaction://media"/>
            <a:extLst>
              <a:ext uri="{FF2B5EF4-FFF2-40B4-BE49-F238E27FC236}">
                <a16:creationId xmlns:a16="http://schemas.microsoft.com/office/drawing/2014/main" id="{DB0773E8-629C-4E24-99EA-804681EB05DC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039822" y="-191464"/>
            <a:ext cx="4410713" cy="30194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0C7256F-1E54-4F63-B6ED-647483FC2563}"/>
              </a:ext>
            </a:extLst>
          </p:cNvPr>
          <p:cNvPicPr/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rcRect l="49956" t="48574"/>
          <a:stretch/>
        </p:blipFill>
        <p:spPr>
          <a:xfrm>
            <a:off x="8450535" y="-210476"/>
            <a:ext cx="4410713" cy="3035151"/>
          </a:xfrm>
          <a:prstGeom prst="rect">
            <a:avLst/>
          </a:prstGeom>
        </p:spPr>
      </p:pic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5ED54EFA-388D-46F7-A87D-3D780B1CE3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6977545"/>
              </p:ext>
            </p:extLst>
          </p:nvPr>
        </p:nvGraphicFramePr>
        <p:xfrm>
          <a:off x="1964944" y="2778854"/>
          <a:ext cx="4059082" cy="24086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185BF98C-E33A-4C44-B6F2-2118F60097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4294914"/>
              </p:ext>
            </p:extLst>
          </p:nvPr>
        </p:nvGraphicFramePr>
        <p:xfrm>
          <a:off x="6115802" y="2691827"/>
          <a:ext cx="3851400" cy="25070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381725D1-C641-4A3E-9309-E00B6470CF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41079976"/>
              </p:ext>
            </p:extLst>
          </p:nvPr>
        </p:nvGraphicFramePr>
        <p:xfrm>
          <a:off x="1999213" y="4809517"/>
          <a:ext cx="3553044" cy="25070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32330280-8719-4048-A7A9-4DAB84BC63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40688063"/>
              </p:ext>
            </p:extLst>
          </p:nvPr>
        </p:nvGraphicFramePr>
        <p:xfrm>
          <a:off x="6119706" y="4809517"/>
          <a:ext cx="3851400" cy="23698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6DDC0B9B-8CD4-44DB-93D5-C41E4E73A015}"/>
              </a:ext>
            </a:extLst>
          </p:cNvPr>
          <p:cNvSpPr txBox="1"/>
          <p:nvPr/>
        </p:nvSpPr>
        <p:spPr>
          <a:xfrm>
            <a:off x="5737806" y="3015215"/>
            <a:ext cx="755991" cy="369332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RV EF</a:t>
            </a:r>
            <a:endParaRPr lang="ar-EG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150FF39-B8CA-4F3D-AFA4-5A7E6DE1EC6F}"/>
              </a:ext>
            </a:extLst>
          </p:cNvPr>
          <p:cNvSpPr txBox="1"/>
          <p:nvPr/>
        </p:nvSpPr>
        <p:spPr>
          <a:xfrm>
            <a:off x="4738664" y="5032434"/>
            <a:ext cx="2226359" cy="369332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RV Eccentricity index</a:t>
            </a:r>
            <a:endParaRPr lang="ar-E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655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4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70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21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Overr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Overrid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Ion Boardroom">
    <a:dk1>
      <a:sysClr val="windowText" lastClr="000000"/>
    </a:dk1>
    <a:lt1>
      <a:sysClr val="window" lastClr="FFFFFF"/>
    </a:lt1>
    <a:dk2>
      <a:srgbClr val="3B3059"/>
    </a:dk2>
    <a:lt2>
      <a:srgbClr val="EBEBEB"/>
    </a:lt2>
    <a:accent1>
      <a:srgbClr val="B31166"/>
    </a:accent1>
    <a:accent2>
      <a:srgbClr val="E33D6F"/>
    </a:accent2>
    <a:accent3>
      <a:srgbClr val="E45F3C"/>
    </a:accent3>
    <a:accent4>
      <a:srgbClr val="E9943A"/>
    </a:accent4>
    <a:accent5>
      <a:srgbClr val="9B6BF2"/>
    </a:accent5>
    <a:accent6>
      <a:srgbClr val="D53DD0"/>
    </a:accent6>
    <a:hlink>
      <a:srgbClr val="8F8F8F"/>
    </a:hlink>
    <a:folHlink>
      <a:srgbClr val="A5A5A5"/>
    </a:folHlink>
  </a:clrScheme>
  <a:fontScheme name="Ion Boardroom">
    <a:majorFont>
      <a:latin typeface="Century Gothic" panose="020B0502020202020204"/>
      <a:ea typeface=""/>
      <a:cs typeface=""/>
      <a:font script="Jpan" typeface="メイリオ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entury Gothic" panose="020B0502020202020204"/>
      <a:ea typeface=""/>
      <a:cs typeface=""/>
      <a:font script="Jpan" typeface="メイリオ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Ion Boardroom">
    <a:fillStyleLst>
      <a:solidFill>
        <a:schemeClr val="phClr"/>
      </a:solidFill>
      <a:gradFill rotWithShape="1">
        <a:gsLst>
          <a:gs pos="0">
            <a:schemeClr val="phClr">
              <a:tint val="64000"/>
              <a:lumMod val="118000"/>
            </a:schemeClr>
          </a:gs>
          <a:gs pos="100000">
            <a:schemeClr val="phClr">
              <a:tint val="92000"/>
              <a:alpha val="100000"/>
              <a:lumMod val="110000"/>
            </a:schemeClr>
          </a:gs>
        </a:gsLst>
        <a:lin ang="5400000" scaled="0"/>
      </a:gradFill>
      <a:gradFill rotWithShape="1">
        <a:gsLst>
          <a:gs pos="0">
            <a:schemeClr val="phClr">
              <a:tint val="98000"/>
              <a:lumMod val="114000"/>
            </a:schemeClr>
          </a:gs>
          <a:gs pos="100000">
            <a:schemeClr val="phClr">
              <a:shade val="90000"/>
              <a:lumMod val="84000"/>
            </a:schemeClr>
          </a:gs>
        </a:gsLst>
        <a:lin ang="5400000" scaled="0"/>
      </a:gradFill>
    </a:fillStyleLst>
    <a:lnStyleLst>
      <a:ln w="9525" cap="rnd" cmpd="sng" algn="ctr">
        <a:solidFill>
          <a:schemeClr val="phClr"/>
        </a:solidFill>
        <a:prstDash val="solid"/>
      </a:ln>
      <a:ln w="19050" cap="rnd" cmpd="sng" algn="ctr">
        <a:solidFill>
          <a:schemeClr val="phClr"/>
        </a:solidFill>
        <a:prstDash val="solid"/>
      </a:ln>
      <a:ln w="28575" cap="rnd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38100" dist="25400" dir="5400000" rotWithShape="0">
            <a:srgbClr val="000000">
              <a:alpha val="45000"/>
            </a:srgbClr>
          </a:outerShdw>
        </a:effectLst>
      </a:effectStyle>
      <a:effectStyle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hueMod val="124000"/>
              <a:satMod val="148000"/>
              <a:lumMod val="124000"/>
            </a:schemeClr>
          </a:gs>
          <a:gs pos="100000">
            <a:schemeClr val="phClr">
              <a:shade val="76000"/>
              <a:hueMod val="89000"/>
              <a:satMod val="164000"/>
              <a:lumMod val="56000"/>
            </a:schemeClr>
          </a:gs>
        </a:gsLst>
        <a:path path="circle">
          <a:fillToRect l="45000" t="65000" r="125000" b="100000"/>
        </a:path>
      </a:gradFill>
      <a:blipFill rotWithShape="1">
        <a:blip xmlns:r="http://schemas.openxmlformats.org/officeDocument/2006/relationships" r:embed="rId1">
          <a:duotone>
            <a:schemeClr val="phClr">
              <a:shade val="69000"/>
              <a:hueMod val="91000"/>
              <a:satMod val="164000"/>
              <a:lumMod val="74000"/>
            </a:schemeClr>
            <a:schemeClr val="phClr">
              <a:hueMod val="124000"/>
              <a:satMod val="140000"/>
              <a:lumMod val="142000"/>
            </a:schemeClr>
          </a:duotone>
        </a:blip>
        <a:stretch/>
      </a:blipFill>
    </a:bgFillStyleLst>
  </a:fmtScheme>
</a:themeOverride>
</file>

<file path=ppt/theme/themeOverride2.xml><?xml version="1.0" encoding="utf-8"?>
<a:themeOverride xmlns:a="http://schemas.openxmlformats.org/drawingml/2006/main">
  <a:clrScheme name="Ion Boardroom">
    <a:dk1>
      <a:sysClr val="windowText" lastClr="000000"/>
    </a:dk1>
    <a:lt1>
      <a:sysClr val="window" lastClr="FFFFFF"/>
    </a:lt1>
    <a:dk2>
      <a:srgbClr val="3B3059"/>
    </a:dk2>
    <a:lt2>
      <a:srgbClr val="EBEBEB"/>
    </a:lt2>
    <a:accent1>
      <a:srgbClr val="B31166"/>
    </a:accent1>
    <a:accent2>
      <a:srgbClr val="E33D6F"/>
    </a:accent2>
    <a:accent3>
      <a:srgbClr val="E45F3C"/>
    </a:accent3>
    <a:accent4>
      <a:srgbClr val="E9943A"/>
    </a:accent4>
    <a:accent5>
      <a:srgbClr val="9B6BF2"/>
    </a:accent5>
    <a:accent6>
      <a:srgbClr val="D53DD0"/>
    </a:accent6>
    <a:hlink>
      <a:srgbClr val="8F8F8F"/>
    </a:hlink>
    <a:folHlink>
      <a:srgbClr val="A5A5A5"/>
    </a:folHlink>
  </a:clrScheme>
  <a:fontScheme name="Ion Boardroom">
    <a:majorFont>
      <a:latin typeface="Century Gothic" panose="020B0502020202020204"/>
      <a:ea typeface=""/>
      <a:cs typeface=""/>
      <a:font script="Jpan" typeface="メイリオ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entury Gothic" panose="020B0502020202020204"/>
      <a:ea typeface=""/>
      <a:cs typeface=""/>
      <a:font script="Jpan" typeface="メイリオ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Ion Boardroom">
    <a:fillStyleLst>
      <a:solidFill>
        <a:schemeClr val="phClr"/>
      </a:solidFill>
      <a:gradFill rotWithShape="1">
        <a:gsLst>
          <a:gs pos="0">
            <a:schemeClr val="phClr">
              <a:tint val="64000"/>
              <a:lumMod val="118000"/>
            </a:schemeClr>
          </a:gs>
          <a:gs pos="100000">
            <a:schemeClr val="phClr">
              <a:tint val="92000"/>
              <a:alpha val="100000"/>
              <a:lumMod val="110000"/>
            </a:schemeClr>
          </a:gs>
        </a:gsLst>
        <a:lin ang="5400000" scaled="0"/>
      </a:gradFill>
      <a:gradFill rotWithShape="1">
        <a:gsLst>
          <a:gs pos="0">
            <a:schemeClr val="phClr">
              <a:tint val="98000"/>
              <a:lumMod val="114000"/>
            </a:schemeClr>
          </a:gs>
          <a:gs pos="100000">
            <a:schemeClr val="phClr">
              <a:shade val="90000"/>
              <a:lumMod val="84000"/>
            </a:schemeClr>
          </a:gs>
        </a:gsLst>
        <a:lin ang="5400000" scaled="0"/>
      </a:gradFill>
    </a:fillStyleLst>
    <a:lnStyleLst>
      <a:ln w="9525" cap="rnd" cmpd="sng" algn="ctr">
        <a:solidFill>
          <a:schemeClr val="phClr"/>
        </a:solidFill>
        <a:prstDash val="solid"/>
      </a:ln>
      <a:ln w="19050" cap="rnd" cmpd="sng" algn="ctr">
        <a:solidFill>
          <a:schemeClr val="phClr"/>
        </a:solidFill>
        <a:prstDash val="solid"/>
      </a:ln>
      <a:ln w="28575" cap="rnd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38100" dist="25400" dir="5400000" rotWithShape="0">
            <a:srgbClr val="000000">
              <a:alpha val="45000"/>
            </a:srgbClr>
          </a:outerShdw>
        </a:effectLst>
      </a:effectStyle>
      <a:effectStyle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hueMod val="124000"/>
              <a:satMod val="148000"/>
              <a:lumMod val="124000"/>
            </a:schemeClr>
          </a:gs>
          <a:gs pos="100000">
            <a:schemeClr val="phClr">
              <a:shade val="76000"/>
              <a:hueMod val="89000"/>
              <a:satMod val="164000"/>
              <a:lumMod val="56000"/>
            </a:schemeClr>
          </a:gs>
        </a:gsLst>
        <a:path path="circle">
          <a:fillToRect l="45000" t="65000" r="125000" b="100000"/>
        </a:path>
      </a:gradFill>
      <a:blipFill rotWithShape="1">
        <a:blip xmlns:r="http://schemas.openxmlformats.org/officeDocument/2006/relationships" r:embed="rId1">
          <a:duotone>
            <a:schemeClr val="phClr">
              <a:shade val="69000"/>
              <a:hueMod val="91000"/>
              <a:satMod val="164000"/>
              <a:lumMod val="74000"/>
            </a:schemeClr>
            <a:schemeClr val="phClr">
              <a:hueMod val="124000"/>
              <a:satMod val="140000"/>
              <a:lumMod val="142000"/>
            </a:schemeClr>
          </a:duotone>
        </a:blip>
        <a:stretch/>
      </a:blipFill>
    </a:bgFillStyleLst>
  </a:fmtScheme>
</a:themeOverride>
</file>

<file path=ppt/theme/themeOverride3.xml><?xml version="1.0" encoding="utf-8"?>
<a:themeOverride xmlns:a="http://schemas.openxmlformats.org/drawingml/2006/main">
  <a:clrScheme name="Ion Boardroom">
    <a:dk1>
      <a:sysClr val="windowText" lastClr="000000"/>
    </a:dk1>
    <a:lt1>
      <a:sysClr val="window" lastClr="FFFFFF"/>
    </a:lt1>
    <a:dk2>
      <a:srgbClr val="3B3059"/>
    </a:dk2>
    <a:lt2>
      <a:srgbClr val="EBEBEB"/>
    </a:lt2>
    <a:accent1>
      <a:srgbClr val="B31166"/>
    </a:accent1>
    <a:accent2>
      <a:srgbClr val="E33D6F"/>
    </a:accent2>
    <a:accent3>
      <a:srgbClr val="E45F3C"/>
    </a:accent3>
    <a:accent4>
      <a:srgbClr val="E9943A"/>
    </a:accent4>
    <a:accent5>
      <a:srgbClr val="9B6BF2"/>
    </a:accent5>
    <a:accent6>
      <a:srgbClr val="D53DD0"/>
    </a:accent6>
    <a:hlink>
      <a:srgbClr val="8F8F8F"/>
    </a:hlink>
    <a:folHlink>
      <a:srgbClr val="A5A5A5"/>
    </a:folHlink>
  </a:clrScheme>
  <a:fontScheme name="Ion Boardroom">
    <a:majorFont>
      <a:latin typeface="Century Gothic" panose="020B0502020202020204"/>
      <a:ea typeface=""/>
      <a:cs typeface=""/>
      <a:font script="Jpan" typeface="メイリオ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entury Gothic" panose="020B0502020202020204"/>
      <a:ea typeface=""/>
      <a:cs typeface=""/>
      <a:font script="Jpan" typeface="メイリオ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Ion Boardroom">
    <a:fillStyleLst>
      <a:solidFill>
        <a:schemeClr val="phClr"/>
      </a:solidFill>
      <a:gradFill rotWithShape="1">
        <a:gsLst>
          <a:gs pos="0">
            <a:schemeClr val="phClr">
              <a:tint val="64000"/>
              <a:lumMod val="118000"/>
            </a:schemeClr>
          </a:gs>
          <a:gs pos="100000">
            <a:schemeClr val="phClr">
              <a:tint val="92000"/>
              <a:alpha val="100000"/>
              <a:lumMod val="110000"/>
            </a:schemeClr>
          </a:gs>
        </a:gsLst>
        <a:lin ang="5400000" scaled="0"/>
      </a:gradFill>
      <a:gradFill rotWithShape="1">
        <a:gsLst>
          <a:gs pos="0">
            <a:schemeClr val="phClr">
              <a:tint val="98000"/>
              <a:lumMod val="114000"/>
            </a:schemeClr>
          </a:gs>
          <a:gs pos="100000">
            <a:schemeClr val="phClr">
              <a:shade val="90000"/>
              <a:lumMod val="84000"/>
            </a:schemeClr>
          </a:gs>
        </a:gsLst>
        <a:lin ang="5400000" scaled="0"/>
      </a:gradFill>
    </a:fillStyleLst>
    <a:lnStyleLst>
      <a:ln w="9525" cap="rnd" cmpd="sng" algn="ctr">
        <a:solidFill>
          <a:schemeClr val="phClr"/>
        </a:solidFill>
        <a:prstDash val="solid"/>
      </a:ln>
      <a:ln w="19050" cap="rnd" cmpd="sng" algn="ctr">
        <a:solidFill>
          <a:schemeClr val="phClr"/>
        </a:solidFill>
        <a:prstDash val="solid"/>
      </a:ln>
      <a:ln w="28575" cap="rnd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38100" dist="25400" dir="5400000" rotWithShape="0">
            <a:srgbClr val="000000">
              <a:alpha val="45000"/>
            </a:srgbClr>
          </a:outerShdw>
        </a:effectLst>
      </a:effectStyle>
      <a:effectStyle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hueMod val="124000"/>
              <a:satMod val="148000"/>
              <a:lumMod val="124000"/>
            </a:schemeClr>
          </a:gs>
          <a:gs pos="100000">
            <a:schemeClr val="phClr">
              <a:shade val="76000"/>
              <a:hueMod val="89000"/>
              <a:satMod val="164000"/>
              <a:lumMod val="56000"/>
            </a:schemeClr>
          </a:gs>
        </a:gsLst>
        <a:path path="circle">
          <a:fillToRect l="45000" t="65000" r="125000" b="100000"/>
        </a:path>
      </a:gradFill>
      <a:blipFill rotWithShape="1">
        <a:blip xmlns:r="http://schemas.openxmlformats.org/officeDocument/2006/relationships" r:embed="rId1">
          <a:duotone>
            <a:schemeClr val="phClr">
              <a:shade val="69000"/>
              <a:hueMod val="91000"/>
              <a:satMod val="164000"/>
              <a:lumMod val="74000"/>
            </a:schemeClr>
            <a:schemeClr val="phClr">
              <a:hueMod val="124000"/>
              <a:satMod val="140000"/>
              <a:lumMod val="142000"/>
            </a:schemeClr>
          </a:duotone>
        </a:blip>
        <a:stretch/>
      </a:blipFill>
    </a:bgFillStyleLst>
  </a:fmtScheme>
</a:themeOverride>
</file>

<file path=ppt/theme/themeOverride4.xml><?xml version="1.0" encoding="utf-8"?>
<a:themeOverride xmlns:a="http://schemas.openxmlformats.org/drawingml/2006/main">
  <a:clrScheme name="Ion Boardroom">
    <a:dk1>
      <a:sysClr val="windowText" lastClr="000000"/>
    </a:dk1>
    <a:lt1>
      <a:sysClr val="window" lastClr="FFFFFF"/>
    </a:lt1>
    <a:dk2>
      <a:srgbClr val="3B3059"/>
    </a:dk2>
    <a:lt2>
      <a:srgbClr val="EBEBEB"/>
    </a:lt2>
    <a:accent1>
      <a:srgbClr val="B31166"/>
    </a:accent1>
    <a:accent2>
      <a:srgbClr val="E33D6F"/>
    </a:accent2>
    <a:accent3>
      <a:srgbClr val="E45F3C"/>
    </a:accent3>
    <a:accent4>
      <a:srgbClr val="E9943A"/>
    </a:accent4>
    <a:accent5>
      <a:srgbClr val="9B6BF2"/>
    </a:accent5>
    <a:accent6>
      <a:srgbClr val="D53DD0"/>
    </a:accent6>
    <a:hlink>
      <a:srgbClr val="8F8F8F"/>
    </a:hlink>
    <a:folHlink>
      <a:srgbClr val="A5A5A5"/>
    </a:folHlink>
  </a:clrScheme>
  <a:fontScheme name="Ion Boardroom">
    <a:majorFont>
      <a:latin typeface="Century Gothic" panose="020B0502020202020204"/>
      <a:ea typeface=""/>
      <a:cs typeface=""/>
      <a:font script="Jpan" typeface="メイリオ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entury Gothic" panose="020B0502020202020204"/>
      <a:ea typeface=""/>
      <a:cs typeface=""/>
      <a:font script="Jpan" typeface="メイリオ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Ion Boardroom">
    <a:fillStyleLst>
      <a:solidFill>
        <a:schemeClr val="phClr"/>
      </a:solidFill>
      <a:gradFill rotWithShape="1">
        <a:gsLst>
          <a:gs pos="0">
            <a:schemeClr val="phClr">
              <a:tint val="64000"/>
              <a:lumMod val="118000"/>
            </a:schemeClr>
          </a:gs>
          <a:gs pos="100000">
            <a:schemeClr val="phClr">
              <a:tint val="92000"/>
              <a:alpha val="100000"/>
              <a:lumMod val="110000"/>
            </a:schemeClr>
          </a:gs>
        </a:gsLst>
        <a:lin ang="5400000" scaled="0"/>
      </a:gradFill>
      <a:gradFill rotWithShape="1">
        <a:gsLst>
          <a:gs pos="0">
            <a:schemeClr val="phClr">
              <a:tint val="98000"/>
              <a:lumMod val="114000"/>
            </a:schemeClr>
          </a:gs>
          <a:gs pos="100000">
            <a:schemeClr val="phClr">
              <a:shade val="90000"/>
              <a:lumMod val="84000"/>
            </a:schemeClr>
          </a:gs>
        </a:gsLst>
        <a:lin ang="5400000" scaled="0"/>
      </a:gradFill>
    </a:fillStyleLst>
    <a:lnStyleLst>
      <a:ln w="9525" cap="rnd" cmpd="sng" algn="ctr">
        <a:solidFill>
          <a:schemeClr val="phClr"/>
        </a:solidFill>
        <a:prstDash val="solid"/>
      </a:ln>
      <a:ln w="19050" cap="rnd" cmpd="sng" algn="ctr">
        <a:solidFill>
          <a:schemeClr val="phClr"/>
        </a:solidFill>
        <a:prstDash val="solid"/>
      </a:ln>
      <a:ln w="28575" cap="rnd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38100" dist="25400" dir="5400000" rotWithShape="0">
            <a:srgbClr val="000000">
              <a:alpha val="45000"/>
            </a:srgbClr>
          </a:outerShdw>
        </a:effectLst>
      </a:effectStyle>
      <a:effectStyle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hueMod val="124000"/>
              <a:satMod val="148000"/>
              <a:lumMod val="124000"/>
            </a:schemeClr>
          </a:gs>
          <a:gs pos="100000">
            <a:schemeClr val="phClr">
              <a:shade val="76000"/>
              <a:hueMod val="89000"/>
              <a:satMod val="164000"/>
              <a:lumMod val="56000"/>
            </a:schemeClr>
          </a:gs>
        </a:gsLst>
        <a:path path="circle">
          <a:fillToRect l="45000" t="65000" r="125000" b="100000"/>
        </a:path>
      </a:gradFill>
      <a:blipFill rotWithShape="1">
        <a:blip xmlns:r="http://schemas.openxmlformats.org/officeDocument/2006/relationships" r:embed="rId1">
          <a:duotone>
            <a:schemeClr val="phClr">
              <a:shade val="69000"/>
              <a:hueMod val="91000"/>
              <a:satMod val="164000"/>
              <a:lumMod val="74000"/>
            </a:schemeClr>
            <a:schemeClr val="phClr">
              <a:hueMod val="124000"/>
              <a:satMod val="140000"/>
              <a:lumMod val="142000"/>
            </a:schemeClr>
          </a:duotone>
        </a:blip>
        <a:stretch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67</Words>
  <Application>Microsoft Office PowerPoint</Application>
  <PresentationFormat>Widescreen</PresentationFormat>
  <Paragraphs>18</Paragraphs>
  <Slides>1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hoda shehata abdelkhalek abdelgawad</dc:creator>
  <cp:lastModifiedBy>hoda shehata abdelkhalek abdelgawad</cp:lastModifiedBy>
  <cp:revision>2</cp:revision>
  <dcterms:created xsi:type="dcterms:W3CDTF">2021-09-14T18:05:16Z</dcterms:created>
  <dcterms:modified xsi:type="dcterms:W3CDTF">2021-09-14T18:56:20Z</dcterms:modified>
</cp:coreProperties>
</file>