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7" r:id="rId2"/>
    <p:sldId id="256" r:id="rId3"/>
  </p:sldIdLst>
  <p:sldSz cx="9144000" cy="6858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962"/>
    <p:restoredTop sz="94694"/>
  </p:normalViewPr>
  <p:slideViewPr>
    <p:cSldViewPr snapToGrid="0" snapToObjects="1">
      <p:cViewPr varScale="1">
        <p:scale>
          <a:sx n="69" d="100"/>
          <a:sy n="69" d="100"/>
        </p:scale>
        <p:origin x="152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043AB-A472-554D-9393-49B132B85880}" type="datetimeFigureOut">
              <a:rPr lang="en-US" smtClean="0"/>
              <a:t>9/19/2022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10E00-D45F-964E-ABB2-20DA759320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113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043AB-A472-554D-9393-49B132B85880}" type="datetimeFigureOut">
              <a:rPr lang="en-US" smtClean="0"/>
              <a:t>9/19/2022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10E00-D45F-964E-ABB2-20DA759320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7721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043AB-A472-554D-9393-49B132B85880}" type="datetimeFigureOut">
              <a:rPr lang="en-US" smtClean="0"/>
              <a:t>9/19/2022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10E00-D45F-964E-ABB2-20DA759320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9794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043AB-A472-554D-9393-49B132B85880}" type="datetimeFigureOut">
              <a:rPr lang="en-US" smtClean="0"/>
              <a:t>9/19/2022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10E00-D45F-964E-ABB2-20DA759320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2667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043AB-A472-554D-9393-49B132B85880}" type="datetimeFigureOut">
              <a:rPr lang="en-US" smtClean="0"/>
              <a:t>9/19/2022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10E00-D45F-964E-ABB2-20DA759320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7477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043AB-A472-554D-9393-49B132B85880}" type="datetimeFigureOut">
              <a:rPr lang="en-US" smtClean="0"/>
              <a:t>9/19/2022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10E00-D45F-964E-ABB2-20DA759320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387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043AB-A472-554D-9393-49B132B85880}" type="datetimeFigureOut">
              <a:rPr lang="en-US" smtClean="0"/>
              <a:t>9/19/2022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10E00-D45F-964E-ABB2-20DA759320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3573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043AB-A472-554D-9393-49B132B85880}" type="datetimeFigureOut">
              <a:rPr lang="en-US" smtClean="0"/>
              <a:t>9/19/2022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10E00-D45F-964E-ABB2-20DA759320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9140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043AB-A472-554D-9393-49B132B85880}" type="datetimeFigureOut">
              <a:rPr lang="en-US" smtClean="0"/>
              <a:t>9/19/2022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10E00-D45F-964E-ABB2-20DA759320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7783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043AB-A472-554D-9393-49B132B85880}" type="datetimeFigureOut">
              <a:rPr lang="en-US" smtClean="0"/>
              <a:t>9/19/2022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10E00-D45F-964E-ABB2-20DA759320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73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043AB-A472-554D-9393-49B132B85880}" type="datetimeFigureOut">
              <a:rPr lang="en-US" smtClean="0"/>
              <a:t>9/19/2022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10E00-D45F-964E-ABB2-20DA759320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31508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E043AB-A472-554D-9393-49B132B85880}" type="datetimeFigureOut">
              <a:rPr lang="en-US" smtClean="0"/>
              <a:t>9/19/2022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310E00-D45F-964E-ABB2-20DA759320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2696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>
            <a:extLst>
              <a:ext uri="{FF2B5EF4-FFF2-40B4-BE49-F238E27FC236}">
                <a16:creationId xmlns:a16="http://schemas.microsoft.com/office/drawing/2014/main" id="{DBF9F9DD-A96B-924E-9BED-64AE975C51CD}"/>
              </a:ext>
            </a:extLst>
          </p:cNvPr>
          <p:cNvSpPr txBox="1"/>
          <p:nvPr/>
        </p:nvSpPr>
        <p:spPr>
          <a:xfrm>
            <a:off x="493977" y="4884615"/>
            <a:ext cx="71922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400" dirty="0"/>
              <a:t>Fig. 1 GCFID chromatogram of non-polar non-saponifiable components in salmon oil (Brand A)</a:t>
            </a:r>
            <a:r>
              <a:rPr lang="en-CA" dirty="0"/>
              <a:t> </a:t>
            </a:r>
            <a:endParaRPr lang="en-CA" sz="1400" dirty="0"/>
          </a:p>
          <a:p>
            <a:endParaRPr lang="en-US" dirty="0"/>
          </a:p>
        </p:txBody>
      </p:sp>
      <p:pic>
        <p:nvPicPr>
          <p:cNvPr id="3" name="Picture 2" descr="Chart, histogram&#10;&#10;Description automatically generated">
            <a:extLst>
              <a:ext uri="{FF2B5EF4-FFF2-40B4-BE49-F238E27FC236}">
                <a16:creationId xmlns:a16="http://schemas.microsoft.com/office/drawing/2014/main" id="{BE8F294C-CB1A-A842-A3F4-C886DD9ABD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2168" y="1411558"/>
            <a:ext cx="7175500" cy="327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6350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5FF71634-3B47-FD42-9BDF-D071BB4B9EC6}"/>
              </a:ext>
            </a:extLst>
          </p:cNvPr>
          <p:cNvSpPr txBox="1"/>
          <p:nvPr/>
        </p:nvSpPr>
        <p:spPr>
          <a:xfrm>
            <a:off x="493977" y="1577788"/>
            <a:ext cx="3882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A)</a:t>
            </a:r>
          </a:p>
        </p:txBody>
      </p:sp>
      <p:pic>
        <p:nvPicPr>
          <p:cNvPr id="15" name="Picture 14" descr="Chart, histogram&#10;&#10;Description automatically generated">
            <a:extLst>
              <a:ext uri="{FF2B5EF4-FFF2-40B4-BE49-F238E27FC236}">
                <a16:creationId xmlns:a16="http://schemas.microsoft.com/office/drawing/2014/main" id="{1C04A8BE-8FC7-E940-B2FF-816131A3C3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047" y="1322294"/>
            <a:ext cx="3086100" cy="2876550"/>
          </a:xfrm>
          <a:prstGeom prst="rect">
            <a:avLst/>
          </a:prstGeom>
        </p:spPr>
      </p:pic>
      <p:pic>
        <p:nvPicPr>
          <p:cNvPr id="17" name="Picture 16" descr="Chart, histogram&#10;&#10;Description automatically generated">
            <a:extLst>
              <a:ext uri="{FF2B5EF4-FFF2-40B4-BE49-F238E27FC236}">
                <a16:creationId xmlns:a16="http://schemas.microsoft.com/office/drawing/2014/main" id="{8E533A17-8664-844F-AE53-B2A8A7904A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6109" y="1322295"/>
            <a:ext cx="2774949" cy="2876549"/>
          </a:xfrm>
          <a:prstGeom prst="rect">
            <a:avLst/>
          </a:prstGeom>
        </p:spPr>
      </p:pic>
      <p:pic>
        <p:nvPicPr>
          <p:cNvPr id="19" name="Picture 18" descr="Chart, histogram&#10;&#10;Description automatically generated">
            <a:extLst>
              <a:ext uri="{FF2B5EF4-FFF2-40B4-BE49-F238E27FC236}">
                <a16:creationId xmlns:a16="http://schemas.microsoft.com/office/drawing/2014/main" id="{64B5BD51-4626-6D43-8418-1B23B4D92B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81698" y="1322295"/>
            <a:ext cx="2762753" cy="287655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DBF9F9DD-A96B-924E-9BED-64AE975C51CD}"/>
              </a:ext>
            </a:extLst>
          </p:cNvPr>
          <p:cNvSpPr txBox="1"/>
          <p:nvPr/>
        </p:nvSpPr>
        <p:spPr>
          <a:xfrm>
            <a:off x="493977" y="4884615"/>
            <a:ext cx="8222187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Fig. 2 </a:t>
            </a:r>
            <a:r>
              <a:rPr lang="en-CA" sz="1400" dirty="0"/>
              <a:t>Comparison of nonpolar fraction of non-</a:t>
            </a:r>
            <a:r>
              <a:rPr lang="en-CA" sz="1400" dirty="0" err="1"/>
              <a:t>saponifable</a:t>
            </a:r>
            <a:r>
              <a:rPr lang="en-CA" sz="1400" dirty="0"/>
              <a:t> material in encapsulated and bulk oils: </a:t>
            </a:r>
          </a:p>
          <a:p>
            <a:r>
              <a:rPr lang="en-CA" sz="1400" dirty="0"/>
              <a:t>A) encapsulated and minimally refined </a:t>
            </a:r>
            <a:r>
              <a:rPr lang="en-CA" sz="1400" dirty="0" err="1"/>
              <a:t>calanus</a:t>
            </a:r>
            <a:r>
              <a:rPr lang="en-CA" sz="1400" dirty="0"/>
              <a:t> oil (Brand J-1); B) encapsulated and refined fish oil (Brand L-1); </a:t>
            </a:r>
          </a:p>
          <a:p>
            <a:r>
              <a:rPr lang="en-CA" sz="1400" dirty="0"/>
              <a:t>C) encapsulated and refined algal oil (Brand K-1); D) minimally refined bulk </a:t>
            </a:r>
            <a:r>
              <a:rPr lang="en-CA" sz="1400" dirty="0" err="1"/>
              <a:t>calanus</a:t>
            </a:r>
            <a:r>
              <a:rPr lang="en-CA" sz="1400" dirty="0"/>
              <a:t> oil (Brand J-2); </a:t>
            </a:r>
          </a:p>
          <a:p>
            <a:r>
              <a:rPr lang="en-CA" sz="1400" dirty="0"/>
              <a:t>E) refined bulk fish oil (Brand L-2); and F) refined bulk algal oil (Brand K-2)</a:t>
            </a:r>
          </a:p>
          <a:p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714822D-84B1-2A4D-91DE-2A61224BE8EB}"/>
              </a:ext>
            </a:extLst>
          </p:cNvPr>
          <p:cNvSpPr txBox="1"/>
          <p:nvPr/>
        </p:nvSpPr>
        <p:spPr>
          <a:xfrm>
            <a:off x="710543" y="1581126"/>
            <a:ext cx="3433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A)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D3884E9-3DEA-4542-B617-D684EB2CD6BE}"/>
              </a:ext>
            </a:extLst>
          </p:cNvPr>
          <p:cNvSpPr txBox="1"/>
          <p:nvPr/>
        </p:nvSpPr>
        <p:spPr>
          <a:xfrm>
            <a:off x="6120527" y="1577787"/>
            <a:ext cx="3353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C)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F695E6C-078B-6748-BB87-80135AB6AFEB}"/>
              </a:ext>
            </a:extLst>
          </p:cNvPr>
          <p:cNvSpPr txBox="1"/>
          <p:nvPr/>
        </p:nvSpPr>
        <p:spPr>
          <a:xfrm>
            <a:off x="3424782" y="1579845"/>
            <a:ext cx="3369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B)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DEBC064-29E3-D14D-A09B-4E99DA303A60}"/>
              </a:ext>
            </a:extLst>
          </p:cNvPr>
          <p:cNvSpPr txBox="1"/>
          <p:nvPr/>
        </p:nvSpPr>
        <p:spPr>
          <a:xfrm>
            <a:off x="710543" y="2809631"/>
            <a:ext cx="3497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D)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42D7306-0596-C745-A6EB-3224AC10E6C2}"/>
              </a:ext>
            </a:extLst>
          </p:cNvPr>
          <p:cNvSpPr txBox="1"/>
          <p:nvPr/>
        </p:nvSpPr>
        <p:spPr>
          <a:xfrm>
            <a:off x="6120527" y="2809631"/>
            <a:ext cx="3209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F)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1ADFD83-1625-A64E-B7C4-03E8A85CD74E}"/>
              </a:ext>
            </a:extLst>
          </p:cNvPr>
          <p:cNvSpPr txBox="1"/>
          <p:nvPr/>
        </p:nvSpPr>
        <p:spPr>
          <a:xfrm>
            <a:off x="3424782" y="2809631"/>
            <a:ext cx="3273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E)</a:t>
            </a:r>
          </a:p>
        </p:txBody>
      </p:sp>
    </p:spTree>
    <p:extLst>
      <p:ext uri="{BB962C8B-B14F-4D97-AF65-F5344CB8AC3E}">
        <p14:creationId xmlns:p14="http://schemas.microsoft.com/office/powerpoint/2010/main" val="36152460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161</TotalTime>
  <Words>112</Words>
  <Application>Microsoft Office PowerPoint</Application>
  <PresentationFormat>Letter Paper (8.5x11 in)</PresentationFormat>
  <Paragraphs>12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Suzanne M Budge</dc:creator>
  <cp:lastModifiedBy>Oladimeji Adewusi</cp:lastModifiedBy>
  <cp:revision>8</cp:revision>
  <cp:lastPrinted>2022-05-12T14:34:54Z</cp:lastPrinted>
  <dcterms:created xsi:type="dcterms:W3CDTF">2022-05-12T12:51:42Z</dcterms:created>
  <dcterms:modified xsi:type="dcterms:W3CDTF">2022-09-19T14:56:23Z</dcterms:modified>
</cp:coreProperties>
</file>