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6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05" r:id="rId2"/>
    <p:sldId id="298" r:id="rId3"/>
    <p:sldId id="308" r:id="rId4"/>
    <p:sldId id="304" r:id="rId5"/>
    <p:sldId id="286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75"/>
    <p:restoredTop sz="87614" autoAdjust="0"/>
  </p:normalViewPr>
  <p:slideViewPr>
    <p:cSldViewPr snapToGrid="0" snapToObjects="1">
      <p:cViewPr varScale="1">
        <p:scale>
          <a:sx n="101" d="100"/>
          <a:sy n="101" d="100"/>
        </p:scale>
        <p:origin x="6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2640336938304399"/>
          <c:w val="0.85169919827019136"/>
          <c:h val="0.561984947664674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Sheet1!$B$167:$B$179</c:f>
              <c:numCache>
                <c:formatCode>General</c:formatCode>
                <c:ptCount val="13"/>
                <c:pt idx="0">
                  <c:v>5.0000000000000001E-3</c:v>
                </c:pt>
                <c:pt idx="1">
                  <c:v>0.01</c:v>
                </c:pt>
                <c:pt idx="2">
                  <c:v>1.4999999999999999E-2</c:v>
                </c:pt>
                <c:pt idx="3">
                  <c:v>0.02</c:v>
                </c:pt>
                <c:pt idx="4">
                  <c:v>2.5000000000000001E-2</c:v>
                </c:pt>
                <c:pt idx="5">
                  <c:v>0.03</c:v>
                </c:pt>
                <c:pt idx="6">
                  <c:v>3.5000000000000003E-2</c:v>
                </c:pt>
                <c:pt idx="7">
                  <c:v>0.04</c:v>
                </c:pt>
                <c:pt idx="8">
                  <c:v>4.4999999999999998E-2</c:v>
                </c:pt>
                <c:pt idx="9">
                  <c:v>0.05</c:v>
                </c:pt>
                <c:pt idx="10">
                  <c:v>5.5E-2</c:v>
                </c:pt>
                <c:pt idx="11">
                  <c:v>0.06</c:v>
                </c:pt>
                <c:pt idx="12">
                  <c:v>6.5000000000000002E-2</c:v>
                </c:pt>
              </c:numCache>
            </c:numRef>
          </c:cat>
          <c:val>
            <c:numRef>
              <c:f>Sheet1!$C$167:$C$179</c:f>
              <c:numCache>
                <c:formatCode>General</c:formatCode>
                <c:ptCount val="13"/>
                <c:pt idx="0">
                  <c:v>4</c:v>
                </c:pt>
                <c:pt idx="1">
                  <c:v>2</c:v>
                </c:pt>
                <c:pt idx="2">
                  <c:v>19</c:v>
                </c:pt>
                <c:pt idx="3">
                  <c:v>9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D5-4EB6-A89E-432D5D6FA433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Sheet1!$B$167:$B$179</c:f>
              <c:numCache>
                <c:formatCode>General</c:formatCode>
                <c:ptCount val="13"/>
                <c:pt idx="0">
                  <c:v>5.0000000000000001E-3</c:v>
                </c:pt>
                <c:pt idx="1">
                  <c:v>0.01</c:v>
                </c:pt>
                <c:pt idx="2">
                  <c:v>1.4999999999999999E-2</c:v>
                </c:pt>
                <c:pt idx="3">
                  <c:v>0.02</c:v>
                </c:pt>
                <c:pt idx="4">
                  <c:v>2.5000000000000001E-2</c:v>
                </c:pt>
                <c:pt idx="5">
                  <c:v>0.03</c:v>
                </c:pt>
                <c:pt idx="6">
                  <c:v>3.5000000000000003E-2</c:v>
                </c:pt>
                <c:pt idx="7">
                  <c:v>0.04</c:v>
                </c:pt>
                <c:pt idx="8">
                  <c:v>4.4999999999999998E-2</c:v>
                </c:pt>
                <c:pt idx="9">
                  <c:v>0.05</c:v>
                </c:pt>
                <c:pt idx="10">
                  <c:v>5.5E-2</c:v>
                </c:pt>
                <c:pt idx="11">
                  <c:v>0.06</c:v>
                </c:pt>
                <c:pt idx="12">
                  <c:v>6.5000000000000002E-2</c:v>
                </c:pt>
              </c:numCache>
            </c:numRef>
          </c:cat>
          <c:val>
            <c:numRef>
              <c:f>Sheet1!$D$167:$D$179</c:f>
              <c:numCache>
                <c:formatCode>General</c:formatCode>
                <c:ptCount val="13"/>
                <c:pt idx="2">
                  <c:v>1</c:v>
                </c:pt>
                <c:pt idx="3">
                  <c:v>12</c:v>
                </c:pt>
                <c:pt idx="4">
                  <c:v>12</c:v>
                </c:pt>
                <c:pt idx="5">
                  <c:v>9</c:v>
                </c:pt>
                <c:pt idx="6">
                  <c:v>8</c:v>
                </c:pt>
                <c:pt idx="7">
                  <c:v>8</c:v>
                </c:pt>
                <c:pt idx="8">
                  <c:v>5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D5-4EB6-A89E-432D5D6FA4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59888"/>
        <c:axId val="194457536"/>
      </c:barChart>
      <c:catAx>
        <c:axId val="19445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57536"/>
        <c:crosses val="autoZero"/>
        <c:auto val="1"/>
        <c:lblAlgn val="ctr"/>
        <c:lblOffset val="100"/>
        <c:noMultiLvlLbl val="0"/>
      </c:catAx>
      <c:valAx>
        <c:axId val="194457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5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511784144451823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Sheet1!$B$181:$B$192</c:f>
              <c:numCache>
                <c:formatCode>General</c:formatCode>
                <c:ptCount val="1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</c:numCache>
            </c:numRef>
          </c:cat>
          <c:val>
            <c:numRef>
              <c:f>Sheet1!$C$181:$C$192</c:f>
              <c:numCache>
                <c:formatCode>General</c:formatCode>
                <c:ptCount val="12"/>
                <c:pt idx="2">
                  <c:v>1</c:v>
                </c:pt>
                <c:pt idx="3">
                  <c:v>4</c:v>
                </c:pt>
                <c:pt idx="4">
                  <c:v>26</c:v>
                </c:pt>
                <c:pt idx="5">
                  <c:v>8</c:v>
                </c:pt>
                <c:pt idx="6">
                  <c:v>6</c:v>
                </c:pt>
                <c:pt idx="7">
                  <c:v>8</c:v>
                </c:pt>
                <c:pt idx="8">
                  <c:v>5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61-4599-B8BA-8CB2D901F8F1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Sheet1!$B$181:$B$192</c:f>
              <c:numCache>
                <c:formatCode>General</c:formatCode>
                <c:ptCount val="1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</c:numCache>
            </c:numRef>
          </c:cat>
          <c:val>
            <c:numRef>
              <c:f>Sheet1!$D$181:$D$192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8</c:v>
                </c:pt>
                <c:pt idx="3">
                  <c:v>27</c:v>
                </c:pt>
                <c:pt idx="4">
                  <c:v>16</c:v>
                </c:pt>
                <c:pt idx="5">
                  <c:v>7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61-4599-B8BA-8CB2D901F8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60280"/>
        <c:axId val="194460672"/>
      </c:barChart>
      <c:catAx>
        <c:axId val="194460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0672"/>
        <c:crosses val="autoZero"/>
        <c:auto val="1"/>
        <c:lblAlgn val="ctr"/>
        <c:lblOffset val="100"/>
        <c:noMultiLvlLbl val="0"/>
      </c:catAx>
      <c:valAx>
        <c:axId val="19446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0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506764064130537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Sheet1!$B$195:$B$202</c:f>
              <c:numCache>
                <c:formatCode>General</c:formatCode>
                <c:ptCount val="8"/>
                <c:pt idx="0">
                  <c:v>0.89</c:v>
                </c:pt>
                <c:pt idx="1">
                  <c:v>0.9</c:v>
                </c:pt>
                <c:pt idx="2">
                  <c:v>0.91</c:v>
                </c:pt>
                <c:pt idx="3">
                  <c:v>0.92</c:v>
                </c:pt>
                <c:pt idx="4">
                  <c:v>0.93</c:v>
                </c:pt>
                <c:pt idx="5">
                  <c:v>0.94</c:v>
                </c:pt>
                <c:pt idx="6">
                  <c:v>0.95</c:v>
                </c:pt>
                <c:pt idx="7">
                  <c:v>0.96</c:v>
                </c:pt>
              </c:numCache>
            </c:numRef>
          </c:cat>
          <c:val>
            <c:numRef>
              <c:f>Sheet1!$C$195:$C$202</c:f>
              <c:numCache>
                <c:formatCode>General</c:formatCode>
                <c:ptCount val="8"/>
                <c:pt idx="0">
                  <c:v>2</c:v>
                </c:pt>
                <c:pt idx="1">
                  <c:v>6</c:v>
                </c:pt>
                <c:pt idx="2">
                  <c:v>23</c:v>
                </c:pt>
                <c:pt idx="3">
                  <c:v>19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83-4CF7-B62B-E3FCBD4AED9D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Sheet1!$B$195:$B$202</c:f>
              <c:numCache>
                <c:formatCode>General</c:formatCode>
                <c:ptCount val="8"/>
                <c:pt idx="0">
                  <c:v>0.89</c:v>
                </c:pt>
                <c:pt idx="1">
                  <c:v>0.9</c:v>
                </c:pt>
                <c:pt idx="2">
                  <c:v>0.91</c:v>
                </c:pt>
                <c:pt idx="3">
                  <c:v>0.92</c:v>
                </c:pt>
                <c:pt idx="4">
                  <c:v>0.93</c:v>
                </c:pt>
                <c:pt idx="5">
                  <c:v>0.94</c:v>
                </c:pt>
                <c:pt idx="6">
                  <c:v>0.95</c:v>
                </c:pt>
                <c:pt idx="7">
                  <c:v>0.96</c:v>
                </c:pt>
              </c:numCache>
            </c:numRef>
          </c:cat>
          <c:val>
            <c:numRef>
              <c:f>Sheet1!$D$195:$D$202</c:f>
              <c:numCache>
                <c:formatCode>General</c:formatCode>
                <c:ptCount val="8"/>
                <c:pt idx="1">
                  <c:v>1</c:v>
                </c:pt>
                <c:pt idx="2">
                  <c:v>8</c:v>
                </c:pt>
                <c:pt idx="3">
                  <c:v>14</c:v>
                </c:pt>
                <c:pt idx="4">
                  <c:v>26</c:v>
                </c:pt>
                <c:pt idx="5">
                  <c:v>10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83-4CF7-B62B-E3FCBD4AED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57928"/>
        <c:axId val="194457144"/>
      </c:barChart>
      <c:catAx>
        <c:axId val="194457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57144"/>
        <c:crosses val="autoZero"/>
        <c:auto val="1"/>
        <c:lblAlgn val="ctr"/>
        <c:lblOffset val="100"/>
        <c:noMultiLvlLbl val="0"/>
      </c:catAx>
      <c:valAx>
        <c:axId val="194457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57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80865946347277"/>
          <c:y val="0.37949554121999807"/>
          <c:w val="0.85169919827019136"/>
          <c:h val="0.511784144451823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Sheet1!$B$211:$B$217</c:f>
              <c:numCache>
                <c:formatCode>General</c:formatCode>
                <c:ptCount val="7"/>
                <c:pt idx="0">
                  <c:v>0.87</c:v>
                </c:pt>
                <c:pt idx="1">
                  <c:v>0.88</c:v>
                </c:pt>
                <c:pt idx="2">
                  <c:v>0.89</c:v>
                </c:pt>
                <c:pt idx="3">
                  <c:v>0.9</c:v>
                </c:pt>
                <c:pt idx="4">
                  <c:v>0.91</c:v>
                </c:pt>
                <c:pt idx="5">
                  <c:v>0.92</c:v>
                </c:pt>
                <c:pt idx="6">
                  <c:v>0.93</c:v>
                </c:pt>
              </c:numCache>
            </c:numRef>
          </c:cat>
          <c:val>
            <c:numRef>
              <c:f>Sheet1!$C$211:$C$217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17</c:v>
                </c:pt>
                <c:pt idx="3">
                  <c:v>16</c:v>
                </c:pt>
                <c:pt idx="4">
                  <c:v>14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5F-4561-A24B-BCE4723B7FB4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Sheet1!$B$211:$B$217</c:f>
              <c:numCache>
                <c:formatCode>General</c:formatCode>
                <c:ptCount val="7"/>
                <c:pt idx="0">
                  <c:v>0.87</c:v>
                </c:pt>
                <c:pt idx="1">
                  <c:v>0.88</c:v>
                </c:pt>
                <c:pt idx="2">
                  <c:v>0.89</c:v>
                </c:pt>
                <c:pt idx="3">
                  <c:v>0.9</c:v>
                </c:pt>
                <c:pt idx="4">
                  <c:v>0.91</c:v>
                </c:pt>
                <c:pt idx="5">
                  <c:v>0.92</c:v>
                </c:pt>
                <c:pt idx="6">
                  <c:v>0.93</c:v>
                </c:pt>
              </c:numCache>
            </c:numRef>
          </c:cat>
          <c:val>
            <c:numRef>
              <c:f>Sheet1!$D$211:$D$217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13</c:v>
                </c:pt>
                <c:pt idx="3">
                  <c:v>21</c:v>
                </c:pt>
                <c:pt idx="4">
                  <c:v>15</c:v>
                </c:pt>
                <c:pt idx="5">
                  <c:v>6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5F-4561-A24B-BCE4723B7F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63808"/>
        <c:axId val="194464200"/>
      </c:barChart>
      <c:catAx>
        <c:axId val="19446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4200"/>
        <c:crosses val="autoZero"/>
        <c:auto val="1"/>
        <c:lblAlgn val="ctr"/>
        <c:lblOffset val="100"/>
        <c:noMultiLvlLbl val="0"/>
      </c:catAx>
      <c:valAx>
        <c:axId val="194464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3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597125509913670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Sheet1!$B$229:$B$235</c:f>
              <c:numCache>
                <c:formatCode>General</c:formatCode>
                <c:ptCount val="7"/>
                <c:pt idx="0">
                  <c:v>0.2</c:v>
                </c:pt>
                <c:pt idx="1">
                  <c:v>0.3</c:v>
                </c:pt>
                <c:pt idx="2">
                  <c:v>0.4</c:v>
                </c:pt>
                <c:pt idx="3">
                  <c:v>0.5</c:v>
                </c:pt>
                <c:pt idx="4">
                  <c:v>0.6</c:v>
                </c:pt>
                <c:pt idx="5">
                  <c:v>0.7</c:v>
                </c:pt>
                <c:pt idx="6">
                  <c:v>0.8</c:v>
                </c:pt>
              </c:numCache>
            </c:numRef>
          </c:cat>
          <c:val>
            <c:numRef>
              <c:f>Sheet1!$C$229:$C$235</c:f>
              <c:numCache>
                <c:formatCode>General</c:formatCode>
                <c:ptCount val="7"/>
                <c:pt idx="2">
                  <c:v>6</c:v>
                </c:pt>
                <c:pt idx="3">
                  <c:v>8</c:v>
                </c:pt>
                <c:pt idx="4">
                  <c:v>25</c:v>
                </c:pt>
                <c:pt idx="5">
                  <c:v>16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89-4533-B15A-2C644E7B02C5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Sheet1!$B$229:$B$235</c:f>
              <c:numCache>
                <c:formatCode>General</c:formatCode>
                <c:ptCount val="7"/>
                <c:pt idx="0">
                  <c:v>0.2</c:v>
                </c:pt>
                <c:pt idx="1">
                  <c:v>0.3</c:v>
                </c:pt>
                <c:pt idx="2">
                  <c:v>0.4</c:v>
                </c:pt>
                <c:pt idx="3">
                  <c:v>0.5</c:v>
                </c:pt>
                <c:pt idx="4">
                  <c:v>0.6</c:v>
                </c:pt>
                <c:pt idx="5">
                  <c:v>0.7</c:v>
                </c:pt>
                <c:pt idx="6">
                  <c:v>0.8</c:v>
                </c:pt>
              </c:numCache>
            </c:numRef>
          </c:cat>
          <c:val>
            <c:numRef>
              <c:f>Sheet1!$D$229:$D$235</c:f>
              <c:numCache>
                <c:formatCode>General</c:formatCode>
                <c:ptCount val="7"/>
                <c:pt idx="0">
                  <c:v>3</c:v>
                </c:pt>
                <c:pt idx="1">
                  <c:v>22</c:v>
                </c:pt>
                <c:pt idx="2">
                  <c:v>22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89-4533-B15A-2C644E7B02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59104"/>
        <c:axId val="194461456"/>
      </c:barChart>
      <c:catAx>
        <c:axId val="194459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1456"/>
        <c:crosses val="autoZero"/>
        <c:auto val="1"/>
        <c:lblAlgn val="ctr"/>
        <c:lblOffset val="100"/>
        <c:noMultiLvlLbl val="0"/>
      </c:catAx>
      <c:valAx>
        <c:axId val="194461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59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602641669038358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Sheet1!$B$244:$B$255</c:f>
              <c:numCache>
                <c:formatCode>General</c:formatCode>
                <c:ptCount val="12"/>
                <c:pt idx="0">
                  <c:v>0.8</c:v>
                </c:pt>
                <c:pt idx="1">
                  <c:v>0.9</c:v>
                </c:pt>
                <c:pt idx="2">
                  <c:v>1</c:v>
                </c:pt>
                <c:pt idx="3">
                  <c:v>1.1000000000000001</c:v>
                </c:pt>
                <c:pt idx="4">
                  <c:v>1.2</c:v>
                </c:pt>
                <c:pt idx="5">
                  <c:v>1.3</c:v>
                </c:pt>
                <c:pt idx="6">
                  <c:v>1.4</c:v>
                </c:pt>
                <c:pt idx="7">
                  <c:v>1.5</c:v>
                </c:pt>
                <c:pt idx="8">
                  <c:v>1.6</c:v>
                </c:pt>
                <c:pt idx="9">
                  <c:v>1.7</c:v>
                </c:pt>
                <c:pt idx="10">
                  <c:v>1.8</c:v>
                </c:pt>
                <c:pt idx="11">
                  <c:v>1.9</c:v>
                </c:pt>
              </c:numCache>
            </c:numRef>
          </c:cat>
          <c:val>
            <c:numRef>
              <c:f>Sheet1!$C$244:$C$255</c:f>
              <c:numCache>
                <c:formatCode>General</c:formatCode>
                <c:ptCount val="12"/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5</c:v>
                </c:pt>
                <c:pt idx="7">
                  <c:v>11</c:v>
                </c:pt>
                <c:pt idx="8">
                  <c:v>17</c:v>
                </c:pt>
                <c:pt idx="9">
                  <c:v>8</c:v>
                </c:pt>
                <c:pt idx="10">
                  <c:v>6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7C-47D1-9273-8FD836782EE4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Sheet1!$B$244:$B$255</c:f>
              <c:numCache>
                <c:formatCode>General</c:formatCode>
                <c:ptCount val="12"/>
                <c:pt idx="0">
                  <c:v>0.8</c:v>
                </c:pt>
                <c:pt idx="1">
                  <c:v>0.9</c:v>
                </c:pt>
                <c:pt idx="2">
                  <c:v>1</c:v>
                </c:pt>
                <c:pt idx="3">
                  <c:v>1.1000000000000001</c:v>
                </c:pt>
                <c:pt idx="4">
                  <c:v>1.2</c:v>
                </c:pt>
                <c:pt idx="5">
                  <c:v>1.3</c:v>
                </c:pt>
                <c:pt idx="6">
                  <c:v>1.4</c:v>
                </c:pt>
                <c:pt idx="7">
                  <c:v>1.5</c:v>
                </c:pt>
                <c:pt idx="8">
                  <c:v>1.6</c:v>
                </c:pt>
                <c:pt idx="9">
                  <c:v>1.7</c:v>
                </c:pt>
                <c:pt idx="10">
                  <c:v>1.8</c:v>
                </c:pt>
                <c:pt idx="11">
                  <c:v>1.9</c:v>
                </c:pt>
              </c:numCache>
            </c:numRef>
          </c:cat>
          <c:val>
            <c:numRef>
              <c:f>Sheet1!$D$244:$D$255</c:f>
              <c:numCache>
                <c:formatCode>General</c:formatCode>
                <c:ptCount val="12"/>
                <c:pt idx="0">
                  <c:v>4</c:v>
                </c:pt>
                <c:pt idx="1">
                  <c:v>3</c:v>
                </c:pt>
                <c:pt idx="2">
                  <c:v>8</c:v>
                </c:pt>
                <c:pt idx="3">
                  <c:v>12</c:v>
                </c:pt>
                <c:pt idx="4">
                  <c:v>17</c:v>
                </c:pt>
                <c:pt idx="5">
                  <c:v>9</c:v>
                </c:pt>
                <c:pt idx="6">
                  <c:v>5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7C-47D1-9273-8FD836782E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62632"/>
        <c:axId val="194463416"/>
      </c:barChart>
      <c:catAx>
        <c:axId val="194462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3416"/>
        <c:crosses val="autoZero"/>
        <c:auto val="1"/>
        <c:lblAlgn val="ctr"/>
        <c:lblOffset val="100"/>
        <c:noMultiLvlLbl val="0"/>
      </c:catAx>
      <c:valAx>
        <c:axId val="194463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62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0.10887</cdr:x>
      <cdr:y>0.00442</cdr:y>
    </cdr:from>
    <cdr:to>
      <cdr:x>0.97239</cdr:x>
      <cdr:y>0.15504</cdr:y>
    </cdr:to>
    <cdr:pic>
      <cdr:nvPicPr>
        <cdr:cNvPr id="5" name="chart">
          <a:extLst xmlns:a="http://schemas.openxmlformats.org/drawingml/2006/main">
            <a:ext uri="{FF2B5EF4-FFF2-40B4-BE49-F238E27FC236}">
              <a16:creationId xmlns:a16="http://schemas.microsoft.com/office/drawing/2014/main" id="{4BF7B16A-0A55-904C-B459-66354D7AA7A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34314" y="11187"/>
          <a:ext cx="2651749" cy="38104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0.10887</cdr:x>
      <cdr:y>0.13996</cdr:y>
    </cdr:from>
    <cdr:to>
      <cdr:x>0.97239</cdr:x>
      <cdr:y>0.29058</cdr:y>
    </cdr:to>
    <cdr:pic>
      <cdr:nvPicPr>
        <cdr:cNvPr id="7" name="chart">
          <a:extLst xmlns:a="http://schemas.openxmlformats.org/drawingml/2006/main">
            <a:ext uri="{FF2B5EF4-FFF2-40B4-BE49-F238E27FC236}">
              <a16:creationId xmlns:a16="http://schemas.microsoft.com/office/drawing/2014/main" id="{CF115C74-FF3A-604C-9601-56DF3EAF3D6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34314" y="354082"/>
          <a:ext cx="2651749" cy="381044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0.09037</cdr:x>
      <cdr:y>0.00925</cdr:y>
    </cdr:from>
    <cdr:to>
      <cdr:x>0.95638</cdr:x>
      <cdr:y>0.29842</cdr:y>
    </cdr:to>
    <cdr:grpSp>
      <cdr:nvGrpSpPr>
        <cdr:cNvPr id="2" name="Group 1"/>
        <cdr:cNvGrpSpPr/>
      </cdr:nvGrpSpPr>
      <cdr:grpSpPr>
        <a:xfrm xmlns:a="http://schemas.openxmlformats.org/drawingml/2006/main">
          <a:off x="277514" y="23401"/>
          <a:ext cx="2659395" cy="731554"/>
          <a:chOff x="277509" y="23409"/>
          <a:chExt cx="2659396" cy="731554"/>
        </a:xfrm>
      </cdr:grpSpPr>
      <cdr:pic>
        <cdr:nvPicPr>
          <cdr:cNvPr id="3" name="chart">
            <a:extLst xmlns:a="http://schemas.openxmlformats.org/drawingml/2006/main">
              <a:ext uri="{FF2B5EF4-FFF2-40B4-BE49-F238E27FC236}">
                <a16:creationId xmlns:a16="http://schemas.microsoft.com/office/drawing/2014/main" id="{99ACF362-280A-C84C-8AC5-386B3214B90A}"/>
              </a:ext>
            </a:extLst>
          </cdr:cNvPr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277509" y="23409"/>
            <a:ext cx="2659396" cy="381045"/>
          </a:xfrm>
          <a:prstGeom xmlns:a="http://schemas.openxmlformats.org/drawingml/2006/main" prst="rect">
            <a:avLst/>
          </a:prstGeom>
        </cdr:spPr>
      </cdr:pic>
      <cdr:pic>
        <cdr:nvPicPr>
          <cdr:cNvPr id="5" name="chart">
            <a:extLst xmlns:a="http://schemas.openxmlformats.org/drawingml/2006/main">
              <a:ext uri="{FF2B5EF4-FFF2-40B4-BE49-F238E27FC236}">
                <a16:creationId xmlns:a16="http://schemas.microsoft.com/office/drawing/2014/main" id="{4D049A9A-26A7-664F-8C35-9BC3BE8DBA50}"/>
              </a:ext>
            </a:extLst>
          </cdr:cNvPr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2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277509" y="373944"/>
            <a:ext cx="2659396" cy="381019"/>
          </a:xfrm>
          <a:prstGeom xmlns:a="http://schemas.openxmlformats.org/drawingml/2006/main" prst="rect">
            <a:avLst/>
          </a:prstGeom>
        </cdr:spPr>
      </cdr:pic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0.12035</cdr:x>
      <cdr:y>0.01714</cdr:y>
    </cdr:from>
    <cdr:to>
      <cdr:x>0.98635</cdr:x>
      <cdr:y>0.16776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F86BF4DD-1C5B-F74B-B079-1E964C97542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69571" y="43644"/>
          <a:ext cx="2659364" cy="38342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0.12035</cdr:x>
      <cdr:y>0.16172</cdr:y>
    </cdr:from>
    <cdr:to>
      <cdr:x>0.98635</cdr:x>
      <cdr:y>0.31233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BB42D940-80CC-BC4A-B03F-32283767DA1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69571" y="411697"/>
          <a:ext cx="2659364" cy="383403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0.11146</cdr:x>
      <cdr:y>0.04001</cdr:y>
    </cdr:from>
    <cdr:to>
      <cdr:x>0.96258</cdr:x>
      <cdr:y>0.19063</cdr:y>
    </cdr:to>
    <cdr:pic>
      <cdr:nvPicPr>
        <cdr:cNvPr id="5" name="chart">
          <a:extLst xmlns:a="http://schemas.openxmlformats.org/drawingml/2006/main">
            <a:ext uri="{FF2B5EF4-FFF2-40B4-BE49-F238E27FC236}">
              <a16:creationId xmlns:a16="http://schemas.microsoft.com/office/drawing/2014/main" id="{D39A170B-2921-5149-9A2B-F82597EF725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42290" y="101229"/>
          <a:ext cx="2613671" cy="38104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0.11146</cdr:x>
      <cdr:y>0.18712</cdr:y>
    </cdr:from>
    <cdr:to>
      <cdr:x>0.96258</cdr:x>
      <cdr:y>0.33774</cdr:y>
    </cdr:to>
    <cdr:pic>
      <cdr:nvPicPr>
        <cdr:cNvPr id="8" name="chart">
          <a:extLst xmlns:a="http://schemas.openxmlformats.org/drawingml/2006/main">
            <a:ext uri="{FF2B5EF4-FFF2-40B4-BE49-F238E27FC236}">
              <a16:creationId xmlns:a16="http://schemas.microsoft.com/office/drawing/2014/main" id="{80C70159-9A0D-A34B-8263-F5CE6B4EFDB5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42290" y="473394"/>
          <a:ext cx="2613671" cy="381044"/>
        </a:xfrm>
        <a:prstGeom xmlns:a="http://schemas.openxmlformats.org/drawingml/2006/main" prst="rect">
          <a:avLst/>
        </a:prstGeom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0.10174</cdr:x>
      <cdr:y>0</cdr:y>
    </cdr:from>
    <cdr:to>
      <cdr:x>0.96278</cdr:x>
      <cdr:y>0.15062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13A44693-03CE-2B47-A393-B8973648CAC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12429" y="-52251"/>
          <a:ext cx="2644134" cy="38104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0.10174</cdr:x>
      <cdr:y>0.13554</cdr:y>
    </cdr:from>
    <cdr:to>
      <cdr:x>0.96278</cdr:x>
      <cdr:y>0.28616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7719F7A4-A8B0-5A4C-ABFA-57DA65958A5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12420" y="342900"/>
          <a:ext cx="2644140" cy="381033"/>
        </a:xfrm>
        <a:prstGeom xmlns:a="http://schemas.openxmlformats.org/drawingml/2006/main" prst="rect">
          <a:avLst/>
        </a:prstGeom>
      </cdr:spPr>
    </cdr:pic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0.09677</cdr:x>
      <cdr:y>0</cdr:y>
    </cdr:from>
    <cdr:to>
      <cdr:x>0.95782</cdr:x>
      <cdr:y>0.15062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E2B99874-1ED3-4340-995B-3B516CF41694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97167" y="0"/>
          <a:ext cx="2644164" cy="3677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0.09677</cdr:x>
      <cdr:y>0.13855</cdr:y>
    </cdr:from>
    <cdr:to>
      <cdr:x>0.95782</cdr:x>
      <cdr:y>0.28917</cdr:y>
    </cdr:to>
    <cdr:pic>
      <cdr:nvPicPr>
        <cdr:cNvPr id="5" name="chart">
          <a:extLst xmlns:a="http://schemas.openxmlformats.org/drawingml/2006/main">
            <a:ext uri="{FF2B5EF4-FFF2-40B4-BE49-F238E27FC236}">
              <a16:creationId xmlns:a16="http://schemas.microsoft.com/office/drawing/2014/main" id="{82C8B800-7EC4-A64D-95FC-9F9F82BFEE63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297167" y="338253"/>
          <a:ext cx="2644164" cy="367721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1C77F-E512-0A42-9089-480EA8A8C0DC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202B8-AF8F-B242-88F4-4CC97D63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83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D705-4F8B-BB4A-8B67-E71E252C30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8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47CE1-AF67-DB48-8286-4DD325C06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229634-A1BA-4E4B-8F70-3B8D4671A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26090-5E50-B14D-9E82-613B3A9B4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D0E90-0870-CB40-8840-D022EB190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A6215-E258-ED47-9EF4-2E831C691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4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5394C-1B34-5847-9E73-9641C79C4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95AB08-BA11-6141-9F38-7875B9DB3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261D0-884F-1141-A696-D4C03FE78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67949-13DB-E643-AD7D-78A59CB8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101D7-ED40-0040-BA2D-98F5F32E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3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FDBB8E-5DB5-1D42-9FA1-5FF5351BF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D51CD7-A4D6-ED43-976F-2904B912D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F1AA5-9DEB-034A-B282-A17559D4E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51AC0-6B97-1945-9913-34C0C11EB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5DD3A-1504-EF42-A5D8-0BC1080F3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0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C9024-E825-B54D-8882-6D5E14698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35408-A318-4B42-8766-D77D7C71D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7F407-46CB-6D45-BE61-AB9572C20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7CCAB-91AA-654E-A02E-BC9494858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3CEF7-0809-9340-A970-AFF356175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3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93B13-255C-1041-8626-8AD3F215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22CFE-2FC8-DE45-AA29-F53863D71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85E73-4C23-2141-9B8A-FC97101D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2056E-12E2-D147-B92B-74481AF6E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19178-2F73-D046-9A07-B9D8AFA8A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5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D18B-1C59-A142-8D77-DEA7D2343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97A92-D2C7-7D49-9805-FF2111B4F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727E5-9F02-FC42-A291-9F21A22CF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33A560-250A-9042-ABD0-241912C7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9078B-1E70-6041-A0FC-4891951C0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0209D-1A40-4349-89C3-1EA3514A9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6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3F2B2-4740-F141-AF43-B03647543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05A5B-B118-2F4F-B765-C06ACDE33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79168-0B21-7940-839A-93B1E283D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3E9287-0C92-A24A-8FFF-E8ACDDF9A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C379E-A881-9A44-9C7B-35232C4B95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504400-3DE5-CE4E-84EF-1358F2B29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EB3013-328C-9349-8854-C0238F19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5E276C-07ED-F245-AF34-6FBAA0F7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9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C5A79-A964-804C-9815-B563A3FC3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2B9A8C-3FDA-454A-BA85-6A3C715D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2D7A3-E837-954B-B594-CFBB1FE1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0836E-821F-364B-BFBB-AB604BFAD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9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3B378B-04F7-B546-8ED1-F8372BC97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62B24-7240-A64A-85D2-3FBF1C5CD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0C952-BD5B-9F45-9394-3F56D238F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2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F1DEE-9C41-7E4B-90A2-ACD1FE1B7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729DD-F824-0A4D-8FBA-1AE0AC486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E5542-41E3-3146-9C01-957394353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DF837-A374-924D-B1DE-3C747F3E1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08319-0E2A-D347-AB4A-4F8582DE0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9D6AA4-7AEA-1244-B265-09275AFE5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90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E549-C08C-C84F-ADDB-7EAAF496B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374A1-54AA-F74E-9E6F-9910E50ABC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6C63C0-D1BD-3945-9B4B-206BF3CBC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A296F-49AE-084E-9D38-67495B6A9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6956B-B86D-3441-8114-EE35569D1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357F0-8896-B448-8EDA-55B1261CC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9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A8C34D-2D8E-FF48-8810-434A442E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9FE60-0EAD-2545-8A01-858AAB611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F23ED-29B3-504D-8632-8126C831AA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3722A-1D01-7540-81C8-001665240B6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F05CC-7660-BF4C-B815-C27B1C996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3E8EC-CD5D-C445-902F-0B5B5FFA39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2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37" t="4646" r="25990" b="4753"/>
          <a:stretch/>
        </p:blipFill>
        <p:spPr>
          <a:xfrm>
            <a:off x="6808039" y="3466297"/>
            <a:ext cx="3127194" cy="25142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4463" r="25773" b="4869"/>
          <a:stretch/>
        </p:blipFill>
        <p:spPr>
          <a:xfrm>
            <a:off x="3619344" y="3482035"/>
            <a:ext cx="3159240" cy="2516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4438" r="25833" b="4895"/>
          <a:stretch/>
        </p:blipFill>
        <p:spPr>
          <a:xfrm>
            <a:off x="441797" y="3486277"/>
            <a:ext cx="3156737" cy="25160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846" t="4409" r="14723" b="5387"/>
          <a:stretch/>
        </p:blipFill>
        <p:spPr>
          <a:xfrm>
            <a:off x="466409" y="553929"/>
            <a:ext cx="3133317" cy="25032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351" t="4556" r="25830" b="5241"/>
          <a:stretch/>
        </p:blipFill>
        <p:spPr>
          <a:xfrm>
            <a:off x="3631496" y="515410"/>
            <a:ext cx="3141876" cy="2503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l="821" t="4560" r="25792" b="4575"/>
          <a:stretch/>
        </p:blipFill>
        <p:spPr>
          <a:xfrm>
            <a:off x="6803936" y="499482"/>
            <a:ext cx="3140251" cy="253508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343407" y="620854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a</a:t>
            </a:r>
            <a:endParaRPr lang="he-IL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318007" y="1170416"/>
            <a:ext cx="31931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b</a:t>
            </a:r>
            <a:endParaRPr lang="he-IL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2652339" y="1503629"/>
            <a:ext cx="42832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 err="1"/>
              <a:t>bc</a:t>
            </a:r>
            <a:endParaRPr lang="he-IL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2786991" y="1903739"/>
            <a:ext cx="2936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c</a:t>
            </a:r>
            <a:endParaRPr lang="he-IL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4489172" y="845874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25" name="TextBox 24"/>
          <p:cNvSpPr txBox="1"/>
          <p:nvPr/>
        </p:nvSpPr>
        <p:spPr>
          <a:xfrm>
            <a:off x="4676986" y="802162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26" name="TextBox 25"/>
          <p:cNvSpPr txBox="1"/>
          <p:nvPr/>
        </p:nvSpPr>
        <p:spPr>
          <a:xfrm>
            <a:off x="5903325" y="569047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27" name="TextBox 26"/>
          <p:cNvSpPr txBox="1"/>
          <p:nvPr/>
        </p:nvSpPr>
        <p:spPr>
          <a:xfrm>
            <a:off x="6008981" y="1354887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28" name="TextBox 27"/>
          <p:cNvSpPr txBox="1"/>
          <p:nvPr/>
        </p:nvSpPr>
        <p:spPr>
          <a:xfrm>
            <a:off x="9108418" y="478063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29" name="TextBox 28"/>
          <p:cNvSpPr txBox="1"/>
          <p:nvPr/>
        </p:nvSpPr>
        <p:spPr>
          <a:xfrm>
            <a:off x="9190746" y="1020964"/>
            <a:ext cx="31931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b</a:t>
            </a:r>
            <a:endParaRPr lang="he-IL" dirty="0"/>
          </a:p>
        </p:txBody>
      </p:sp>
      <p:sp>
        <p:nvSpPr>
          <p:cNvPr id="30" name="TextBox 29"/>
          <p:cNvSpPr txBox="1"/>
          <p:nvPr/>
        </p:nvSpPr>
        <p:spPr>
          <a:xfrm>
            <a:off x="7666717" y="1759829"/>
            <a:ext cx="2936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c</a:t>
            </a:r>
            <a:endParaRPr lang="he-IL" dirty="0"/>
          </a:p>
        </p:txBody>
      </p:sp>
      <p:sp>
        <p:nvSpPr>
          <p:cNvPr id="31" name="TextBox 30"/>
          <p:cNvSpPr txBox="1"/>
          <p:nvPr/>
        </p:nvSpPr>
        <p:spPr>
          <a:xfrm>
            <a:off x="7605843" y="1982717"/>
            <a:ext cx="2936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c</a:t>
            </a:r>
            <a:endParaRPr lang="he-IL" dirty="0"/>
          </a:p>
        </p:txBody>
      </p:sp>
      <p:sp>
        <p:nvSpPr>
          <p:cNvPr id="32" name="TextBox 31"/>
          <p:cNvSpPr txBox="1"/>
          <p:nvPr/>
        </p:nvSpPr>
        <p:spPr>
          <a:xfrm>
            <a:off x="2733804" y="3511175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33" name="TextBox 32"/>
          <p:cNvSpPr txBox="1"/>
          <p:nvPr/>
        </p:nvSpPr>
        <p:spPr>
          <a:xfrm>
            <a:off x="1320914" y="4425243"/>
            <a:ext cx="43468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b</a:t>
            </a:r>
            <a:endParaRPr lang="he-IL" dirty="0"/>
          </a:p>
        </p:txBody>
      </p:sp>
      <p:sp>
        <p:nvSpPr>
          <p:cNvPr id="34" name="TextBox 33"/>
          <p:cNvSpPr txBox="1"/>
          <p:nvPr/>
        </p:nvSpPr>
        <p:spPr>
          <a:xfrm>
            <a:off x="2743249" y="4936712"/>
            <a:ext cx="42832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err="1"/>
              <a:t>bc</a:t>
            </a:r>
            <a:endParaRPr lang="he-IL" dirty="0"/>
          </a:p>
        </p:txBody>
      </p:sp>
      <p:sp>
        <p:nvSpPr>
          <p:cNvPr id="35" name="TextBox 34"/>
          <p:cNvSpPr txBox="1"/>
          <p:nvPr/>
        </p:nvSpPr>
        <p:spPr>
          <a:xfrm>
            <a:off x="1383551" y="5111648"/>
            <a:ext cx="2936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c</a:t>
            </a:r>
            <a:endParaRPr lang="he-IL" dirty="0"/>
          </a:p>
        </p:txBody>
      </p:sp>
      <p:sp>
        <p:nvSpPr>
          <p:cNvPr id="36" name="TextBox 35"/>
          <p:cNvSpPr txBox="1"/>
          <p:nvPr/>
        </p:nvSpPr>
        <p:spPr>
          <a:xfrm>
            <a:off x="5875067" y="3579564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37" name="TextBox 36"/>
          <p:cNvSpPr txBox="1"/>
          <p:nvPr/>
        </p:nvSpPr>
        <p:spPr>
          <a:xfrm>
            <a:off x="4502427" y="4274138"/>
            <a:ext cx="31931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b</a:t>
            </a:r>
            <a:endParaRPr lang="he-IL" dirty="0"/>
          </a:p>
        </p:txBody>
      </p:sp>
      <p:sp>
        <p:nvSpPr>
          <p:cNvPr id="38" name="TextBox 37"/>
          <p:cNvSpPr txBox="1"/>
          <p:nvPr/>
        </p:nvSpPr>
        <p:spPr>
          <a:xfrm>
            <a:off x="5930289" y="4898132"/>
            <a:ext cx="2936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c</a:t>
            </a:r>
            <a:endParaRPr lang="he-IL" dirty="0"/>
          </a:p>
        </p:txBody>
      </p:sp>
      <p:sp>
        <p:nvSpPr>
          <p:cNvPr id="39" name="TextBox 38"/>
          <p:cNvSpPr txBox="1"/>
          <p:nvPr/>
        </p:nvSpPr>
        <p:spPr>
          <a:xfrm>
            <a:off x="4597926" y="4845211"/>
            <a:ext cx="2936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c</a:t>
            </a:r>
            <a:endParaRPr lang="he-IL" dirty="0"/>
          </a:p>
        </p:txBody>
      </p:sp>
      <p:sp>
        <p:nvSpPr>
          <p:cNvPr id="40" name="TextBox 39"/>
          <p:cNvSpPr txBox="1"/>
          <p:nvPr/>
        </p:nvSpPr>
        <p:spPr>
          <a:xfrm>
            <a:off x="9060987" y="3695414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41" name="TextBox 40"/>
          <p:cNvSpPr txBox="1"/>
          <p:nvPr/>
        </p:nvSpPr>
        <p:spPr>
          <a:xfrm>
            <a:off x="9116913" y="4911593"/>
            <a:ext cx="31931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b</a:t>
            </a:r>
            <a:endParaRPr lang="he-IL" dirty="0"/>
          </a:p>
        </p:txBody>
      </p:sp>
      <p:sp>
        <p:nvSpPr>
          <p:cNvPr id="42" name="TextBox 41"/>
          <p:cNvSpPr txBox="1"/>
          <p:nvPr/>
        </p:nvSpPr>
        <p:spPr>
          <a:xfrm>
            <a:off x="7666717" y="3551471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43" name="TextBox 42"/>
          <p:cNvSpPr txBox="1"/>
          <p:nvPr/>
        </p:nvSpPr>
        <p:spPr>
          <a:xfrm>
            <a:off x="7630542" y="3979674"/>
            <a:ext cx="30809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a</a:t>
            </a:r>
            <a:endParaRPr lang="he-IL" dirty="0"/>
          </a:p>
        </p:txBody>
      </p:sp>
      <p:sp>
        <p:nvSpPr>
          <p:cNvPr id="47" name="Rectangle 46"/>
          <p:cNvSpPr/>
          <p:nvPr/>
        </p:nvSpPr>
        <p:spPr>
          <a:xfrm>
            <a:off x="480445" y="6406179"/>
            <a:ext cx="108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302351" y="251693"/>
            <a:ext cx="356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(a)</a:t>
            </a:r>
            <a:endParaRPr lang="he-IL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594734" y="251693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(b)</a:t>
            </a:r>
            <a:endParaRPr lang="he-IL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793396" y="251693"/>
            <a:ext cx="343364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(c)</a:t>
            </a:r>
            <a:endParaRPr lang="he-IL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02351" y="3135122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(d)</a:t>
            </a:r>
            <a:endParaRPr lang="he-IL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594734" y="3135122"/>
            <a:ext cx="354584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(e)</a:t>
            </a:r>
            <a:endParaRPr lang="he-IL" sz="1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793396" y="3135122"/>
            <a:ext cx="33118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(f)</a:t>
            </a:r>
            <a:endParaRPr lang="he-IL" sz="1200" b="1" dirty="0"/>
          </a:p>
        </p:txBody>
      </p:sp>
    </p:spTree>
    <p:extLst>
      <p:ext uri="{BB962C8B-B14F-4D97-AF65-F5344CB8AC3E}">
        <p14:creationId xmlns:p14="http://schemas.microsoft.com/office/powerpoint/2010/main" val="419198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9796952"/>
              </p:ext>
            </p:extLst>
          </p:nvPr>
        </p:nvGraphicFramePr>
        <p:xfrm>
          <a:off x="415290" y="518160"/>
          <a:ext cx="3070860" cy="2529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424597" y="249554"/>
            <a:ext cx="1295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Amplitude *** </a:t>
            </a:r>
            <a:endParaRPr lang="he-IL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26102" y="565023"/>
            <a:ext cx="452368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6102" y="929442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908930"/>
              </p:ext>
            </p:extLst>
          </p:nvPr>
        </p:nvGraphicFramePr>
        <p:xfrm>
          <a:off x="3627469" y="518160"/>
          <a:ext cx="3070860" cy="2529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4668995" y="249554"/>
            <a:ext cx="10631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Period ***  </a:t>
            </a:r>
            <a:endParaRPr lang="he-IL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645072" y="545973"/>
            <a:ext cx="351378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45072" y="910392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669412"/>
              </p:ext>
            </p:extLst>
          </p:nvPr>
        </p:nvGraphicFramePr>
        <p:xfrm>
          <a:off x="6839644" y="502329"/>
          <a:ext cx="3070860" cy="2545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Rectangle 13"/>
          <p:cNvSpPr/>
          <p:nvPr/>
        </p:nvSpPr>
        <p:spPr>
          <a:xfrm>
            <a:off x="7836692" y="249554"/>
            <a:ext cx="10518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Fv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Fm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***  </a:t>
            </a:r>
            <a:endParaRPr lang="he-IL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864249" y="545973"/>
            <a:ext cx="351378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64249" y="910392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204256"/>
              </p:ext>
            </p:extLst>
          </p:nvPr>
        </p:nvGraphicFramePr>
        <p:xfrm>
          <a:off x="419832" y="3360162"/>
          <a:ext cx="3070860" cy="2529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ctangle 18"/>
          <p:cNvSpPr/>
          <p:nvPr/>
        </p:nvSpPr>
        <p:spPr>
          <a:xfrm>
            <a:off x="1603094" y="3197630"/>
            <a:ext cx="10102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Fv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Fmlss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endParaRPr lang="he-IL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26102" y="3522428"/>
            <a:ext cx="43021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26102" y="3863706"/>
            <a:ext cx="344966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997724"/>
              </p:ext>
            </p:extLst>
          </p:nvPr>
        </p:nvGraphicFramePr>
        <p:xfrm>
          <a:off x="3627469" y="3458770"/>
          <a:ext cx="3070860" cy="243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4" name="Rectangle 23"/>
          <p:cNvSpPr/>
          <p:nvPr/>
        </p:nvSpPr>
        <p:spPr>
          <a:xfrm>
            <a:off x="4694931" y="3197630"/>
            <a:ext cx="1154483" cy="295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NPQlss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***  </a:t>
            </a:r>
            <a:endParaRPr lang="he-IL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645072" y="3503378"/>
            <a:ext cx="351378" cy="25141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645072" y="3844656"/>
            <a:ext cx="344966" cy="25141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9411969"/>
              </p:ext>
            </p:extLst>
          </p:nvPr>
        </p:nvGraphicFramePr>
        <p:xfrm>
          <a:off x="6839644" y="3448620"/>
          <a:ext cx="3070860" cy="244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864249" y="3503378"/>
            <a:ext cx="351378" cy="2524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864249" y="3844656"/>
            <a:ext cx="344966" cy="2524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sp>
        <p:nvSpPr>
          <p:cNvPr id="31" name="Rectangle 30"/>
          <p:cNvSpPr/>
          <p:nvPr/>
        </p:nvSpPr>
        <p:spPr>
          <a:xfrm>
            <a:off x="7826988" y="3197630"/>
            <a:ext cx="824265" cy="297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Rfd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***  </a:t>
            </a:r>
            <a:endParaRPr lang="he-IL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273517" y="136515"/>
            <a:ext cx="356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(a)</a:t>
            </a:r>
            <a:endParaRPr lang="he-IL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3540776" y="136515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(b)</a:t>
            </a:r>
            <a:endParaRPr lang="he-IL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757006" y="136515"/>
            <a:ext cx="343364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(c)</a:t>
            </a:r>
            <a:endParaRPr lang="he-IL" sz="1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73517" y="3053716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(d)</a:t>
            </a:r>
            <a:endParaRPr lang="he-IL" sz="1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540776" y="3053716"/>
            <a:ext cx="354584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(e)</a:t>
            </a:r>
            <a:endParaRPr lang="he-IL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757006" y="3053716"/>
            <a:ext cx="33118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(f)</a:t>
            </a:r>
            <a:endParaRPr lang="he-IL" sz="1200" b="1" dirty="0"/>
          </a:p>
        </p:txBody>
      </p:sp>
      <p:sp>
        <p:nvSpPr>
          <p:cNvPr id="32" name="Rectangle 31"/>
          <p:cNvSpPr/>
          <p:nvPr/>
        </p:nvSpPr>
        <p:spPr>
          <a:xfrm>
            <a:off x="461525" y="6367768"/>
            <a:ext cx="13870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04989" y="4256927"/>
            <a:ext cx="748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/>
              <a:t>Traits</a:t>
            </a:r>
            <a:endParaRPr lang="en-IN" sz="14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104989" y="1514046"/>
            <a:ext cx="748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/>
              <a:t>Traits</a:t>
            </a:r>
            <a:endParaRPr lang="en-IN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424597" y="5932525"/>
            <a:ext cx="126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/>
              <a:t>Treatments</a:t>
            </a:r>
            <a:endParaRPr lang="en-IN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826988" y="5937976"/>
            <a:ext cx="126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/>
              <a:t>Treatments</a:t>
            </a:r>
            <a:endParaRPr lang="en-IN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469304" y="5935305"/>
            <a:ext cx="126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/>
              <a:t>Treatments</a:t>
            </a:r>
            <a:endParaRPr lang="en-IN" sz="1400" b="1" dirty="0"/>
          </a:p>
        </p:txBody>
      </p:sp>
    </p:spTree>
    <p:extLst>
      <p:ext uri="{BB962C8B-B14F-4D97-AF65-F5344CB8AC3E}">
        <p14:creationId xmlns:p14="http://schemas.microsoft.com/office/powerpoint/2010/main" val="320217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77" y="45866"/>
            <a:ext cx="6402705" cy="6531618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38773" y="362733"/>
            <a:ext cx="1403679" cy="2687278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F6142325-FE8E-4B53-A82B-139D6FF48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1223" y="442003"/>
            <a:ext cx="1374580" cy="1264369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/>
          <a:srcRect l="83444" t="7612" b="82899"/>
          <a:stretch/>
        </p:blipFill>
        <p:spPr>
          <a:xfrm>
            <a:off x="2754574" y="764307"/>
            <a:ext cx="1060042" cy="619760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5407660" y="2716525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33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57701" y="2401150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02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342957" y="1767736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09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05585" y="1693481"/>
            <a:ext cx="280846" cy="1692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" b="1" dirty="0">
                <a:solidFill>
                  <a:srgbClr val="FF0000"/>
                </a:solidFill>
              </a:rPr>
              <a:t>386</a:t>
            </a:r>
            <a:endParaRPr lang="he-IL" sz="1000" b="1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42802" y="1670397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49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852180" y="1626398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04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61558" y="1535575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05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564922" y="1179946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03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58796" y="711374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29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75636" y="475014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42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65415" y="334281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50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71993" y="6224719"/>
            <a:ext cx="973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3.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900089-6DF3-41F0-B80E-4650C1699A5E}"/>
              </a:ext>
            </a:extLst>
          </p:cNvPr>
          <p:cNvSpPr txBox="1"/>
          <p:nvPr/>
        </p:nvSpPr>
        <p:spPr>
          <a:xfrm rot="16200000">
            <a:off x="-1739619" y="2684562"/>
            <a:ext cx="4131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Number of reciprocal F1 with significant different [%]</a:t>
            </a:r>
            <a:endParaRPr lang="x-none" sz="14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A28490-ACA8-47C5-AA21-EA131EFBB6EF}"/>
              </a:ext>
            </a:extLst>
          </p:cNvPr>
          <p:cNvSpPr/>
          <p:nvPr/>
        </p:nvSpPr>
        <p:spPr>
          <a:xfrm>
            <a:off x="838200" y="1038227"/>
            <a:ext cx="45719" cy="3695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4AA951-8D31-46B2-968B-2E3102288C0C}"/>
              </a:ext>
            </a:extLst>
          </p:cNvPr>
          <p:cNvSpPr/>
          <p:nvPr/>
        </p:nvSpPr>
        <p:spPr>
          <a:xfrm>
            <a:off x="802782" y="711375"/>
            <a:ext cx="81137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8550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39" t="4369" r="20329" b="6920"/>
          <a:stretch/>
        </p:blipFill>
        <p:spPr>
          <a:xfrm>
            <a:off x="4587090" y="3517168"/>
            <a:ext cx="3299124" cy="28523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B579ED-3556-DC4D-938F-A0FB92C9EFCD}"/>
              </a:ext>
            </a:extLst>
          </p:cNvPr>
          <p:cNvSpPr txBox="1"/>
          <p:nvPr/>
        </p:nvSpPr>
        <p:spPr>
          <a:xfrm>
            <a:off x="4188519" y="329740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(d)</a:t>
            </a:r>
          </a:p>
        </p:txBody>
      </p:sp>
      <p:sp>
        <p:nvSpPr>
          <p:cNvPr id="4" name="Rectangle 3"/>
          <p:cNvSpPr/>
          <p:nvPr/>
        </p:nvSpPr>
        <p:spPr>
          <a:xfrm>
            <a:off x="2049205" y="6380389"/>
            <a:ext cx="12634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chr3H_67267835</a:t>
            </a:r>
            <a:endParaRPr lang="he-IL" sz="1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30" t="4756" r="15038" b="7472"/>
          <a:stretch/>
        </p:blipFill>
        <p:spPr>
          <a:xfrm>
            <a:off x="843074" y="379908"/>
            <a:ext cx="3393635" cy="27086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6200000">
            <a:off x="285123" y="1620441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205" t="4061" r="20449" b="7145"/>
          <a:stretch/>
        </p:blipFill>
        <p:spPr>
          <a:xfrm>
            <a:off x="855587" y="3489144"/>
            <a:ext cx="3324527" cy="28912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17531" y="6380389"/>
            <a:ext cx="13420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chr5H_648981054</a:t>
            </a:r>
            <a:endParaRPr lang="he-IL" sz="1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2865" t="4709" r="14734" b="7210"/>
          <a:stretch/>
        </p:blipFill>
        <p:spPr>
          <a:xfrm>
            <a:off x="4519563" y="414944"/>
            <a:ext cx="3366651" cy="26736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58018" y="3011957"/>
            <a:ext cx="27764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A</a:t>
            </a:r>
            <a:endParaRPr lang="he-IL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58018" y="6292847"/>
            <a:ext cx="27764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A</a:t>
            </a:r>
            <a:endParaRPr lang="he-IL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17542" y="629284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17542" y="301195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14290" y="3011957"/>
            <a:ext cx="26642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C</a:t>
            </a:r>
            <a:endParaRPr lang="he-IL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12450" y="301195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14290" y="6292847"/>
            <a:ext cx="26642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C</a:t>
            </a:r>
            <a:endParaRPr lang="he-IL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12450" y="629284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253AF8-FA1A-7A44-BB59-7A98222518A5}"/>
              </a:ext>
            </a:extLst>
          </p:cNvPr>
          <p:cNvSpPr txBox="1"/>
          <p:nvPr/>
        </p:nvSpPr>
        <p:spPr>
          <a:xfrm>
            <a:off x="555784" y="14814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D0C526-7AEA-2245-B316-A5FD4845D2F0}"/>
              </a:ext>
            </a:extLst>
          </p:cNvPr>
          <p:cNvSpPr txBox="1"/>
          <p:nvPr/>
        </p:nvSpPr>
        <p:spPr>
          <a:xfrm>
            <a:off x="4188519" y="14814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9192D4-BF26-5040-B863-03895A9A1BE6}"/>
              </a:ext>
            </a:extLst>
          </p:cNvPr>
          <p:cNvSpPr txBox="1"/>
          <p:nvPr/>
        </p:nvSpPr>
        <p:spPr>
          <a:xfrm>
            <a:off x="555784" y="3297402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(c)</a:t>
            </a:r>
          </a:p>
        </p:txBody>
      </p:sp>
      <p:sp>
        <p:nvSpPr>
          <p:cNvPr id="21" name="Rectangle 20"/>
          <p:cNvSpPr/>
          <p:nvPr/>
        </p:nvSpPr>
        <p:spPr>
          <a:xfrm rot="16200000">
            <a:off x="285123" y="4782611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4105399" y="4776724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23" name="Rectangle 22"/>
          <p:cNvSpPr/>
          <p:nvPr/>
        </p:nvSpPr>
        <p:spPr>
          <a:xfrm rot="16200000">
            <a:off x="4105399" y="1617236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36600" y="4694824"/>
            <a:ext cx="837089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/>
              <a:t>rpoC1</a:t>
            </a:r>
            <a:r>
              <a:rPr lang="en-US" sz="1200" b="1" baseline="30000" dirty="0" smtClean="0"/>
              <a:t>1713G</a:t>
            </a:r>
            <a:endParaRPr lang="he-IL" sz="1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167838" y="6119431"/>
            <a:ext cx="82266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/>
              <a:t>rpoC1</a:t>
            </a:r>
            <a:r>
              <a:rPr lang="en-US" sz="1200" b="1" baseline="30000" dirty="0" smtClean="0"/>
              <a:t>1713T</a:t>
            </a:r>
            <a:endParaRPr lang="he-IL" sz="1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17205" y="4650156"/>
            <a:ext cx="837089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/>
              <a:t>rpoC1</a:t>
            </a:r>
            <a:r>
              <a:rPr lang="en-US" sz="1200" b="1" baseline="30000" dirty="0" smtClean="0"/>
              <a:t>1713G</a:t>
            </a:r>
            <a:endParaRPr lang="he-IL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418160" y="4927406"/>
            <a:ext cx="82266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smtClean="0"/>
              <a:t>rpoC1</a:t>
            </a:r>
            <a:r>
              <a:rPr lang="en-US" sz="1200" b="1" baseline="30000" dirty="0" smtClean="0"/>
              <a:t>1713T</a:t>
            </a:r>
            <a:endParaRPr lang="he-IL" sz="1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17324" y="45734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295940" y="948299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1836722" y="1976167"/>
            <a:ext cx="2712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339976" y="2206018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d</a:t>
            </a:r>
            <a:endParaRPr lang="he-IL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1773447" y="4783621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190157" y="4980306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858549" y="5721292"/>
            <a:ext cx="31575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258018" y="5867294"/>
            <a:ext cx="2712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1740355" y="3470786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1825457" y="4192020"/>
            <a:ext cx="31575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437104" y="751324"/>
            <a:ext cx="57089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6842282" y="382643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7005969" y="1484097"/>
            <a:ext cx="2712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5401599" y="2494549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d</a:t>
            </a:r>
            <a:endParaRPr lang="he-IL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5456706" y="3684272"/>
            <a:ext cx="33581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926798" y="3662649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7065147" y="4087911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5448636" y="4303414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401599" y="5648222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5429147" y="4971823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961010" y="4840446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7009771" y="5321282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0" name="Rectangle 49"/>
          <p:cNvSpPr/>
          <p:nvPr/>
        </p:nvSpPr>
        <p:spPr>
          <a:xfrm>
            <a:off x="9615386" y="6281628"/>
            <a:ext cx="2047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63" t="11171" r="14606" b="4936"/>
          <a:stretch/>
        </p:blipFill>
        <p:spPr>
          <a:xfrm>
            <a:off x="5613634" y="577753"/>
            <a:ext cx="4561283" cy="3457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374" t="4653" r="14607" b="4369"/>
          <a:stretch/>
        </p:blipFill>
        <p:spPr>
          <a:xfrm>
            <a:off x="882175" y="550086"/>
            <a:ext cx="4212771" cy="349431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 rot="16200000">
            <a:off x="359768" y="2951844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471626" y="1261594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253AF8-FA1A-7A44-BB59-7A98222518A5}"/>
              </a:ext>
            </a:extLst>
          </p:cNvPr>
          <p:cNvSpPr txBox="1"/>
          <p:nvPr/>
        </p:nvSpPr>
        <p:spPr>
          <a:xfrm>
            <a:off x="529072" y="34309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(a)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24927" t="94912" r="41814" b="2025"/>
          <a:stretch/>
        </p:blipFill>
        <p:spPr>
          <a:xfrm>
            <a:off x="6336525" y="2275423"/>
            <a:ext cx="1708262" cy="12508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 rot="16200000">
            <a:off x="5077483" y="2995387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5189341" y="1305137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253AF8-FA1A-7A44-BB59-7A98222518A5}"/>
              </a:ext>
            </a:extLst>
          </p:cNvPr>
          <p:cNvSpPr txBox="1"/>
          <p:nvPr/>
        </p:nvSpPr>
        <p:spPr>
          <a:xfrm>
            <a:off x="529072" y="213848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(b)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902995" y="370022"/>
            <a:ext cx="356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HT</a:t>
            </a:r>
            <a:endParaRPr lang="he-IL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764066" y="370022"/>
            <a:ext cx="362407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OT</a:t>
            </a:r>
            <a:endParaRPr lang="he-IL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923058" y="4035144"/>
            <a:ext cx="32412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GI</a:t>
            </a:r>
            <a:endParaRPr lang="he-IL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633799" y="4035144"/>
            <a:ext cx="970137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err="1"/>
              <a:t>Plasmotype</a:t>
            </a:r>
            <a:r>
              <a:rPr lang="en-US" sz="1200" b="1" dirty="0"/>
              <a:t> </a:t>
            </a:r>
            <a:endParaRPr lang="he-IL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24984" y="71802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942997" y="1438040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975850" y="762420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2025248" y="1128586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2136159" y="2336817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3954172" y="3012278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4025991" y="2199087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2050373" y="3181555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B72234-894F-2040-8B38-0365DA20D784}"/>
              </a:ext>
            </a:extLst>
          </p:cNvPr>
          <p:cNvSpPr txBox="1"/>
          <p:nvPr/>
        </p:nvSpPr>
        <p:spPr>
          <a:xfrm>
            <a:off x="5311506" y="343094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(c)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30443" y="797273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7497994" y="1508625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7351349" y="1197794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6242228" y="1405269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6368267" y="305076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502047" y="3034660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7414537" y="274348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7497994" y="2987566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8395962" y="532963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8411574" y="740066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9409863" y="768407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9532866" y="771193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9498897" y="2137171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8374216" y="2231230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8260731" y="2574208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9352863" y="2585185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B72234-894F-2040-8B38-0365DA20D784}"/>
              </a:ext>
            </a:extLst>
          </p:cNvPr>
          <p:cNvSpPr txBox="1"/>
          <p:nvPr/>
        </p:nvSpPr>
        <p:spPr>
          <a:xfrm>
            <a:off x="5311506" y="213848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(d)</a:t>
            </a:r>
            <a:endParaRPr lang="en-US" sz="1200" b="1" dirty="0"/>
          </a:p>
        </p:txBody>
      </p:sp>
      <p:sp>
        <p:nvSpPr>
          <p:cNvPr id="60" name="Rectangle 59"/>
          <p:cNvSpPr/>
          <p:nvPr/>
        </p:nvSpPr>
        <p:spPr>
          <a:xfrm>
            <a:off x="987405" y="6240302"/>
            <a:ext cx="1037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6410" y="903223"/>
            <a:ext cx="4925051" cy="929504"/>
            <a:chOff x="947520" y="897604"/>
            <a:chExt cx="7313970" cy="1446662"/>
          </a:xfrm>
        </p:grpSpPr>
        <p:grpSp>
          <p:nvGrpSpPr>
            <p:cNvPr id="4" name="Group 3"/>
            <p:cNvGrpSpPr/>
            <p:nvPr/>
          </p:nvGrpSpPr>
          <p:grpSpPr>
            <a:xfrm>
              <a:off x="947520" y="897604"/>
              <a:ext cx="7313970" cy="1446662"/>
              <a:chOff x="1644065" y="685221"/>
              <a:chExt cx="7313970" cy="1446662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6AE2AB96-ADD5-4D78-8E15-D8BA317E8F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0502" y="1354969"/>
                <a:ext cx="3944" cy="19614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A461A3-0EF7-42D8-8BCC-FD86927AE1C3}"/>
                  </a:ext>
                </a:extLst>
              </p:cNvPr>
              <p:cNvSpPr txBox="1"/>
              <p:nvPr/>
            </p:nvSpPr>
            <p:spPr>
              <a:xfrm>
                <a:off x="6013317" y="1111680"/>
                <a:ext cx="1471462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Coding region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74A955-E570-40F0-BA1B-82E275B0004A}"/>
                  </a:ext>
                </a:extLst>
              </p:cNvPr>
              <p:cNvSpPr txBox="1"/>
              <p:nvPr/>
            </p:nvSpPr>
            <p:spPr>
              <a:xfrm>
                <a:off x="1644065" y="1223658"/>
                <a:ext cx="1374697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AtCG00180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727467C-D164-41BD-BFD7-FCE0E7EF0BD3}"/>
                  </a:ext>
                </a:extLst>
              </p:cNvPr>
              <p:cNvSpPr txBox="1"/>
              <p:nvPr/>
            </p:nvSpPr>
            <p:spPr>
              <a:xfrm>
                <a:off x="1734275" y="1603143"/>
                <a:ext cx="986491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AtrpoC1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65BFD0-FA74-4DEE-8892-7CDCB20881A9}"/>
                  </a:ext>
                </a:extLst>
              </p:cNvPr>
              <p:cNvSpPr txBox="1"/>
              <p:nvPr/>
            </p:nvSpPr>
            <p:spPr>
              <a:xfrm>
                <a:off x="2713034" y="1030021"/>
                <a:ext cx="818763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ATG</a:t>
                </a:r>
              </a:p>
            </p:txBody>
          </p:sp>
          <p:cxnSp>
            <p:nvCxnSpPr>
              <p:cNvPr id="11" name="Straight Connector 6">
                <a:extLst>
                  <a:ext uri="{FF2B5EF4-FFF2-40B4-BE49-F238E27FC236}">
                    <a16:creationId xmlns:a16="http://schemas.microsoft.com/office/drawing/2014/main" id="{CD1B840E-A1AD-48D7-A7A1-6192959749D2}"/>
                  </a:ext>
                </a:extLst>
              </p:cNvPr>
              <p:cNvCxnSpPr/>
              <p:nvPr/>
            </p:nvCxnSpPr>
            <p:spPr>
              <a:xfrm rot="10800000" flipV="1">
                <a:off x="1734275" y="1556426"/>
                <a:ext cx="7223760" cy="2338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entagon 49">
                <a:extLst>
                  <a:ext uri="{FF2B5EF4-FFF2-40B4-BE49-F238E27FC236}">
                    <a16:creationId xmlns:a16="http://schemas.microsoft.com/office/drawing/2014/main" id="{B901E783-FC6B-4A26-9CE9-2B6E8C8E2FB7}"/>
                  </a:ext>
                </a:extLst>
              </p:cNvPr>
              <p:cNvSpPr/>
              <p:nvPr/>
            </p:nvSpPr>
            <p:spPr>
              <a:xfrm>
                <a:off x="5243970" y="1444714"/>
                <a:ext cx="3017520" cy="215048"/>
              </a:xfrm>
              <a:prstGeom prst="homePlat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72C5BDF-6CDD-4075-BFDA-9A444979F22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959461" y="1443774"/>
                <a:ext cx="822960" cy="21467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C887EC1-A890-4A1E-8DE9-727A959E1A6B}"/>
                  </a:ext>
                </a:extLst>
              </p:cNvPr>
              <p:cNvCxnSpPr/>
              <p:nvPr/>
            </p:nvCxnSpPr>
            <p:spPr>
              <a:xfrm rot="5400000" flipH="1" flipV="1">
                <a:off x="2961538" y="1431190"/>
                <a:ext cx="1588" cy="15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26">
                <a:extLst>
                  <a:ext uri="{FF2B5EF4-FFF2-40B4-BE49-F238E27FC236}">
                    <a16:creationId xmlns:a16="http://schemas.microsoft.com/office/drawing/2014/main" id="{39D329F5-EEEE-418A-93AA-13666D44E760}"/>
                  </a:ext>
                </a:extLst>
              </p:cNvPr>
              <p:cNvGrpSpPr/>
              <p:nvPr/>
            </p:nvGrpSpPr>
            <p:grpSpPr>
              <a:xfrm>
                <a:off x="4501891" y="685221"/>
                <a:ext cx="1426141" cy="886001"/>
                <a:chOff x="2653737" y="1229802"/>
                <a:chExt cx="1254080" cy="675989"/>
              </a:xfrm>
            </p:grpSpPr>
            <p:grpSp>
              <p:nvGrpSpPr>
                <p:cNvPr id="18" name="Group 13">
                  <a:extLst>
                    <a:ext uri="{FF2B5EF4-FFF2-40B4-BE49-F238E27FC236}">
                      <a16:creationId xmlns:a16="http://schemas.microsoft.com/office/drawing/2014/main" id="{4964E789-F594-412C-A30B-8AD032408125}"/>
                    </a:ext>
                  </a:extLst>
                </p:cNvPr>
                <p:cNvGrpSpPr/>
                <p:nvPr/>
              </p:nvGrpSpPr>
              <p:grpSpPr>
                <a:xfrm>
                  <a:off x="2971800" y="1555520"/>
                  <a:ext cx="457200" cy="152400"/>
                  <a:chOff x="3429000" y="1295400"/>
                  <a:chExt cx="457200" cy="152400"/>
                </a:xfrm>
              </p:grpSpPr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90218823-B1E2-4AF7-9BED-8F8160A94C7E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429000" y="1295400"/>
                    <a:ext cx="228600" cy="1524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B99EEDFB-D347-4855-84E5-58C2520766F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657600" y="1295400"/>
                    <a:ext cx="228600" cy="1524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7A237CB3-8367-4BDA-8509-3977294F83D2}"/>
                    </a:ext>
                  </a:extLst>
                </p:cNvPr>
                <p:cNvCxnSpPr/>
                <p:nvPr/>
              </p:nvCxnSpPr>
              <p:spPr>
                <a:xfrm rot="5400000">
                  <a:off x="3102655" y="1806458"/>
                  <a:ext cx="197078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B4AC47C-4155-453E-B238-636935049463}"/>
                    </a:ext>
                  </a:extLst>
                </p:cNvPr>
                <p:cNvSpPr/>
                <p:nvPr/>
              </p:nvSpPr>
              <p:spPr>
                <a:xfrm>
                  <a:off x="2971800" y="1479319"/>
                  <a:ext cx="457200" cy="762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73AF5AAC-EBC0-470D-A762-C8DB5F19D090}"/>
                    </a:ext>
                  </a:extLst>
                </p:cNvPr>
                <p:cNvCxnSpPr>
                  <a:stCxn id="20" idx="1"/>
                  <a:endCxn id="20" idx="1"/>
                </p:cNvCxnSpPr>
                <p:nvPr/>
              </p:nvCxnSpPr>
              <p:spPr>
                <a:xfrm>
                  <a:off x="2971800" y="1517420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081642D-9B82-451F-BF99-C16CB3A2B31C}"/>
                    </a:ext>
                  </a:extLst>
                </p:cNvPr>
                <p:cNvSpPr txBox="1"/>
                <p:nvPr/>
              </p:nvSpPr>
              <p:spPr>
                <a:xfrm>
                  <a:off x="2931059" y="1416684"/>
                  <a:ext cx="663270" cy="2192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T-DNA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6815854-1338-4CD0-A0DB-E87818E5057F}"/>
                    </a:ext>
                  </a:extLst>
                </p:cNvPr>
                <p:cNvSpPr txBox="1"/>
                <p:nvPr/>
              </p:nvSpPr>
              <p:spPr>
                <a:xfrm>
                  <a:off x="3324987" y="1382546"/>
                  <a:ext cx="443754" cy="255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LB</a:t>
                  </a:r>
                </a:p>
              </p:txBody>
            </p:sp>
            <p:sp>
              <p:nvSpPr>
                <p:cNvPr id="24" name="TextBox 11">
                  <a:extLst>
                    <a:ext uri="{FF2B5EF4-FFF2-40B4-BE49-F238E27FC236}">
                      <a16:creationId xmlns:a16="http://schemas.microsoft.com/office/drawing/2014/main" id="{8BD9D17A-47A1-4E19-93B3-7869A49E91AA}"/>
                    </a:ext>
                  </a:extLst>
                </p:cNvPr>
                <p:cNvSpPr txBox="1"/>
                <p:nvPr/>
              </p:nvSpPr>
              <p:spPr>
                <a:xfrm>
                  <a:off x="2653737" y="1385979"/>
                  <a:ext cx="459717" cy="255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RB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1282C680-61AB-45BD-ADFD-BCF783436F1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974848" y="1482367"/>
                  <a:ext cx="73152" cy="73152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F532DFD3-A696-474A-9949-29C5DD3DC28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352800" y="1479319"/>
                  <a:ext cx="73152" cy="73152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TextBox 20">
                  <a:extLst>
                    <a:ext uri="{FF2B5EF4-FFF2-40B4-BE49-F238E27FC236}">
                      <a16:creationId xmlns:a16="http://schemas.microsoft.com/office/drawing/2014/main" id="{8E438565-3CB9-4793-9C91-B4FC6279E6DC}"/>
                    </a:ext>
                  </a:extLst>
                </p:cNvPr>
                <p:cNvSpPr txBox="1"/>
                <p:nvPr/>
              </p:nvSpPr>
              <p:spPr>
                <a:xfrm>
                  <a:off x="2797781" y="1229802"/>
                  <a:ext cx="1110036" cy="292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cs835205</a:t>
                  </a:r>
                </a:p>
              </p:txBody>
            </p: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7862728" y="2131883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7919890" y="1771473"/>
                <a:ext cx="674170" cy="335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 kb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AA461A3-0EF7-42D8-8BCC-FD86927AE1C3}"/>
                </a:ext>
              </a:extLst>
            </p:cNvPr>
            <p:cNvSpPr txBox="1"/>
            <p:nvPr/>
          </p:nvSpPr>
          <p:spPr>
            <a:xfrm>
              <a:off x="3426181" y="1829167"/>
              <a:ext cx="8275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Intron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0967" y="71005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(a)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0967" y="209329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(b)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708846" y="1113348"/>
            <a:ext cx="5520152" cy="1043786"/>
            <a:chOff x="505817" y="577867"/>
            <a:chExt cx="6588503" cy="1480953"/>
          </a:xfrm>
        </p:grpSpPr>
        <p:grpSp>
          <p:nvGrpSpPr>
            <p:cNvPr id="33" name="Group 32"/>
            <p:cNvGrpSpPr/>
            <p:nvPr/>
          </p:nvGrpSpPr>
          <p:grpSpPr>
            <a:xfrm>
              <a:off x="505817" y="577867"/>
              <a:ext cx="6588503" cy="1480953"/>
              <a:chOff x="1041527" y="3128943"/>
              <a:chExt cx="6588503" cy="1480953"/>
            </a:xfrm>
          </p:grpSpPr>
          <p:cxnSp>
            <p:nvCxnSpPr>
              <p:cNvPr id="43" name="Straight Connector 42"/>
              <p:cNvCxnSpPr>
                <a:stCxn id="44" idx="3"/>
                <a:endCxn id="53" idx="3"/>
              </p:cNvCxnSpPr>
              <p:nvPr/>
            </p:nvCxnSpPr>
            <p:spPr>
              <a:xfrm>
                <a:off x="1379904" y="3618102"/>
                <a:ext cx="588691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43"/>
              <p:cNvSpPr/>
              <p:nvPr/>
            </p:nvSpPr>
            <p:spPr>
              <a:xfrm>
                <a:off x="1351104" y="3510102"/>
                <a:ext cx="28800" cy="2160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>
                <a:off x="1636374" y="3403813"/>
                <a:ext cx="198000" cy="432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Right Arrow 45"/>
              <p:cNvSpPr/>
              <p:nvPr/>
            </p:nvSpPr>
            <p:spPr>
              <a:xfrm>
                <a:off x="1876714" y="3403813"/>
                <a:ext cx="860400" cy="432000"/>
              </a:xfrm>
              <a:prstGeom prst="rightArrow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766874" y="3510102"/>
                <a:ext cx="273600" cy="216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ight Arrow 47"/>
              <p:cNvSpPr/>
              <p:nvPr/>
            </p:nvSpPr>
            <p:spPr>
              <a:xfrm>
                <a:off x="3179045" y="3403813"/>
                <a:ext cx="266400" cy="432000"/>
              </a:xfrm>
              <a:prstGeom prst="rightArrow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545614" y="3510102"/>
                <a:ext cx="198000" cy="216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804805" y="3510102"/>
                <a:ext cx="2210400" cy="216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ight Arrow 50"/>
              <p:cNvSpPr/>
              <p:nvPr/>
            </p:nvSpPr>
            <p:spPr>
              <a:xfrm>
                <a:off x="6036546" y="3403813"/>
                <a:ext cx="774000" cy="432000"/>
              </a:xfrm>
              <a:prstGeom prst="rightArrow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6850498" y="3510102"/>
                <a:ext cx="190800" cy="216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7248817" y="3510102"/>
                <a:ext cx="18000" cy="2160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757180" y="3510102"/>
                <a:ext cx="28800" cy="216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041527" y="3441367"/>
                <a:ext cx="384944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LB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510140" y="3851563"/>
                <a:ext cx="578183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NOS P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024280" y="3851563"/>
                <a:ext cx="534177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KanR</a:t>
                </a:r>
                <a:endParaRPr lang="en-US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572871" y="3851563"/>
                <a:ext cx="585835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NOS T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940203" y="3851563"/>
                <a:ext cx="868995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CaMV35S P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014345" y="3851563"/>
                <a:ext cx="1523324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RpoC1 codon 571 N to K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064058" y="3851563"/>
                <a:ext cx="547571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EGFP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6572212" y="3851563"/>
                <a:ext cx="916826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CaMV</a:t>
                </a:r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polyA</a:t>
                </a:r>
                <a:endParaRPr lang="en-US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7239345" y="3510103"/>
                <a:ext cx="390685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RB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346322" y="3128943"/>
                <a:ext cx="1207638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Chl</a:t>
                </a:r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transit peptide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594961" y="3851563"/>
                <a:ext cx="547571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6XHis</a:t>
                </a: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6771298" y="4314171"/>
                <a:ext cx="540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6771297" y="4304218"/>
                <a:ext cx="541830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 kb</a:t>
                </a:r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>
              <a:off x="1136382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07886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296059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712780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096165" y="787579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236658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736723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754531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414000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5684323" y="710052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(c)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84323" y="209329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(d)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037" y="2134537"/>
            <a:ext cx="3917168" cy="388807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07" y="2157134"/>
            <a:ext cx="3151198" cy="3294740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1762032" y="2990352"/>
            <a:ext cx="27122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a</a:t>
            </a:r>
            <a:endParaRPr lang="he-IL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3073948" y="3624181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2990283" y="3325763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1707217" y="3647440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6862446" y="3061068"/>
            <a:ext cx="27122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a</a:t>
            </a:r>
            <a:endParaRPr lang="he-IL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7702981" y="3260956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8599064" y="3143825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9449124" y="3172263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859470" y="4555324"/>
            <a:ext cx="27122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a</a:t>
            </a:r>
            <a:endParaRPr lang="he-IL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7700005" y="4755212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8548463" y="4638081"/>
            <a:ext cx="35458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err="1" smtClean="0"/>
              <a:t>bc</a:t>
            </a:r>
            <a:endParaRPr lang="he-IL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9446148" y="4533169"/>
            <a:ext cx="26000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c</a:t>
            </a:r>
            <a:endParaRPr lang="he-IL" sz="1400" dirty="0"/>
          </a:p>
        </p:txBody>
      </p:sp>
      <p:sp>
        <p:nvSpPr>
          <p:cNvPr id="87" name="Rectangle 86"/>
          <p:cNvSpPr/>
          <p:nvPr/>
        </p:nvSpPr>
        <p:spPr>
          <a:xfrm>
            <a:off x="987405" y="6240302"/>
            <a:ext cx="1045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24691</TotalTime>
  <Words>298</Words>
  <Application>Microsoft Office PowerPoint</Application>
  <PresentationFormat>Widescreen</PresentationFormat>
  <Paragraphs>201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Eyal Fridman</dc:creator>
  <cp:lastModifiedBy>Lalit Dev Tiwari</cp:lastModifiedBy>
  <cp:revision>165</cp:revision>
  <dcterms:created xsi:type="dcterms:W3CDTF">2021-10-29T13:13:17Z</dcterms:created>
  <dcterms:modified xsi:type="dcterms:W3CDTF">2022-11-30T10:22:36Z</dcterms:modified>
</cp:coreProperties>
</file>