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5.xml" ContentType="application/vnd.openxmlformats-officedocument.drawingml.chartshapes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rawings/drawing6.xml" ContentType="application/vnd.openxmlformats-officedocument.drawingml.chartshapes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7.xml" ContentType="application/vnd.openxmlformats-officedocument.drawingml.chartshape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312" r:id="rId2"/>
    <p:sldId id="308" r:id="rId3"/>
    <p:sldId id="309" r:id="rId4"/>
    <p:sldId id="304" r:id="rId5"/>
    <p:sldId id="286" r:id="rId6"/>
    <p:sldId id="30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94"/>
    <p:restoredTop sz="87618" autoAdjust="0"/>
  </p:normalViewPr>
  <p:slideViewPr>
    <p:cSldViewPr snapToGrid="0" snapToObjects="1">
      <p:cViewPr>
        <p:scale>
          <a:sx n="100" d="100"/>
          <a:sy n="100" d="100"/>
        </p:scale>
        <p:origin x="7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91" d="100"/>
        <a:sy n="1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dolach\Documents\Eyalb\diallel\diallel%20Distributions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dolach\Documents\Eyalb\diallel\diallel%20Distributions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dolach\Documents\Eyalb\diallel\diallel%20Distributions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dolach\Documents\Eyalb\diallel\diallel%20Distributions.xlsx" TargetMode="Externa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dolach\Documents\Eyalb\diallel\diallel%20Distributions.xlsx" TargetMode="Externa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dolach\Documents\Eyalb\diallel\diallel%20Distributions.xlsx" TargetMode="Externa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chartUserShapes" Target="../drawings/drawing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dolach\Documents\Eyalb\diallel\diallel%20Distributions.xlsx" TargetMode="Externa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280865946347277"/>
          <c:y val="0.28411401511558038"/>
          <c:w val="0.85169919827019136"/>
          <c:h val="0.612185750877525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AT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Sheet1!$B$73:$B$79</c:f>
              <c:numCache>
                <c:formatCode>General</c:formatCode>
                <c:ptCount val="7"/>
                <c:pt idx="0">
                  <c:v>95</c:v>
                </c:pt>
                <c:pt idx="1">
                  <c:v>100</c:v>
                </c:pt>
                <c:pt idx="2">
                  <c:v>105</c:v>
                </c:pt>
                <c:pt idx="3">
                  <c:v>110</c:v>
                </c:pt>
                <c:pt idx="4">
                  <c:v>115</c:v>
                </c:pt>
                <c:pt idx="5">
                  <c:v>120</c:v>
                </c:pt>
                <c:pt idx="6">
                  <c:v>125</c:v>
                </c:pt>
              </c:numCache>
            </c:numRef>
          </c:cat>
          <c:val>
            <c:numRef>
              <c:f>Sheet1!$C$73:$C$79</c:f>
              <c:numCache>
                <c:formatCode>General</c:formatCode>
                <c:ptCount val="7"/>
                <c:pt idx="0">
                  <c:v>3</c:v>
                </c:pt>
                <c:pt idx="1">
                  <c:v>2</c:v>
                </c:pt>
                <c:pt idx="2">
                  <c:v>3</c:v>
                </c:pt>
                <c:pt idx="3">
                  <c:v>37</c:v>
                </c:pt>
                <c:pt idx="4">
                  <c:v>18</c:v>
                </c:pt>
                <c:pt idx="5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D6A-478B-9339-C0D33B355DC1}"/>
            </c:ext>
          </c:extLst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HT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Sheet1!$B$73:$B$79</c:f>
              <c:numCache>
                <c:formatCode>General</c:formatCode>
                <c:ptCount val="7"/>
                <c:pt idx="0">
                  <c:v>95</c:v>
                </c:pt>
                <c:pt idx="1">
                  <c:v>100</c:v>
                </c:pt>
                <c:pt idx="2">
                  <c:v>105</c:v>
                </c:pt>
                <c:pt idx="3">
                  <c:v>110</c:v>
                </c:pt>
                <c:pt idx="4">
                  <c:v>115</c:v>
                </c:pt>
                <c:pt idx="5">
                  <c:v>120</c:v>
                </c:pt>
                <c:pt idx="6">
                  <c:v>125</c:v>
                </c:pt>
              </c:numCache>
            </c:numRef>
          </c:cat>
          <c:val>
            <c:numRef>
              <c:f>Sheet1!$D$73:$D$79</c:f>
              <c:numCache>
                <c:formatCode>General</c:formatCode>
                <c:ptCount val="7"/>
                <c:pt idx="0">
                  <c:v>3</c:v>
                </c:pt>
                <c:pt idx="1">
                  <c:v>18</c:v>
                </c:pt>
                <c:pt idx="2">
                  <c:v>25</c:v>
                </c:pt>
                <c:pt idx="3">
                  <c:v>34</c:v>
                </c:pt>
                <c:pt idx="4">
                  <c:v>15</c:v>
                </c:pt>
                <c:pt idx="5">
                  <c:v>2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D6A-478B-9339-C0D33B355D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12701800"/>
        <c:axId val="512692288"/>
      </c:barChart>
      <c:catAx>
        <c:axId val="512701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2692288"/>
        <c:crosses val="autoZero"/>
        <c:auto val="1"/>
        <c:lblAlgn val="ctr"/>
        <c:lblOffset val="100"/>
        <c:noMultiLvlLbl val="0"/>
      </c:catAx>
      <c:valAx>
        <c:axId val="5126922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27018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280865946347277"/>
          <c:y val="0.27909393479429528"/>
          <c:w val="0.85169919827019136"/>
          <c:h val="0.622225911520096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AT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Sheet1!$B$150:$B$157</c:f>
              <c:numCache>
                <c:formatCode>General</c:formatCode>
                <c:ptCount val="8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</c:numCache>
            </c:numRef>
          </c:cat>
          <c:val>
            <c:numRef>
              <c:f>Sheet1!$C$150:$C$157</c:f>
              <c:numCache>
                <c:formatCode>General</c:formatCode>
                <c:ptCount val="8"/>
                <c:pt idx="0">
                  <c:v>4</c:v>
                </c:pt>
                <c:pt idx="1">
                  <c:v>32</c:v>
                </c:pt>
                <c:pt idx="2">
                  <c:v>37</c:v>
                </c:pt>
                <c:pt idx="3">
                  <c:v>15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511-4E14-AC3A-EAF463753502}"/>
            </c:ext>
          </c:extLst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HT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Sheet1!$B$150:$B$157</c:f>
              <c:numCache>
                <c:formatCode>General</c:formatCode>
                <c:ptCount val="8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</c:numCache>
            </c:numRef>
          </c:cat>
          <c:val>
            <c:numRef>
              <c:f>Sheet1!$D$150:$D$157</c:f>
              <c:numCache>
                <c:formatCode>General</c:formatCode>
                <c:ptCount val="8"/>
                <c:pt idx="0">
                  <c:v>3</c:v>
                </c:pt>
                <c:pt idx="1">
                  <c:v>8</c:v>
                </c:pt>
                <c:pt idx="2">
                  <c:v>35</c:v>
                </c:pt>
                <c:pt idx="3">
                  <c:v>21</c:v>
                </c:pt>
                <c:pt idx="4">
                  <c:v>12</c:v>
                </c:pt>
                <c:pt idx="5">
                  <c:v>7</c:v>
                </c:pt>
                <c:pt idx="6">
                  <c:v>3</c:v>
                </c:pt>
                <c:pt idx="7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511-4E14-AC3A-EAF4637535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12701800"/>
        <c:axId val="512692288"/>
      </c:barChart>
      <c:catAx>
        <c:axId val="512701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2692288"/>
        <c:crosses val="autoZero"/>
        <c:auto val="1"/>
        <c:lblAlgn val="ctr"/>
        <c:lblOffset val="100"/>
        <c:noMultiLvlLbl val="0"/>
      </c:catAx>
      <c:valAx>
        <c:axId val="5126922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27018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280865946347277"/>
          <c:y val="0.2640336938304399"/>
          <c:w val="0.85169919827019136"/>
          <c:h val="0.5619849476646744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Sheet1!$C$166</c:f>
              <c:strCache>
                <c:ptCount val="1"/>
                <c:pt idx="0">
                  <c:v>OT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Sheet1!$B$167:$B$179</c:f>
              <c:numCache>
                <c:formatCode>General</c:formatCode>
                <c:ptCount val="13"/>
                <c:pt idx="0">
                  <c:v>5.0000000000000001E-3</c:v>
                </c:pt>
                <c:pt idx="1">
                  <c:v>0.01</c:v>
                </c:pt>
                <c:pt idx="2">
                  <c:v>1.4999999999999999E-2</c:v>
                </c:pt>
                <c:pt idx="3">
                  <c:v>0.02</c:v>
                </c:pt>
                <c:pt idx="4">
                  <c:v>2.5000000000000001E-2</c:v>
                </c:pt>
                <c:pt idx="5">
                  <c:v>0.03</c:v>
                </c:pt>
                <c:pt idx="6">
                  <c:v>3.5000000000000003E-2</c:v>
                </c:pt>
                <c:pt idx="7">
                  <c:v>0.04</c:v>
                </c:pt>
                <c:pt idx="8">
                  <c:v>4.4999999999999998E-2</c:v>
                </c:pt>
                <c:pt idx="9">
                  <c:v>0.05</c:v>
                </c:pt>
                <c:pt idx="10">
                  <c:v>5.5E-2</c:v>
                </c:pt>
                <c:pt idx="11">
                  <c:v>0.06</c:v>
                </c:pt>
                <c:pt idx="12">
                  <c:v>6.5000000000000002E-2</c:v>
                </c:pt>
              </c:numCache>
            </c:numRef>
          </c:cat>
          <c:val>
            <c:numRef>
              <c:f>Sheet1!$C$167:$C$179</c:f>
              <c:numCache>
                <c:formatCode>General</c:formatCode>
                <c:ptCount val="13"/>
                <c:pt idx="0">
                  <c:v>4</c:v>
                </c:pt>
                <c:pt idx="1">
                  <c:v>2</c:v>
                </c:pt>
                <c:pt idx="2">
                  <c:v>19</c:v>
                </c:pt>
                <c:pt idx="3">
                  <c:v>9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AF-4997-88FD-3D68E14F5344}"/>
            </c:ext>
          </c:extLst>
        </c:ser>
        <c:ser>
          <c:idx val="1"/>
          <c:order val="1"/>
          <c:tx>
            <c:strRef>
              <c:f>Sheet1!$D$166</c:f>
              <c:strCache>
                <c:ptCount val="1"/>
                <c:pt idx="0">
                  <c:v>HT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Sheet1!$B$167:$B$179</c:f>
              <c:numCache>
                <c:formatCode>General</c:formatCode>
                <c:ptCount val="13"/>
                <c:pt idx="0">
                  <c:v>5.0000000000000001E-3</c:v>
                </c:pt>
                <c:pt idx="1">
                  <c:v>0.01</c:v>
                </c:pt>
                <c:pt idx="2">
                  <c:v>1.4999999999999999E-2</c:v>
                </c:pt>
                <c:pt idx="3">
                  <c:v>0.02</c:v>
                </c:pt>
                <c:pt idx="4">
                  <c:v>2.5000000000000001E-2</c:v>
                </c:pt>
                <c:pt idx="5">
                  <c:v>0.03</c:v>
                </c:pt>
                <c:pt idx="6">
                  <c:v>3.5000000000000003E-2</c:v>
                </c:pt>
                <c:pt idx="7">
                  <c:v>0.04</c:v>
                </c:pt>
                <c:pt idx="8">
                  <c:v>4.4999999999999998E-2</c:v>
                </c:pt>
                <c:pt idx="9">
                  <c:v>0.05</c:v>
                </c:pt>
                <c:pt idx="10">
                  <c:v>5.5E-2</c:v>
                </c:pt>
                <c:pt idx="11">
                  <c:v>0.06</c:v>
                </c:pt>
                <c:pt idx="12">
                  <c:v>6.5000000000000002E-2</c:v>
                </c:pt>
              </c:numCache>
            </c:numRef>
          </c:cat>
          <c:val>
            <c:numRef>
              <c:f>Sheet1!$D$167:$D$179</c:f>
              <c:numCache>
                <c:formatCode>General</c:formatCode>
                <c:ptCount val="13"/>
                <c:pt idx="2">
                  <c:v>1</c:v>
                </c:pt>
                <c:pt idx="3">
                  <c:v>12</c:v>
                </c:pt>
                <c:pt idx="4">
                  <c:v>12</c:v>
                </c:pt>
                <c:pt idx="5">
                  <c:v>9</c:v>
                </c:pt>
                <c:pt idx="6">
                  <c:v>8</c:v>
                </c:pt>
                <c:pt idx="7">
                  <c:v>8</c:v>
                </c:pt>
                <c:pt idx="8">
                  <c:v>5</c:v>
                </c:pt>
                <c:pt idx="9">
                  <c:v>2</c:v>
                </c:pt>
                <c:pt idx="10">
                  <c:v>2</c:v>
                </c:pt>
                <c:pt idx="1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FAF-4997-88FD-3D68E14F53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12701800"/>
        <c:axId val="512692288"/>
      </c:barChart>
      <c:catAx>
        <c:axId val="512701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2692288"/>
        <c:crosses val="autoZero"/>
        <c:auto val="1"/>
        <c:lblAlgn val="ctr"/>
        <c:lblOffset val="100"/>
        <c:noMultiLvlLbl val="0"/>
      </c:catAx>
      <c:valAx>
        <c:axId val="5126922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27018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280865946347277"/>
          <c:y val="0.30921441672200617"/>
          <c:w val="0.85169919827019136"/>
          <c:h val="0.5117841444518230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Sheet1!$C$166</c:f>
              <c:strCache>
                <c:ptCount val="1"/>
                <c:pt idx="0">
                  <c:v>OT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Sheet1!$B$181:$B$192</c:f>
              <c:numCache>
                <c:formatCode>General</c:formatCode>
                <c:ptCount val="12"/>
                <c:pt idx="0">
                  <c:v>19</c:v>
                </c:pt>
                <c:pt idx="1">
                  <c:v>20</c:v>
                </c:pt>
                <c:pt idx="2">
                  <c:v>21</c:v>
                </c:pt>
                <c:pt idx="3">
                  <c:v>22</c:v>
                </c:pt>
                <c:pt idx="4">
                  <c:v>23</c:v>
                </c:pt>
                <c:pt idx="5">
                  <c:v>24</c:v>
                </c:pt>
                <c:pt idx="6">
                  <c:v>25</c:v>
                </c:pt>
                <c:pt idx="7">
                  <c:v>26</c:v>
                </c:pt>
                <c:pt idx="8">
                  <c:v>27</c:v>
                </c:pt>
                <c:pt idx="9">
                  <c:v>28</c:v>
                </c:pt>
                <c:pt idx="10">
                  <c:v>29</c:v>
                </c:pt>
                <c:pt idx="11">
                  <c:v>30</c:v>
                </c:pt>
              </c:numCache>
            </c:numRef>
          </c:cat>
          <c:val>
            <c:numRef>
              <c:f>Sheet1!$C$181:$C$192</c:f>
              <c:numCache>
                <c:formatCode>General</c:formatCode>
                <c:ptCount val="12"/>
                <c:pt idx="2">
                  <c:v>1</c:v>
                </c:pt>
                <c:pt idx="3">
                  <c:v>4</c:v>
                </c:pt>
                <c:pt idx="4">
                  <c:v>26</c:v>
                </c:pt>
                <c:pt idx="5">
                  <c:v>8</c:v>
                </c:pt>
                <c:pt idx="6">
                  <c:v>6</c:v>
                </c:pt>
                <c:pt idx="7">
                  <c:v>8</c:v>
                </c:pt>
                <c:pt idx="8">
                  <c:v>5</c:v>
                </c:pt>
                <c:pt idx="9">
                  <c:v>1</c:v>
                </c:pt>
                <c:pt idx="10">
                  <c:v>1</c:v>
                </c:pt>
                <c:pt idx="1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A3-430E-945A-6208187FFC75}"/>
            </c:ext>
          </c:extLst>
        </c:ser>
        <c:ser>
          <c:idx val="1"/>
          <c:order val="1"/>
          <c:tx>
            <c:strRef>
              <c:f>Sheet1!$D$166</c:f>
              <c:strCache>
                <c:ptCount val="1"/>
                <c:pt idx="0">
                  <c:v>HT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Sheet1!$B$181:$B$192</c:f>
              <c:numCache>
                <c:formatCode>General</c:formatCode>
                <c:ptCount val="12"/>
                <c:pt idx="0">
                  <c:v>19</c:v>
                </c:pt>
                <c:pt idx="1">
                  <c:v>20</c:v>
                </c:pt>
                <c:pt idx="2">
                  <c:v>21</c:v>
                </c:pt>
                <c:pt idx="3">
                  <c:v>22</c:v>
                </c:pt>
                <c:pt idx="4">
                  <c:v>23</c:v>
                </c:pt>
                <c:pt idx="5">
                  <c:v>24</c:v>
                </c:pt>
                <c:pt idx="6">
                  <c:v>25</c:v>
                </c:pt>
                <c:pt idx="7">
                  <c:v>26</c:v>
                </c:pt>
                <c:pt idx="8">
                  <c:v>27</c:v>
                </c:pt>
                <c:pt idx="9">
                  <c:v>28</c:v>
                </c:pt>
                <c:pt idx="10">
                  <c:v>29</c:v>
                </c:pt>
                <c:pt idx="11">
                  <c:v>30</c:v>
                </c:pt>
              </c:numCache>
            </c:numRef>
          </c:cat>
          <c:val>
            <c:numRef>
              <c:f>Sheet1!$D$181:$D$192</c:f>
              <c:numCache>
                <c:formatCode>General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8</c:v>
                </c:pt>
                <c:pt idx="3">
                  <c:v>27</c:v>
                </c:pt>
                <c:pt idx="4">
                  <c:v>16</c:v>
                </c:pt>
                <c:pt idx="5">
                  <c:v>7</c:v>
                </c:pt>
                <c:pt idx="6">
                  <c:v>1</c:v>
                </c:pt>
                <c:pt idx="7">
                  <c:v>0</c:v>
                </c:pt>
                <c:pt idx="8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BA3-430E-945A-6208187FFC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12701800"/>
        <c:axId val="512692288"/>
      </c:barChart>
      <c:catAx>
        <c:axId val="512701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2692288"/>
        <c:crosses val="autoZero"/>
        <c:auto val="1"/>
        <c:lblAlgn val="ctr"/>
        <c:lblOffset val="100"/>
        <c:noMultiLvlLbl val="0"/>
      </c:catAx>
      <c:valAx>
        <c:axId val="5126922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27018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280865946347277"/>
          <c:y val="0.30921441672200617"/>
          <c:w val="0.85169919827019136"/>
          <c:h val="0.5067640641305378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Sheet1!$C$166</c:f>
              <c:strCache>
                <c:ptCount val="1"/>
                <c:pt idx="0">
                  <c:v>OT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Sheet1!$B$195:$B$202</c:f>
              <c:numCache>
                <c:formatCode>General</c:formatCode>
                <c:ptCount val="8"/>
                <c:pt idx="0">
                  <c:v>0.89</c:v>
                </c:pt>
                <c:pt idx="1">
                  <c:v>0.9</c:v>
                </c:pt>
                <c:pt idx="2">
                  <c:v>0.91</c:v>
                </c:pt>
                <c:pt idx="3">
                  <c:v>0.92</c:v>
                </c:pt>
                <c:pt idx="4">
                  <c:v>0.93</c:v>
                </c:pt>
                <c:pt idx="5">
                  <c:v>0.94</c:v>
                </c:pt>
                <c:pt idx="6">
                  <c:v>0.95</c:v>
                </c:pt>
                <c:pt idx="7">
                  <c:v>0.96</c:v>
                </c:pt>
              </c:numCache>
            </c:numRef>
          </c:cat>
          <c:val>
            <c:numRef>
              <c:f>Sheet1!$C$195:$C$202</c:f>
              <c:numCache>
                <c:formatCode>General</c:formatCode>
                <c:ptCount val="8"/>
                <c:pt idx="0">
                  <c:v>2</c:v>
                </c:pt>
                <c:pt idx="1">
                  <c:v>6</c:v>
                </c:pt>
                <c:pt idx="2">
                  <c:v>23</c:v>
                </c:pt>
                <c:pt idx="3">
                  <c:v>19</c:v>
                </c:pt>
                <c:pt idx="4">
                  <c:v>9</c:v>
                </c:pt>
                <c:pt idx="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5C-4687-81BA-0B02391FA38D}"/>
            </c:ext>
          </c:extLst>
        </c:ser>
        <c:ser>
          <c:idx val="1"/>
          <c:order val="1"/>
          <c:tx>
            <c:strRef>
              <c:f>Sheet1!$D$166</c:f>
              <c:strCache>
                <c:ptCount val="1"/>
                <c:pt idx="0">
                  <c:v>HT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Sheet1!$B$195:$B$202</c:f>
              <c:numCache>
                <c:formatCode>General</c:formatCode>
                <c:ptCount val="8"/>
                <c:pt idx="0">
                  <c:v>0.89</c:v>
                </c:pt>
                <c:pt idx="1">
                  <c:v>0.9</c:v>
                </c:pt>
                <c:pt idx="2">
                  <c:v>0.91</c:v>
                </c:pt>
                <c:pt idx="3">
                  <c:v>0.92</c:v>
                </c:pt>
                <c:pt idx="4">
                  <c:v>0.93</c:v>
                </c:pt>
                <c:pt idx="5">
                  <c:v>0.94</c:v>
                </c:pt>
                <c:pt idx="6">
                  <c:v>0.95</c:v>
                </c:pt>
                <c:pt idx="7">
                  <c:v>0.96</c:v>
                </c:pt>
              </c:numCache>
            </c:numRef>
          </c:cat>
          <c:val>
            <c:numRef>
              <c:f>Sheet1!$D$195:$D$202</c:f>
              <c:numCache>
                <c:formatCode>General</c:formatCode>
                <c:ptCount val="8"/>
                <c:pt idx="1">
                  <c:v>1</c:v>
                </c:pt>
                <c:pt idx="2">
                  <c:v>8</c:v>
                </c:pt>
                <c:pt idx="3">
                  <c:v>14</c:v>
                </c:pt>
                <c:pt idx="4">
                  <c:v>26</c:v>
                </c:pt>
                <c:pt idx="5">
                  <c:v>10</c:v>
                </c:pt>
                <c:pt idx="6">
                  <c:v>0</c:v>
                </c:pt>
                <c:pt idx="7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75C-4687-81BA-0B02391FA3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12701800"/>
        <c:axId val="512692288"/>
      </c:barChart>
      <c:catAx>
        <c:axId val="512701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2692288"/>
        <c:crosses val="autoZero"/>
        <c:auto val="1"/>
        <c:lblAlgn val="ctr"/>
        <c:lblOffset val="100"/>
        <c:noMultiLvlLbl val="0"/>
      </c:catAx>
      <c:valAx>
        <c:axId val="5126922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27018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280865946347277"/>
          <c:y val="0.30921441672200617"/>
          <c:w val="0.85169919827019136"/>
          <c:h val="0.5971255099136704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Sheet1!$C$166</c:f>
              <c:strCache>
                <c:ptCount val="1"/>
                <c:pt idx="0">
                  <c:v>OT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Sheet1!$B$229:$B$235</c:f>
              <c:numCache>
                <c:formatCode>General</c:formatCode>
                <c:ptCount val="7"/>
                <c:pt idx="0">
                  <c:v>0.2</c:v>
                </c:pt>
                <c:pt idx="1">
                  <c:v>0.3</c:v>
                </c:pt>
                <c:pt idx="2">
                  <c:v>0.4</c:v>
                </c:pt>
                <c:pt idx="3">
                  <c:v>0.5</c:v>
                </c:pt>
                <c:pt idx="4">
                  <c:v>0.6</c:v>
                </c:pt>
                <c:pt idx="5">
                  <c:v>0.7</c:v>
                </c:pt>
                <c:pt idx="6">
                  <c:v>0.8</c:v>
                </c:pt>
              </c:numCache>
            </c:numRef>
          </c:cat>
          <c:val>
            <c:numRef>
              <c:f>Sheet1!$C$229:$C$235</c:f>
              <c:numCache>
                <c:formatCode>General</c:formatCode>
                <c:ptCount val="7"/>
                <c:pt idx="2">
                  <c:v>6</c:v>
                </c:pt>
                <c:pt idx="3">
                  <c:v>8</c:v>
                </c:pt>
                <c:pt idx="4">
                  <c:v>25</c:v>
                </c:pt>
                <c:pt idx="5">
                  <c:v>16</c:v>
                </c:pt>
                <c:pt idx="6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CB9-4B18-A99A-2AF8796E20EE}"/>
            </c:ext>
          </c:extLst>
        </c:ser>
        <c:ser>
          <c:idx val="1"/>
          <c:order val="1"/>
          <c:tx>
            <c:strRef>
              <c:f>Sheet1!$D$166</c:f>
              <c:strCache>
                <c:ptCount val="1"/>
                <c:pt idx="0">
                  <c:v>HT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Sheet1!$B$229:$B$235</c:f>
              <c:numCache>
                <c:formatCode>General</c:formatCode>
                <c:ptCount val="7"/>
                <c:pt idx="0">
                  <c:v>0.2</c:v>
                </c:pt>
                <c:pt idx="1">
                  <c:v>0.3</c:v>
                </c:pt>
                <c:pt idx="2">
                  <c:v>0.4</c:v>
                </c:pt>
                <c:pt idx="3">
                  <c:v>0.5</c:v>
                </c:pt>
                <c:pt idx="4">
                  <c:v>0.6</c:v>
                </c:pt>
                <c:pt idx="5">
                  <c:v>0.7</c:v>
                </c:pt>
                <c:pt idx="6">
                  <c:v>0.8</c:v>
                </c:pt>
              </c:numCache>
            </c:numRef>
          </c:cat>
          <c:val>
            <c:numRef>
              <c:f>Sheet1!$D$229:$D$235</c:f>
              <c:numCache>
                <c:formatCode>General</c:formatCode>
                <c:ptCount val="7"/>
                <c:pt idx="0">
                  <c:v>3</c:v>
                </c:pt>
                <c:pt idx="1">
                  <c:v>22</c:v>
                </c:pt>
                <c:pt idx="2">
                  <c:v>22</c:v>
                </c:pt>
                <c:pt idx="3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CB9-4B18-A99A-2AF8796E20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12701800"/>
        <c:axId val="512692288"/>
      </c:barChart>
      <c:catAx>
        <c:axId val="512701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2692288"/>
        <c:crosses val="autoZero"/>
        <c:auto val="1"/>
        <c:lblAlgn val="ctr"/>
        <c:lblOffset val="100"/>
        <c:noMultiLvlLbl val="0"/>
      </c:catAx>
      <c:valAx>
        <c:axId val="5126922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27018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280865946347277"/>
          <c:y val="0.29415417575815067"/>
          <c:w val="0.85169919827019136"/>
          <c:h val="0.6071656705562407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AT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Sheet1!$B$120:$B$127</c:f>
              <c:numCache>
                <c:formatCode>General</c:formatCode>
                <c:ptCount val="8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</c:numCache>
            </c:numRef>
          </c:cat>
          <c:val>
            <c:numRef>
              <c:f>Sheet1!$C$120:$C$127</c:f>
              <c:numCache>
                <c:formatCode>General</c:formatCode>
                <c:ptCount val="8"/>
                <c:pt idx="1">
                  <c:v>3</c:v>
                </c:pt>
                <c:pt idx="2">
                  <c:v>26</c:v>
                </c:pt>
                <c:pt idx="3">
                  <c:v>35</c:v>
                </c:pt>
                <c:pt idx="4">
                  <c:v>14</c:v>
                </c:pt>
                <c:pt idx="5">
                  <c:v>10</c:v>
                </c:pt>
                <c:pt idx="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DE-438C-9901-086370F2A450}"/>
            </c:ext>
          </c:extLst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HT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Sheet1!$B$120:$B$127</c:f>
              <c:numCache>
                <c:formatCode>General</c:formatCode>
                <c:ptCount val="8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</c:numCache>
            </c:numRef>
          </c:cat>
          <c:val>
            <c:numRef>
              <c:f>Sheet1!$D$120:$D$127</c:f>
              <c:numCache>
                <c:formatCode>General</c:formatCode>
                <c:ptCount val="8"/>
                <c:pt idx="0">
                  <c:v>2</c:v>
                </c:pt>
                <c:pt idx="1">
                  <c:v>9</c:v>
                </c:pt>
                <c:pt idx="2">
                  <c:v>19</c:v>
                </c:pt>
                <c:pt idx="3">
                  <c:v>21</c:v>
                </c:pt>
                <c:pt idx="4">
                  <c:v>17</c:v>
                </c:pt>
                <c:pt idx="5">
                  <c:v>13</c:v>
                </c:pt>
                <c:pt idx="6">
                  <c:v>7</c:v>
                </c:pt>
                <c:pt idx="7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7DE-438C-9901-086370F2A4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12701800"/>
        <c:axId val="512692288"/>
      </c:barChart>
      <c:catAx>
        <c:axId val="512701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2692288"/>
        <c:crosses val="autoZero"/>
        <c:auto val="1"/>
        <c:lblAlgn val="ctr"/>
        <c:lblOffset val="100"/>
        <c:noMultiLvlLbl val="0"/>
      </c:catAx>
      <c:valAx>
        <c:axId val="5126922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27018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rawings/_rels/drawing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rawings/_rels/drawing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rawings/_rels/drawing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rawing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0.09926</cdr:x>
      <cdr:y>0.04004</cdr:y>
    </cdr:from>
    <cdr:to>
      <cdr:x>0.96526</cdr:x>
      <cdr:y>0.32922</cdr:y>
    </cdr:to>
    <cdr:pic>
      <cdr:nvPicPr>
        <cdr:cNvPr id="2" name="chart">
          <a:extLst xmlns:a="http://schemas.openxmlformats.org/drawingml/2006/main">
            <a:ext uri="{FF2B5EF4-FFF2-40B4-BE49-F238E27FC236}">
              <a16:creationId xmlns:a16="http://schemas.microsoft.com/office/drawing/2014/main" id="{981D29F2-461F-1D9A-A89D-EA8C25C5FED9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304814" y="101303"/>
          <a:ext cx="2659364" cy="731579"/>
        </a:xfrm>
        <a:prstGeom xmlns:a="http://schemas.openxmlformats.org/drawingml/2006/main" prst="rect">
          <a:avLst/>
        </a:prstGeom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0.09181</cdr:x>
      <cdr:y>0</cdr:y>
    </cdr:from>
    <cdr:to>
      <cdr:x>0.94789</cdr:x>
      <cdr:y>0.28918</cdr:y>
    </cdr:to>
    <cdr:pic>
      <cdr:nvPicPr>
        <cdr:cNvPr id="2" name="chart">
          <a:extLst xmlns:a="http://schemas.openxmlformats.org/drawingml/2006/main">
            <a:ext uri="{FF2B5EF4-FFF2-40B4-BE49-F238E27FC236}">
              <a16:creationId xmlns:a16="http://schemas.microsoft.com/office/drawing/2014/main" id="{06F0BDA1-0CC0-61B7-D41D-52F987224BCC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281940" y="0"/>
          <a:ext cx="2628900" cy="731583"/>
        </a:xfrm>
        <a:prstGeom xmlns:a="http://schemas.openxmlformats.org/drawingml/2006/main" prst="rect">
          <a:avLst/>
        </a:prstGeom>
      </cdr:spPr>
    </cdr:pic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0.09926</cdr:x>
      <cdr:y>0</cdr:y>
    </cdr:from>
    <cdr:to>
      <cdr:x>0.96278</cdr:x>
      <cdr:y>0.15062</cdr:y>
    </cdr:to>
    <cdr:pic>
      <cdr:nvPicPr>
        <cdr:cNvPr id="5" name="chart">
          <a:extLst xmlns:a="http://schemas.openxmlformats.org/drawingml/2006/main">
            <a:ext uri="{FF2B5EF4-FFF2-40B4-BE49-F238E27FC236}">
              <a16:creationId xmlns:a16="http://schemas.microsoft.com/office/drawing/2014/main" id="{84C6FA68-060A-414A-E821-C08048C19607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304800" y="0"/>
          <a:ext cx="2651760" cy="381033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0.09926</cdr:x>
      <cdr:y>0.13554</cdr:y>
    </cdr:from>
    <cdr:to>
      <cdr:x>0.96278</cdr:x>
      <cdr:y>0.28616</cdr:y>
    </cdr:to>
    <cdr:pic>
      <cdr:nvPicPr>
        <cdr:cNvPr id="7" name="chart">
          <a:extLst xmlns:a="http://schemas.openxmlformats.org/drawingml/2006/main">
            <a:ext uri="{FF2B5EF4-FFF2-40B4-BE49-F238E27FC236}">
              <a16:creationId xmlns:a16="http://schemas.microsoft.com/office/drawing/2014/main" id="{222FD75A-04AB-0C38-7FDF-11C295CCBF71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/>
        <a:stretch xmlns:a="http://schemas.openxmlformats.org/drawingml/2006/main">
          <a:fillRect/>
        </a:stretch>
      </cdr:blipFill>
      <cdr:spPr>
        <a:xfrm xmlns:a="http://schemas.openxmlformats.org/drawingml/2006/main">
          <a:off x="304800" y="342900"/>
          <a:ext cx="2651760" cy="381033"/>
        </a:xfrm>
        <a:prstGeom xmlns:a="http://schemas.openxmlformats.org/drawingml/2006/main" prst="rect">
          <a:avLst/>
        </a:prstGeom>
      </cdr:spPr>
    </cdr:pic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0.08671</cdr:x>
      <cdr:y>0</cdr:y>
    </cdr:from>
    <cdr:to>
      <cdr:x>0.95272</cdr:x>
      <cdr:y>0.15062</cdr:y>
    </cdr:to>
    <cdr:pic>
      <cdr:nvPicPr>
        <cdr:cNvPr id="3" name="chart">
          <a:extLst xmlns:a="http://schemas.openxmlformats.org/drawingml/2006/main">
            <a:ext uri="{FF2B5EF4-FFF2-40B4-BE49-F238E27FC236}">
              <a16:creationId xmlns:a16="http://schemas.microsoft.com/office/drawing/2014/main" id="{35D6837D-AF24-FEB7-ACC9-CE1BC421F0B9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266286" y="-4229570"/>
          <a:ext cx="2659396" cy="381045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0.08671</cdr:x>
      <cdr:y>0.13874</cdr:y>
    </cdr:from>
    <cdr:to>
      <cdr:x>0.95272</cdr:x>
      <cdr:y>0.28935</cdr:y>
    </cdr:to>
    <cdr:pic>
      <cdr:nvPicPr>
        <cdr:cNvPr id="5" name="chart">
          <a:extLst xmlns:a="http://schemas.openxmlformats.org/drawingml/2006/main">
            <a:ext uri="{FF2B5EF4-FFF2-40B4-BE49-F238E27FC236}">
              <a16:creationId xmlns:a16="http://schemas.microsoft.com/office/drawing/2014/main" id="{FCAB8D78-CBB6-4593-6856-C9E874681A5D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/>
        <a:stretch xmlns:a="http://schemas.openxmlformats.org/drawingml/2006/main">
          <a:fillRect/>
        </a:stretch>
      </cdr:blipFill>
      <cdr:spPr>
        <a:xfrm xmlns:a="http://schemas.openxmlformats.org/drawingml/2006/main">
          <a:off x="266286" y="350990"/>
          <a:ext cx="2659396" cy="381019"/>
        </a:xfrm>
        <a:prstGeom xmlns:a="http://schemas.openxmlformats.org/drawingml/2006/main" prst="rect">
          <a:avLst/>
        </a:prstGeom>
      </cdr:spPr>
    </cdr:pic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0.09926</cdr:x>
      <cdr:y>0</cdr:y>
    </cdr:from>
    <cdr:to>
      <cdr:x>0.96526</cdr:x>
      <cdr:y>0.15062</cdr:y>
    </cdr:to>
    <cdr:pic>
      <cdr:nvPicPr>
        <cdr:cNvPr id="2" name="chart">
          <a:extLst xmlns:a="http://schemas.openxmlformats.org/drawingml/2006/main">
            <a:ext uri="{FF2B5EF4-FFF2-40B4-BE49-F238E27FC236}">
              <a16:creationId xmlns:a16="http://schemas.microsoft.com/office/drawing/2014/main" id="{36F829B1-FF81-FB79-103D-01F45CE9E0CD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304800" y="0"/>
          <a:ext cx="2659380" cy="381033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0.09926</cdr:x>
      <cdr:y>0.14458</cdr:y>
    </cdr:from>
    <cdr:to>
      <cdr:x>0.96526</cdr:x>
      <cdr:y>0.29519</cdr:y>
    </cdr:to>
    <cdr:pic>
      <cdr:nvPicPr>
        <cdr:cNvPr id="4" name="chart">
          <a:extLst xmlns:a="http://schemas.openxmlformats.org/drawingml/2006/main">
            <a:ext uri="{FF2B5EF4-FFF2-40B4-BE49-F238E27FC236}">
              <a16:creationId xmlns:a16="http://schemas.microsoft.com/office/drawing/2014/main" id="{473C7F36-9859-0488-C8A2-6EE4FFD14F48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/>
        <a:stretch xmlns:a="http://schemas.openxmlformats.org/drawingml/2006/main">
          <a:fillRect/>
        </a:stretch>
      </cdr:blipFill>
      <cdr:spPr>
        <a:xfrm xmlns:a="http://schemas.openxmlformats.org/drawingml/2006/main">
          <a:off x="304800" y="365760"/>
          <a:ext cx="2659380" cy="381033"/>
        </a:xfrm>
        <a:prstGeom xmlns:a="http://schemas.openxmlformats.org/drawingml/2006/main" prst="rect">
          <a:avLst/>
        </a:prstGeom>
      </cdr:spPr>
    </cdr:pic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0.10063</cdr:x>
      <cdr:y>0</cdr:y>
    </cdr:from>
    <cdr:to>
      <cdr:x>0.96713</cdr:x>
      <cdr:y>0.17098</cdr:y>
    </cdr:to>
    <cdr:pic>
      <cdr:nvPicPr>
        <cdr:cNvPr id="2" name="chart">
          <a:extLst xmlns:a="http://schemas.openxmlformats.org/drawingml/2006/main">
            <a:ext uri="{FF2B5EF4-FFF2-40B4-BE49-F238E27FC236}">
              <a16:creationId xmlns:a16="http://schemas.microsoft.com/office/drawing/2014/main" id="{A9D21EE6-5894-C409-EF7A-E456EAED7C3E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309030" y="-4300992"/>
          <a:ext cx="2660904" cy="384048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0.10063</cdr:x>
      <cdr:y>0.13713</cdr:y>
    </cdr:from>
    <cdr:to>
      <cdr:x>0.96713</cdr:x>
      <cdr:y>0.3081</cdr:y>
    </cdr:to>
    <cdr:pic>
      <cdr:nvPicPr>
        <cdr:cNvPr id="3" name="chart">
          <a:extLst xmlns:a="http://schemas.openxmlformats.org/drawingml/2006/main">
            <a:ext uri="{FF2B5EF4-FFF2-40B4-BE49-F238E27FC236}">
              <a16:creationId xmlns:a16="http://schemas.microsoft.com/office/drawing/2014/main" id="{C569949D-7FA7-9AE8-01AC-BF42BAA8450E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/>
        <a:stretch xmlns:a="http://schemas.openxmlformats.org/drawingml/2006/main">
          <a:fillRect/>
        </a:stretch>
      </cdr:blipFill>
      <cdr:spPr>
        <a:xfrm xmlns:a="http://schemas.openxmlformats.org/drawingml/2006/main">
          <a:off x="309030" y="308013"/>
          <a:ext cx="2660904" cy="384048"/>
        </a:xfrm>
        <a:prstGeom xmlns:a="http://schemas.openxmlformats.org/drawingml/2006/main" prst="rect">
          <a:avLst/>
        </a:prstGeom>
      </cdr:spPr>
    </cdr:pic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0.10454</cdr:x>
      <cdr:y>0.05544</cdr:y>
    </cdr:from>
    <cdr:to>
      <cdr:x>0.97054</cdr:x>
      <cdr:y>0.34462</cdr:y>
    </cdr:to>
    <cdr:pic>
      <cdr:nvPicPr>
        <cdr:cNvPr id="2" name="chart">
          <a:extLst xmlns:a="http://schemas.openxmlformats.org/drawingml/2006/main">
            <a:ext uri="{FF2B5EF4-FFF2-40B4-BE49-F238E27FC236}">
              <a16:creationId xmlns:a16="http://schemas.microsoft.com/office/drawing/2014/main" id="{D055729E-C14E-4A28-8B64-93BD3463997D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321033" y="140262"/>
          <a:ext cx="2659365" cy="731579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81C77F-E512-0A42-9089-480EA8A8C0DC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0202B8-AF8F-B242-88F4-4CC97D63E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383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44D705-4F8B-BB4A-8B67-E71E252C30C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886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247CE1-AF67-DB48-8286-4DD325C064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229634-A1BA-4E4B-8F70-3B8D4671AB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D26090-5E50-B14D-9E82-613B3A9B4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722A-1D01-7540-81C8-001665240B67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3D0E90-0870-CB40-8840-D022EB190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6A6215-E258-ED47-9EF4-2E831C691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4BA1-E781-5245-8F58-D41E21F06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449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65394C-1B34-5847-9E73-9641C79C4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95AB08-BA11-6141-9F38-7875B9DB3C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B261D0-884F-1141-A696-D4C03FE78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722A-1D01-7540-81C8-001665240B67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D67949-13DB-E643-AD7D-78A59CB83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4101D7-ED40-0040-BA2D-98F5F32E0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4BA1-E781-5245-8F58-D41E21F06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530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FDBB8E-5DB5-1D42-9FA1-5FF5351BF3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D51CD7-A4D6-ED43-976F-2904B912DB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9F1AA5-9DEB-034A-B282-A17559D4E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722A-1D01-7540-81C8-001665240B67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51AC0-6B97-1945-9913-34C0C11EB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55DD3A-1504-EF42-A5D8-0BC1080F3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4BA1-E781-5245-8F58-D41E21F06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002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2C9024-E825-B54D-8882-6D5E14698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335408-A318-4B42-8766-D77D7C71DD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57F407-46CB-6D45-BE61-AB9572C20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722A-1D01-7540-81C8-001665240B67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57CCAB-91AA-654E-A02E-BC9494858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63CEF7-0809-9340-A970-AFF356175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4BA1-E781-5245-8F58-D41E21F06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037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93B13-255C-1041-8626-8AD3F215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022CFE-2FC8-DE45-AA29-F53863D710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285E73-4C23-2141-9B8A-FC97101DD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722A-1D01-7540-81C8-001665240B67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D2056E-12E2-D147-B92B-74481AF6E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E19178-2F73-D046-9A07-B9D8AFA8A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4BA1-E781-5245-8F58-D41E21F06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355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FD18B-1C59-A142-8D77-DEA7D2343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097A92-D2C7-7D49-9805-FF2111B4FE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8727E5-9F02-FC42-A291-9F21A22CFD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33A560-250A-9042-ABD0-241912C7C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722A-1D01-7540-81C8-001665240B67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29078B-1E70-6041-A0FC-4891951C0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20209D-1A40-4349-89C3-1EA3514A9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4BA1-E781-5245-8F58-D41E21F06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860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E3F2B2-4740-F141-AF43-B03647543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C05A5B-B118-2F4F-B765-C06ACDE338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E79168-0B21-7940-839A-93B1E283D2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3E9287-0C92-A24A-8FFF-E8ACDDF9AE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FC379E-A881-9A44-9C7B-35232C4B95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504400-3DE5-CE4E-84EF-1358F2B29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722A-1D01-7540-81C8-001665240B67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BEB3013-328C-9349-8854-C0238F194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5E276C-07ED-F245-AF34-6FBAA0F79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4BA1-E781-5245-8F58-D41E21F06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091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C5A79-A964-804C-9815-B563A3FC3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2B9A8C-3FDA-454A-BA85-6A3C715D7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722A-1D01-7540-81C8-001665240B67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A2D7A3-E837-954B-B594-CFBB1FE1A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10836E-821F-364B-BFBB-AB604BFAD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4BA1-E781-5245-8F58-D41E21F06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591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3B378B-04F7-B546-8ED1-F8372BC97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722A-1D01-7540-81C8-001665240B67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562B24-7240-A64A-85D2-3FBF1C5CD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30C952-BD5B-9F45-9394-3F56D238F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4BA1-E781-5245-8F58-D41E21F06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121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F1DEE-9C41-7E4B-90A2-ACD1FE1B7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A729DD-F824-0A4D-8FBA-1AE0AC4862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0E5542-41E3-3146-9C01-957394353D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3DF837-A374-924D-B1DE-3C747F3E1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722A-1D01-7540-81C8-001665240B67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608319-0E2A-D347-AB4A-4F8582DE0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9D6AA4-7AEA-1244-B265-09275AFE5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4BA1-E781-5245-8F58-D41E21F06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990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0E549-C08C-C84F-ADDB-7EAAF496B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2374A1-54AA-F74E-9E6F-9910E50ABC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6C63C0-D1BD-3945-9B4B-206BF3CBC6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5A296F-49AE-084E-9D38-67495B6A9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722A-1D01-7540-81C8-001665240B67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66956B-B86D-3441-8114-EE35569D1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2357F0-8896-B448-8EDA-55B1261CC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4BA1-E781-5245-8F58-D41E21F06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998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5A8C34D-2D8E-FF48-8810-434A442E8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29FE60-0EAD-2545-8A01-858AAB6117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AF23ED-29B3-504D-8632-8126C831AA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D3722A-1D01-7540-81C8-001665240B67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5F05CC-7660-BF4C-B815-C27B1C9962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03E8EC-CD5D-C445-902F-0B5B5FFA39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E4BA1-E781-5245-8F58-D41E21F06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126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/>
          <p:cNvGrpSpPr/>
          <p:nvPr/>
        </p:nvGrpSpPr>
        <p:grpSpPr>
          <a:xfrm>
            <a:off x="94878" y="534004"/>
            <a:ext cx="3070860" cy="2687072"/>
            <a:chOff x="6150905" y="3046147"/>
            <a:chExt cx="3070860" cy="2687072"/>
          </a:xfrm>
        </p:grpSpPr>
        <p:sp>
          <p:nvSpPr>
            <p:cNvPr id="97" name="Rectangle 96"/>
            <p:cNvSpPr/>
            <p:nvPr/>
          </p:nvSpPr>
          <p:spPr>
            <a:xfrm>
              <a:off x="6880970" y="3046147"/>
              <a:ext cx="167866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  <a:latin typeface="Arial" panose="020B0604020202020204" pitchFamily="34" charset="0"/>
                </a:rPr>
                <a:t>Days to flowering *</a:t>
              </a:r>
              <a:endParaRPr lang="he-IL" sz="1400" dirty="0"/>
            </a:p>
          </p:txBody>
        </p:sp>
        <p:grpSp>
          <p:nvGrpSpPr>
            <p:cNvPr id="98" name="Group 97"/>
            <p:cNvGrpSpPr/>
            <p:nvPr/>
          </p:nvGrpSpPr>
          <p:grpSpPr>
            <a:xfrm>
              <a:off x="6150905" y="3203379"/>
              <a:ext cx="3070860" cy="2529840"/>
              <a:chOff x="6150905" y="3203379"/>
              <a:chExt cx="3070860" cy="2529840"/>
            </a:xfrm>
          </p:grpSpPr>
          <p:graphicFrame>
            <p:nvGraphicFramePr>
              <p:cNvPr id="99" name="Chart 98"/>
              <p:cNvGraphicFramePr>
                <a:graphicFrameLocks/>
              </p:cNvGraphicFramePr>
              <p:nvPr/>
            </p:nvGraphicFramePr>
            <p:xfrm>
              <a:off x="6150905" y="3203379"/>
              <a:ext cx="3070860" cy="252984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100" name="TextBox 99"/>
              <p:cNvSpPr txBox="1"/>
              <p:nvPr/>
            </p:nvSpPr>
            <p:spPr>
              <a:xfrm>
                <a:off x="6398505" y="3362853"/>
                <a:ext cx="340158" cy="261610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sz="1100" b="1" dirty="0"/>
                  <a:t>AT</a:t>
                </a:r>
                <a:endParaRPr lang="he-IL" sz="1100" b="1" dirty="0"/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6386930" y="3695558"/>
                <a:ext cx="344966" cy="261610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sz="1100" b="1" dirty="0"/>
                  <a:t>HT</a:t>
                </a:r>
                <a:endParaRPr lang="he-IL" sz="1100" b="1" dirty="0"/>
              </a:p>
            </p:txBody>
          </p:sp>
        </p:grpSp>
      </p:grpSp>
      <p:sp>
        <p:nvSpPr>
          <p:cNvPr id="102" name="TextBox 6"/>
          <p:cNvSpPr txBox="1"/>
          <p:nvPr/>
        </p:nvSpPr>
        <p:spPr>
          <a:xfrm>
            <a:off x="27673" y="182295"/>
            <a:ext cx="356188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/>
              <a:t>(a)</a:t>
            </a:r>
            <a:endParaRPr lang="he-IL" sz="1200" b="1" dirty="0"/>
          </a:p>
        </p:txBody>
      </p:sp>
      <p:grpSp>
        <p:nvGrpSpPr>
          <p:cNvPr id="103" name="Group 102"/>
          <p:cNvGrpSpPr/>
          <p:nvPr/>
        </p:nvGrpSpPr>
        <p:grpSpPr>
          <a:xfrm>
            <a:off x="3075821" y="534004"/>
            <a:ext cx="3070860" cy="2687072"/>
            <a:chOff x="6173828" y="5733149"/>
            <a:chExt cx="3070860" cy="2443329"/>
          </a:xfrm>
        </p:grpSpPr>
        <p:graphicFrame>
          <p:nvGraphicFramePr>
            <p:cNvPr id="104" name="Chart 103"/>
            <p:cNvGraphicFramePr>
              <a:graphicFrameLocks/>
            </p:cNvGraphicFramePr>
            <p:nvPr/>
          </p:nvGraphicFramePr>
          <p:xfrm>
            <a:off x="6173828" y="6004575"/>
            <a:ext cx="3070860" cy="217190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05" name="Rectangle 104"/>
            <p:cNvSpPr/>
            <p:nvPr/>
          </p:nvSpPr>
          <p:spPr>
            <a:xfrm>
              <a:off x="6796429" y="5733149"/>
              <a:ext cx="214808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  <a:latin typeface="Arial" panose="020B0604020202020204" pitchFamily="34" charset="0"/>
                </a:rPr>
                <a:t>Vegetative dry weight ***</a:t>
              </a:r>
              <a:endParaRPr lang="he-IL" sz="1400" dirty="0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6408352" y="6034078"/>
              <a:ext cx="340158" cy="261610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1100" b="1" dirty="0"/>
                <a:t>AT</a:t>
              </a:r>
              <a:endParaRPr lang="he-IL" sz="1100" b="1" dirty="0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6408352" y="6337142"/>
              <a:ext cx="344966" cy="261610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1100" b="1" dirty="0"/>
                <a:t>HT</a:t>
              </a:r>
              <a:endParaRPr lang="he-IL" sz="1100" b="1" dirty="0"/>
            </a:p>
          </p:txBody>
        </p:sp>
      </p:grpSp>
      <p:sp>
        <p:nvSpPr>
          <p:cNvPr id="108" name="TextBox 6"/>
          <p:cNvSpPr txBox="1"/>
          <p:nvPr/>
        </p:nvSpPr>
        <p:spPr>
          <a:xfrm>
            <a:off x="3055001" y="182295"/>
            <a:ext cx="364202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/>
              <a:t>(b)</a:t>
            </a:r>
            <a:endParaRPr lang="he-IL" sz="1200" b="1" dirty="0"/>
          </a:p>
        </p:txBody>
      </p:sp>
      <p:grpSp>
        <p:nvGrpSpPr>
          <p:cNvPr id="4" name="Group 3"/>
          <p:cNvGrpSpPr/>
          <p:nvPr/>
        </p:nvGrpSpPr>
        <p:grpSpPr>
          <a:xfrm>
            <a:off x="6159184" y="3605876"/>
            <a:ext cx="3070860" cy="2794022"/>
            <a:chOff x="6159184" y="3605876"/>
            <a:chExt cx="3070860" cy="2794022"/>
          </a:xfrm>
        </p:grpSpPr>
        <p:graphicFrame>
          <p:nvGraphicFramePr>
            <p:cNvPr id="110" name="Chart 10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629665074"/>
                </p:ext>
              </p:extLst>
            </p:nvPr>
          </p:nvGraphicFramePr>
          <p:xfrm>
            <a:off x="6159184" y="3870058"/>
            <a:ext cx="3070860" cy="252984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11" name="Rectangle 110"/>
            <p:cNvSpPr/>
            <p:nvPr/>
          </p:nvSpPr>
          <p:spPr>
            <a:xfrm>
              <a:off x="7168491" y="3605876"/>
              <a:ext cx="129585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  <a:latin typeface="Arial" panose="020B0604020202020204" pitchFamily="34" charset="0"/>
                </a:rPr>
                <a:t>Amplitude *** </a:t>
              </a:r>
              <a:endParaRPr lang="he-IL" sz="1400" dirty="0"/>
            </a:p>
          </p:txBody>
        </p:sp>
      </p:grpSp>
      <p:sp>
        <p:nvSpPr>
          <p:cNvPr id="112" name="TextBox 111"/>
          <p:cNvSpPr txBox="1"/>
          <p:nvPr/>
        </p:nvSpPr>
        <p:spPr>
          <a:xfrm>
            <a:off x="6402274" y="3911142"/>
            <a:ext cx="351378" cy="2616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100" b="1" dirty="0"/>
              <a:t>OT</a:t>
            </a:r>
            <a:endParaRPr lang="he-IL" sz="1100" b="1" dirty="0"/>
          </a:p>
        </p:txBody>
      </p:sp>
      <p:sp>
        <p:nvSpPr>
          <p:cNvPr id="113" name="TextBox 112"/>
          <p:cNvSpPr txBox="1"/>
          <p:nvPr/>
        </p:nvSpPr>
        <p:spPr>
          <a:xfrm>
            <a:off x="6402274" y="4266997"/>
            <a:ext cx="344966" cy="2616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100" b="1" dirty="0"/>
              <a:t>HT</a:t>
            </a:r>
            <a:endParaRPr lang="he-IL" sz="1100" b="1" dirty="0"/>
          </a:p>
        </p:txBody>
      </p:sp>
      <p:grpSp>
        <p:nvGrpSpPr>
          <p:cNvPr id="5" name="Group 4"/>
          <p:cNvGrpSpPr/>
          <p:nvPr/>
        </p:nvGrpSpPr>
        <p:grpSpPr>
          <a:xfrm>
            <a:off x="9145215" y="3605876"/>
            <a:ext cx="3070860" cy="2790680"/>
            <a:chOff x="9145215" y="3605876"/>
            <a:chExt cx="3070860" cy="2790680"/>
          </a:xfrm>
        </p:grpSpPr>
        <p:graphicFrame>
          <p:nvGraphicFramePr>
            <p:cNvPr id="115" name="Chart 11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265488062"/>
                </p:ext>
              </p:extLst>
            </p:nvPr>
          </p:nvGraphicFramePr>
          <p:xfrm>
            <a:off x="9145215" y="3866716"/>
            <a:ext cx="3070860" cy="252984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16" name="Rectangle 115"/>
            <p:cNvSpPr/>
            <p:nvPr/>
          </p:nvSpPr>
          <p:spPr>
            <a:xfrm>
              <a:off x="10186741" y="3605876"/>
              <a:ext cx="106311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  <a:latin typeface="Arial" panose="020B0604020202020204" pitchFamily="34" charset="0"/>
                </a:rPr>
                <a:t>Period ***  </a:t>
              </a:r>
              <a:endParaRPr lang="he-IL" sz="1400" dirty="0"/>
            </a:p>
          </p:txBody>
        </p:sp>
      </p:grpSp>
      <p:sp>
        <p:nvSpPr>
          <p:cNvPr id="117" name="TextBox 116"/>
          <p:cNvSpPr txBox="1"/>
          <p:nvPr/>
        </p:nvSpPr>
        <p:spPr>
          <a:xfrm>
            <a:off x="9381893" y="3946032"/>
            <a:ext cx="351378" cy="2616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100" b="1" dirty="0"/>
              <a:t>OT</a:t>
            </a:r>
            <a:endParaRPr lang="he-IL" sz="1100" b="1" dirty="0"/>
          </a:p>
        </p:txBody>
      </p:sp>
      <p:sp>
        <p:nvSpPr>
          <p:cNvPr id="118" name="TextBox 117"/>
          <p:cNvSpPr txBox="1"/>
          <p:nvPr/>
        </p:nvSpPr>
        <p:spPr>
          <a:xfrm>
            <a:off x="9381893" y="4301887"/>
            <a:ext cx="344966" cy="2616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100" b="1" dirty="0"/>
              <a:t>HT</a:t>
            </a:r>
            <a:endParaRPr lang="he-IL" sz="1100" b="1" dirty="0"/>
          </a:p>
        </p:txBody>
      </p:sp>
      <p:grpSp>
        <p:nvGrpSpPr>
          <p:cNvPr id="2" name="Group 1"/>
          <p:cNvGrpSpPr/>
          <p:nvPr/>
        </p:nvGrpSpPr>
        <p:grpSpPr>
          <a:xfrm>
            <a:off x="54438" y="3605876"/>
            <a:ext cx="3070860" cy="2814484"/>
            <a:chOff x="54438" y="3605876"/>
            <a:chExt cx="3070860" cy="2814484"/>
          </a:xfrm>
        </p:grpSpPr>
        <p:graphicFrame>
          <p:nvGraphicFramePr>
            <p:cNvPr id="120" name="Chart 11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828055218"/>
                </p:ext>
              </p:extLst>
            </p:nvPr>
          </p:nvGraphicFramePr>
          <p:xfrm>
            <a:off x="54438" y="3890520"/>
            <a:ext cx="3070860" cy="252984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121" name="Rectangle 120"/>
            <p:cNvSpPr/>
            <p:nvPr/>
          </p:nvSpPr>
          <p:spPr>
            <a:xfrm>
              <a:off x="1051486" y="3605876"/>
              <a:ext cx="105189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err="1">
                  <a:solidFill>
                    <a:srgbClr val="000000"/>
                  </a:solidFill>
                  <a:latin typeface="Arial" panose="020B0604020202020204" pitchFamily="34" charset="0"/>
                </a:rPr>
                <a:t>Fv</a:t>
              </a:r>
              <a:r>
                <a:rPr lang="en-US" sz="1400" dirty="0">
                  <a:solidFill>
                    <a:srgbClr val="000000"/>
                  </a:solidFill>
                  <a:latin typeface="Arial" panose="020B0604020202020204" pitchFamily="34" charset="0"/>
                </a:rPr>
                <a:t>/</a:t>
              </a:r>
              <a:r>
                <a:rPr lang="en-US" sz="1400" dirty="0" err="1">
                  <a:solidFill>
                    <a:srgbClr val="000000"/>
                  </a:solidFill>
                  <a:latin typeface="Arial" panose="020B0604020202020204" pitchFamily="34" charset="0"/>
                </a:rPr>
                <a:t>Fm</a:t>
              </a:r>
              <a:r>
                <a:rPr lang="en-US" sz="1400" dirty="0">
                  <a:solidFill>
                    <a:srgbClr val="000000"/>
                  </a:solidFill>
                  <a:latin typeface="Arial" panose="020B0604020202020204" pitchFamily="34" charset="0"/>
                </a:rPr>
                <a:t> ***  </a:t>
              </a:r>
              <a:endParaRPr lang="he-IL" sz="1400" dirty="0"/>
            </a:p>
          </p:txBody>
        </p:sp>
      </p:grpSp>
      <p:sp>
        <p:nvSpPr>
          <p:cNvPr id="122" name="TextBox 121"/>
          <p:cNvSpPr txBox="1"/>
          <p:nvPr/>
        </p:nvSpPr>
        <p:spPr>
          <a:xfrm>
            <a:off x="317691" y="3911508"/>
            <a:ext cx="351378" cy="2616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100" b="1" dirty="0"/>
              <a:t>OT</a:t>
            </a:r>
            <a:endParaRPr lang="he-IL" sz="1100" b="1" dirty="0"/>
          </a:p>
        </p:txBody>
      </p:sp>
      <p:sp>
        <p:nvSpPr>
          <p:cNvPr id="123" name="TextBox 122"/>
          <p:cNvSpPr txBox="1"/>
          <p:nvPr/>
        </p:nvSpPr>
        <p:spPr>
          <a:xfrm>
            <a:off x="317691" y="4277411"/>
            <a:ext cx="344966" cy="2616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100" b="1" dirty="0"/>
              <a:t>HT</a:t>
            </a:r>
            <a:endParaRPr lang="he-IL" sz="1100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3069473" y="3605876"/>
            <a:ext cx="3070860" cy="2578466"/>
            <a:chOff x="3069473" y="3605876"/>
            <a:chExt cx="3070860" cy="2578466"/>
          </a:xfrm>
        </p:grpSpPr>
        <p:graphicFrame>
          <p:nvGraphicFramePr>
            <p:cNvPr id="125" name="Chart 12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993627646"/>
                </p:ext>
              </p:extLst>
            </p:nvPr>
          </p:nvGraphicFramePr>
          <p:xfrm>
            <a:off x="3069473" y="3938138"/>
            <a:ext cx="3070860" cy="224620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126" name="Rectangle 125"/>
            <p:cNvSpPr/>
            <p:nvPr/>
          </p:nvSpPr>
          <p:spPr>
            <a:xfrm>
              <a:off x="4162304" y="3605876"/>
              <a:ext cx="115448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err="1">
                  <a:solidFill>
                    <a:srgbClr val="000000"/>
                  </a:solidFill>
                  <a:latin typeface="Arial" panose="020B0604020202020204" pitchFamily="34" charset="0"/>
                </a:rPr>
                <a:t>NPQlss</a:t>
              </a:r>
              <a:r>
                <a:rPr lang="en-US" sz="1400" dirty="0">
                  <a:solidFill>
                    <a:srgbClr val="000000"/>
                  </a:solidFill>
                  <a:latin typeface="Arial" panose="020B0604020202020204" pitchFamily="34" charset="0"/>
                </a:rPr>
                <a:t> ***  </a:t>
              </a:r>
              <a:endParaRPr lang="he-IL" sz="1400" dirty="0"/>
            </a:p>
          </p:txBody>
        </p:sp>
      </p:grpSp>
      <p:sp>
        <p:nvSpPr>
          <p:cNvPr id="127" name="TextBox 126"/>
          <p:cNvSpPr txBox="1"/>
          <p:nvPr/>
        </p:nvSpPr>
        <p:spPr>
          <a:xfrm>
            <a:off x="3313507" y="3967597"/>
            <a:ext cx="351378" cy="2616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100" b="1" dirty="0"/>
              <a:t>OT</a:t>
            </a:r>
            <a:endParaRPr lang="he-IL" sz="1100" b="1" dirty="0"/>
          </a:p>
        </p:txBody>
      </p:sp>
      <p:sp>
        <p:nvSpPr>
          <p:cNvPr id="128" name="TextBox 127"/>
          <p:cNvSpPr txBox="1"/>
          <p:nvPr/>
        </p:nvSpPr>
        <p:spPr>
          <a:xfrm>
            <a:off x="3313507" y="4301039"/>
            <a:ext cx="344966" cy="2616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100" b="1" dirty="0"/>
              <a:t>HT</a:t>
            </a:r>
            <a:endParaRPr lang="he-IL" sz="1100" b="1" dirty="0"/>
          </a:p>
        </p:txBody>
      </p:sp>
      <p:grpSp>
        <p:nvGrpSpPr>
          <p:cNvPr id="129" name="Group 128"/>
          <p:cNvGrpSpPr/>
          <p:nvPr/>
        </p:nvGrpSpPr>
        <p:grpSpPr>
          <a:xfrm>
            <a:off x="6172871" y="534004"/>
            <a:ext cx="3070860" cy="2660616"/>
            <a:chOff x="32108" y="5873799"/>
            <a:chExt cx="3070860" cy="2660616"/>
          </a:xfrm>
        </p:grpSpPr>
        <p:graphicFrame>
          <p:nvGraphicFramePr>
            <p:cNvPr id="130" name="Chart 129"/>
            <p:cNvGraphicFramePr>
              <a:graphicFrameLocks/>
            </p:cNvGraphicFramePr>
            <p:nvPr/>
          </p:nvGraphicFramePr>
          <p:xfrm>
            <a:off x="32108" y="6004575"/>
            <a:ext cx="3070860" cy="252984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sp>
          <p:nvSpPr>
            <p:cNvPr id="131" name="Rectangle 130"/>
            <p:cNvSpPr/>
            <p:nvPr/>
          </p:nvSpPr>
          <p:spPr>
            <a:xfrm>
              <a:off x="818632" y="5873799"/>
              <a:ext cx="158889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  <a:latin typeface="Arial" panose="020B0604020202020204" pitchFamily="34" charset="0"/>
                </a:rPr>
                <a:t>Spikes dry weight</a:t>
              </a:r>
              <a:endParaRPr lang="he-IL" sz="1400" dirty="0"/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308128" y="6189678"/>
              <a:ext cx="340158" cy="261610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1100" b="1" dirty="0"/>
                <a:t>AT</a:t>
              </a:r>
              <a:endParaRPr lang="he-IL" sz="1100" b="1" dirty="0"/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308128" y="6548228"/>
              <a:ext cx="344966" cy="261610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1100" b="1" dirty="0"/>
                <a:t>HT</a:t>
              </a:r>
              <a:endParaRPr lang="he-IL" sz="1100" b="1" dirty="0"/>
            </a:p>
          </p:txBody>
        </p:sp>
      </p:grpSp>
      <p:sp>
        <p:nvSpPr>
          <p:cNvPr id="134" name="TextBox 6"/>
          <p:cNvSpPr txBox="1"/>
          <p:nvPr/>
        </p:nvSpPr>
        <p:spPr>
          <a:xfrm>
            <a:off x="6146993" y="182295"/>
            <a:ext cx="344966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/>
              <a:t>(c)</a:t>
            </a:r>
            <a:endParaRPr lang="he-IL" sz="1200" b="1" dirty="0"/>
          </a:p>
        </p:txBody>
      </p:sp>
      <p:sp>
        <p:nvSpPr>
          <p:cNvPr id="135" name="TextBox 6"/>
          <p:cNvSpPr txBox="1"/>
          <p:nvPr/>
        </p:nvSpPr>
        <p:spPr>
          <a:xfrm>
            <a:off x="19659" y="3352837"/>
            <a:ext cx="364202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/>
              <a:t>(d)</a:t>
            </a:r>
            <a:endParaRPr lang="he-IL" sz="1200" b="1" dirty="0"/>
          </a:p>
        </p:txBody>
      </p:sp>
      <p:sp>
        <p:nvSpPr>
          <p:cNvPr id="136" name="TextBox 6"/>
          <p:cNvSpPr txBox="1"/>
          <p:nvPr/>
        </p:nvSpPr>
        <p:spPr>
          <a:xfrm>
            <a:off x="3055001" y="3352837"/>
            <a:ext cx="364202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/>
              <a:t>(e)</a:t>
            </a:r>
            <a:endParaRPr lang="he-IL" sz="1200" b="1" dirty="0"/>
          </a:p>
        </p:txBody>
      </p:sp>
      <p:sp>
        <p:nvSpPr>
          <p:cNvPr id="137" name="TextBox 6"/>
          <p:cNvSpPr txBox="1"/>
          <p:nvPr/>
        </p:nvSpPr>
        <p:spPr>
          <a:xfrm>
            <a:off x="6160778" y="3352837"/>
            <a:ext cx="331181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/>
              <a:t>(f)</a:t>
            </a:r>
            <a:endParaRPr lang="he-IL" sz="1200" b="1" dirty="0"/>
          </a:p>
        </p:txBody>
      </p:sp>
      <p:sp>
        <p:nvSpPr>
          <p:cNvPr id="138" name="TextBox 6"/>
          <p:cNvSpPr txBox="1"/>
          <p:nvPr/>
        </p:nvSpPr>
        <p:spPr>
          <a:xfrm>
            <a:off x="9047299" y="3352837"/>
            <a:ext cx="364202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/>
              <a:t>(g)</a:t>
            </a:r>
            <a:endParaRPr lang="he-IL" sz="1200" b="1" dirty="0"/>
          </a:p>
        </p:txBody>
      </p:sp>
      <p:sp>
        <p:nvSpPr>
          <p:cNvPr id="49" name="Rectangle 48"/>
          <p:cNvSpPr/>
          <p:nvPr/>
        </p:nvSpPr>
        <p:spPr>
          <a:xfrm>
            <a:off x="9992757" y="6488668"/>
            <a:ext cx="20476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Fig.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171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icture 7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777" y="45866"/>
            <a:ext cx="6402705" cy="6531618"/>
          </a:xfrm>
          <a:prstGeom prst="rect">
            <a:avLst/>
          </a:prstGeom>
        </p:spPr>
      </p:pic>
      <p:pic>
        <p:nvPicPr>
          <p:cNvPr id="73" name="Picture 7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8773" y="362733"/>
            <a:ext cx="1403679" cy="2687278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F6142325-FE8E-4B53-A82B-139D6FF483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61223" y="442003"/>
            <a:ext cx="1374580" cy="1264369"/>
          </a:xfrm>
          <a:prstGeom prst="rect">
            <a:avLst/>
          </a:prstGeom>
        </p:spPr>
      </p:pic>
      <p:pic>
        <p:nvPicPr>
          <p:cNvPr id="76" name="Picture 75"/>
          <p:cNvPicPr>
            <a:picLocks noChangeAspect="1"/>
          </p:cNvPicPr>
          <p:nvPr/>
        </p:nvPicPr>
        <p:blipFill rotWithShape="1">
          <a:blip r:embed="rId3"/>
          <a:srcRect l="83444" t="7612" b="82899"/>
          <a:stretch/>
        </p:blipFill>
        <p:spPr>
          <a:xfrm>
            <a:off x="2754574" y="764307"/>
            <a:ext cx="1060042" cy="619760"/>
          </a:xfrm>
          <a:prstGeom prst="rect">
            <a:avLst/>
          </a:prstGeom>
        </p:spPr>
      </p:pic>
      <p:sp>
        <p:nvSpPr>
          <p:cNvPr id="77" name="TextBox 76"/>
          <p:cNvSpPr txBox="1"/>
          <p:nvPr/>
        </p:nvSpPr>
        <p:spPr>
          <a:xfrm>
            <a:off x="5407660" y="2716525"/>
            <a:ext cx="287258" cy="21544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800" b="1" dirty="0">
                <a:solidFill>
                  <a:srgbClr val="FF0000"/>
                </a:solidFill>
              </a:rPr>
              <a:t>33</a:t>
            </a:r>
            <a:endParaRPr lang="he-IL" sz="1200" b="1" dirty="0">
              <a:solidFill>
                <a:srgbClr val="FF000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557701" y="2401150"/>
            <a:ext cx="287258" cy="21544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800" b="1" dirty="0">
                <a:solidFill>
                  <a:srgbClr val="FF0000"/>
                </a:solidFill>
              </a:rPr>
              <a:t>02</a:t>
            </a:r>
            <a:endParaRPr lang="he-IL" sz="1200" b="1" dirty="0">
              <a:solidFill>
                <a:srgbClr val="FF0000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342957" y="1767736"/>
            <a:ext cx="287258" cy="21544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800" b="1" dirty="0">
                <a:solidFill>
                  <a:srgbClr val="FF0000"/>
                </a:solidFill>
              </a:rPr>
              <a:t>09</a:t>
            </a:r>
            <a:endParaRPr lang="he-IL" sz="1200" b="1" dirty="0">
              <a:solidFill>
                <a:srgbClr val="FF0000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605585" y="1693481"/>
            <a:ext cx="280846" cy="1692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500" b="1" dirty="0">
                <a:solidFill>
                  <a:srgbClr val="FF0000"/>
                </a:solidFill>
              </a:rPr>
              <a:t>386</a:t>
            </a:r>
            <a:endParaRPr lang="he-IL" sz="1000" b="1" dirty="0">
              <a:solidFill>
                <a:srgbClr val="FF0000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742802" y="1670397"/>
            <a:ext cx="287258" cy="21544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800" b="1" dirty="0">
                <a:solidFill>
                  <a:srgbClr val="FF0000"/>
                </a:solidFill>
              </a:rPr>
              <a:t>49</a:t>
            </a:r>
            <a:endParaRPr lang="he-IL" sz="1200" b="1" dirty="0">
              <a:solidFill>
                <a:srgbClr val="FF000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852180" y="1626398"/>
            <a:ext cx="287258" cy="21544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800" b="1" dirty="0">
                <a:solidFill>
                  <a:srgbClr val="FF0000"/>
                </a:solidFill>
              </a:rPr>
              <a:t>04</a:t>
            </a:r>
            <a:endParaRPr lang="he-IL" sz="1200" b="1" dirty="0">
              <a:solidFill>
                <a:srgbClr val="FF0000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961558" y="1535575"/>
            <a:ext cx="287258" cy="21544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800" b="1" dirty="0">
                <a:solidFill>
                  <a:srgbClr val="FF0000"/>
                </a:solidFill>
              </a:rPr>
              <a:t>05</a:t>
            </a:r>
            <a:endParaRPr lang="he-IL" sz="1200" b="1" dirty="0">
              <a:solidFill>
                <a:srgbClr val="FF0000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564922" y="1179946"/>
            <a:ext cx="287258" cy="21544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800" b="1" dirty="0">
                <a:solidFill>
                  <a:srgbClr val="FF0000"/>
                </a:solidFill>
              </a:rPr>
              <a:t>03</a:t>
            </a:r>
            <a:endParaRPr lang="he-IL" sz="1200" b="1" dirty="0">
              <a:solidFill>
                <a:srgbClr val="FF0000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958796" y="711374"/>
            <a:ext cx="287258" cy="21544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800" b="1" dirty="0">
                <a:solidFill>
                  <a:srgbClr val="FF0000"/>
                </a:solidFill>
              </a:rPr>
              <a:t>29</a:t>
            </a:r>
            <a:endParaRPr lang="he-IL" sz="1200" b="1" dirty="0">
              <a:solidFill>
                <a:srgbClr val="FF0000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075636" y="475014"/>
            <a:ext cx="287258" cy="21544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800" b="1" dirty="0">
                <a:solidFill>
                  <a:srgbClr val="FF0000"/>
                </a:solidFill>
              </a:rPr>
              <a:t>42</a:t>
            </a:r>
            <a:endParaRPr lang="he-IL" sz="1200" b="1" dirty="0">
              <a:solidFill>
                <a:srgbClr val="FF0000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165415" y="334281"/>
            <a:ext cx="287258" cy="21544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800" b="1" dirty="0">
                <a:solidFill>
                  <a:srgbClr val="FF0000"/>
                </a:solidFill>
              </a:rPr>
              <a:t>50</a:t>
            </a:r>
            <a:endParaRPr lang="he-IL" sz="1200" b="1" dirty="0">
              <a:solidFill>
                <a:srgbClr val="FF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C900089-6DF3-41F0-B80E-4650C1699A5E}"/>
              </a:ext>
            </a:extLst>
          </p:cNvPr>
          <p:cNvSpPr txBox="1"/>
          <p:nvPr/>
        </p:nvSpPr>
        <p:spPr>
          <a:xfrm rot="16200000">
            <a:off x="-1739619" y="2684562"/>
            <a:ext cx="41310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Number of reciprocal F1 with significant different [%]</a:t>
            </a:r>
            <a:endParaRPr lang="x-none" sz="1400" b="1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DA28490-ACA8-47C5-AA21-EA131EFBB6EF}"/>
              </a:ext>
            </a:extLst>
          </p:cNvPr>
          <p:cNvSpPr/>
          <p:nvPr/>
        </p:nvSpPr>
        <p:spPr>
          <a:xfrm>
            <a:off x="838200" y="1038227"/>
            <a:ext cx="45719" cy="36957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A4AA951-8D31-46B2-968B-2E3102288C0C}"/>
              </a:ext>
            </a:extLst>
          </p:cNvPr>
          <p:cNvSpPr/>
          <p:nvPr/>
        </p:nvSpPr>
        <p:spPr>
          <a:xfrm>
            <a:off x="802782" y="711375"/>
            <a:ext cx="81137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21" name="Rectangle 20"/>
          <p:cNvSpPr/>
          <p:nvPr/>
        </p:nvSpPr>
        <p:spPr>
          <a:xfrm>
            <a:off x="9615386" y="6281628"/>
            <a:ext cx="20476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Fig.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550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24886" y="250757"/>
            <a:ext cx="4984615" cy="4789475"/>
            <a:chOff x="424886" y="250757"/>
            <a:chExt cx="4984615" cy="4789475"/>
          </a:xfrm>
        </p:grpSpPr>
        <p:pic>
          <p:nvPicPr>
            <p:cNvPr id="5" name="図 19">
              <a:extLst>
                <a:ext uri="{FF2B5EF4-FFF2-40B4-BE49-F238E27FC236}">
                  <a16:creationId xmlns:a16="http://schemas.microsoft.com/office/drawing/2014/main" id="{31243468-E89E-F739-52A0-C00BF5CE3A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4886" y="720232"/>
              <a:ext cx="4984615" cy="4320000"/>
            </a:xfrm>
            <a:prstGeom prst="rect">
              <a:avLst/>
            </a:prstGeom>
          </p:spPr>
        </p:pic>
        <p:sp>
          <p:nvSpPr>
            <p:cNvPr id="7" name="下矢印 6">
              <a:extLst>
                <a:ext uri="{FF2B5EF4-FFF2-40B4-BE49-F238E27FC236}">
                  <a16:creationId xmlns:a16="http://schemas.microsoft.com/office/drawing/2014/main" id="{EA281D2C-129E-D6AB-B665-C3321EBF37AC}"/>
                </a:ext>
              </a:extLst>
            </p:cNvPr>
            <p:cNvSpPr/>
            <p:nvPr/>
          </p:nvSpPr>
          <p:spPr>
            <a:xfrm rot="3529498" flipH="1">
              <a:off x="2312669" y="2456790"/>
              <a:ext cx="144000" cy="216000"/>
            </a:xfrm>
            <a:prstGeom prst="downArrow">
              <a:avLst/>
            </a:prstGeom>
            <a:solidFill>
              <a:srgbClr val="FC4E07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テキスト ボックス 8">
              <a:extLst>
                <a:ext uri="{FF2B5EF4-FFF2-40B4-BE49-F238E27FC236}">
                  <a16:creationId xmlns:a16="http://schemas.microsoft.com/office/drawing/2014/main" id="{E71D0FEC-4057-298F-4365-26FEA3A53102}"/>
                </a:ext>
              </a:extLst>
            </p:cNvPr>
            <p:cNvSpPr txBox="1"/>
            <p:nvPr/>
          </p:nvSpPr>
          <p:spPr>
            <a:xfrm>
              <a:off x="2665359" y="2349346"/>
              <a:ext cx="500458" cy="215444"/>
            </a:xfrm>
            <a:prstGeom prst="rect">
              <a:avLst/>
            </a:prstGeom>
            <a:solidFill>
              <a:srgbClr val="FC4E07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i="1" dirty="0">
                  <a:solidFill>
                    <a:schemeClr val="bg1"/>
                  </a:solidFill>
                </a:rPr>
                <a:t>DOC3.2</a:t>
              </a:r>
              <a:endParaRPr kumimoji="1" lang="ja-JP" altLang="en-US" sz="800" b="1" i="1">
                <a:solidFill>
                  <a:schemeClr val="bg1"/>
                </a:solidFill>
              </a:endParaRPr>
            </a:p>
          </p:txBody>
        </p:sp>
        <p:sp>
          <p:nvSpPr>
            <p:cNvPr id="9" name="下矢印 9">
              <a:extLst>
                <a:ext uri="{FF2B5EF4-FFF2-40B4-BE49-F238E27FC236}">
                  <a16:creationId xmlns:a16="http://schemas.microsoft.com/office/drawing/2014/main" id="{CE8D930A-0294-F4D7-5859-D26D68770BB6}"/>
                </a:ext>
              </a:extLst>
            </p:cNvPr>
            <p:cNvSpPr/>
            <p:nvPr/>
          </p:nvSpPr>
          <p:spPr>
            <a:xfrm rot="3529498" flipH="1">
              <a:off x="2345326" y="1037638"/>
              <a:ext cx="144000" cy="216000"/>
            </a:xfrm>
            <a:prstGeom prst="downArrow">
              <a:avLst/>
            </a:prstGeom>
            <a:solidFill>
              <a:srgbClr val="FC4E07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テキスト ボックス 10">
              <a:extLst>
                <a:ext uri="{FF2B5EF4-FFF2-40B4-BE49-F238E27FC236}">
                  <a16:creationId xmlns:a16="http://schemas.microsoft.com/office/drawing/2014/main" id="{A5DFBE67-407F-5065-CAB6-25E64414DCD9}"/>
                </a:ext>
              </a:extLst>
            </p:cNvPr>
            <p:cNvSpPr txBox="1"/>
            <p:nvPr/>
          </p:nvSpPr>
          <p:spPr>
            <a:xfrm>
              <a:off x="2698016" y="930194"/>
              <a:ext cx="500458" cy="215444"/>
            </a:xfrm>
            <a:prstGeom prst="rect">
              <a:avLst/>
            </a:prstGeom>
            <a:solidFill>
              <a:srgbClr val="FC4E07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i="1" dirty="0" smtClean="0">
                  <a:solidFill>
                    <a:schemeClr val="bg1"/>
                  </a:solidFill>
                </a:rPr>
                <a:t>DOC3.2</a:t>
              </a:r>
              <a:endParaRPr kumimoji="1" lang="ja-JP" altLang="en-US" sz="800" b="1" i="1" dirty="0">
                <a:solidFill>
                  <a:schemeClr val="bg1"/>
                </a:solidFill>
              </a:endParaRPr>
            </a:p>
          </p:txBody>
        </p:sp>
        <p:sp>
          <p:nvSpPr>
            <p:cNvPr id="11" name="下矢印 21">
              <a:extLst>
                <a:ext uri="{FF2B5EF4-FFF2-40B4-BE49-F238E27FC236}">
                  <a16:creationId xmlns:a16="http://schemas.microsoft.com/office/drawing/2014/main" id="{3117EB84-E693-DFCC-69EC-B73ECE0D4500}"/>
                </a:ext>
              </a:extLst>
            </p:cNvPr>
            <p:cNvSpPr/>
            <p:nvPr/>
          </p:nvSpPr>
          <p:spPr>
            <a:xfrm rot="18070502">
              <a:off x="2031979" y="2607266"/>
              <a:ext cx="144000" cy="216000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テキスト ボックス 22">
              <a:extLst>
                <a:ext uri="{FF2B5EF4-FFF2-40B4-BE49-F238E27FC236}">
                  <a16:creationId xmlns:a16="http://schemas.microsoft.com/office/drawing/2014/main" id="{2C992122-89AB-C370-1CAC-D8EE124B0EC5}"/>
                </a:ext>
              </a:extLst>
            </p:cNvPr>
            <p:cNvSpPr txBox="1"/>
            <p:nvPr/>
          </p:nvSpPr>
          <p:spPr>
            <a:xfrm>
              <a:off x="1376063" y="2375234"/>
              <a:ext cx="500458" cy="215444"/>
            </a:xfrm>
            <a:prstGeom prst="rect">
              <a:avLst/>
            </a:prstGeom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i="1" dirty="0">
                  <a:solidFill>
                    <a:schemeClr val="bg1"/>
                  </a:solidFill>
                </a:rPr>
                <a:t>DOC3.1</a:t>
              </a:r>
              <a:endParaRPr kumimoji="1" lang="ja-JP" altLang="en-US" sz="800" b="1" i="1">
                <a:solidFill>
                  <a:schemeClr val="bg1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5DE8CE0-BA8D-9683-A736-1F7408F26FF1}"/>
                </a:ext>
              </a:extLst>
            </p:cNvPr>
            <p:cNvSpPr txBox="1"/>
            <p:nvPr/>
          </p:nvSpPr>
          <p:spPr>
            <a:xfrm>
              <a:off x="2185837" y="250757"/>
              <a:ext cx="17251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L" b="1" dirty="0"/>
                <a:t>Amplitude </a:t>
              </a:r>
              <a:r>
                <a:rPr lang="en-IL" b="1" dirty="0" smtClean="0"/>
                <a:t>Q</a:t>
              </a:r>
              <a:r>
                <a:rPr lang="en-US" b="1" dirty="0" smtClean="0"/>
                <a:t> </a:t>
              </a:r>
              <a:r>
                <a:rPr lang="en-IL" b="1" dirty="0" smtClean="0"/>
                <a:t>x</a:t>
              </a:r>
              <a:r>
                <a:rPr lang="en-US" b="1" dirty="0" smtClean="0"/>
                <a:t> </a:t>
              </a:r>
              <a:r>
                <a:rPr lang="en-IL" b="1" dirty="0" smtClean="0"/>
                <a:t>E</a:t>
              </a:r>
              <a:endParaRPr lang="en-IL" b="1" dirty="0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5591175" y="250757"/>
            <a:ext cx="4984615" cy="4789475"/>
            <a:chOff x="6096000" y="250757"/>
            <a:chExt cx="4984615" cy="4789475"/>
          </a:xfrm>
        </p:grpSpPr>
        <p:pic>
          <p:nvPicPr>
            <p:cNvPr id="14" name="図 13">
              <a:extLst>
                <a:ext uri="{FF2B5EF4-FFF2-40B4-BE49-F238E27FC236}">
                  <a16:creationId xmlns:a16="http://schemas.microsoft.com/office/drawing/2014/main" id="{359FB2EF-337C-FE67-3609-B86939233D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96000" y="720232"/>
              <a:ext cx="4984615" cy="4320000"/>
            </a:xfrm>
            <a:prstGeom prst="rect">
              <a:avLst/>
            </a:prstGeom>
          </p:spPr>
        </p:pic>
        <p:sp>
          <p:nvSpPr>
            <p:cNvPr id="15" name="下矢印 4">
              <a:extLst>
                <a:ext uri="{FF2B5EF4-FFF2-40B4-BE49-F238E27FC236}">
                  <a16:creationId xmlns:a16="http://schemas.microsoft.com/office/drawing/2014/main" id="{4E1E7A78-D90B-B3EC-F7DE-7BFF9D76957E}"/>
                </a:ext>
              </a:extLst>
            </p:cNvPr>
            <p:cNvSpPr/>
            <p:nvPr/>
          </p:nvSpPr>
          <p:spPr>
            <a:xfrm rot="3529498" flipH="1">
              <a:off x="9666809" y="2469316"/>
              <a:ext cx="144000" cy="216000"/>
            </a:xfrm>
            <a:prstGeom prst="downArrow">
              <a:avLst/>
            </a:prstGeom>
            <a:solidFill>
              <a:srgbClr val="0432F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テキスト ボックス 5">
              <a:extLst>
                <a:ext uri="{FF2B5EF4-FFF2-40B4-BE49-F238E27FC236}">
                  <a16:creationId xmlns:a16="http://schemas.microsoft.com/office/drawing/2014/main" id="{FE39389B-86B8-EB5E-5B36-F9E1ADC62F71}"/>
                </a:ext>
              </a:extLst>
            </p:cNvPr>
            <p:cNvSpPr txBox="1"/>
            <p:nvPr/>
          </p:nvSpPr>
          <p:spPr>
            <a:xfrm>
              <a:off x="9439688" y="2209371"/>
              <a:ext cx="500458" cy="215444"/>
            </a:xfrm>
            <a:prstGeom prst="rect">
              <a:avLst/>
            </a:prstGeom>
            <a:solidFill>
              <a:srgbClr val="0432F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i="1" dirty="0" smtClean="0">
                  <a:solidFill>
                    <a:schemeClr val="bg1"/>
                  </a:solidFill>
                </a:rPr>
                <a:t>DOC5.1</a:t>
              </a:r>
              <a:endParaRPr kumimoji="1" lang="ja-JP" altLang="en-US" sz="800" b="1" i="1" dirty="0">
                <a:solidFill>
                  <a:schemeClr val="bg1"/>
                </a:solidFill>
              </a:endParaRPr>
            </a:p>
          </p:txBody>
        </p:sp>
        <p:sp>
          <p:nvSpPr>
            <p:cNvPr id="18" name="下矢印 20">
              <a:extLst>
                <a:ext uri="{FF2B5EF4-FFF2-40B4-BE49-F238E27FC236}">
                  <a16:creationId xmlns:a16="http://schemas.microsoft.com/office/drawing/2014/main" id="{8584E7E4-6402-3268-127D-3F636AE3E3B0}"/>
                </a:ext>
              </a:extLst>
            </p:cNvPr>
            <p:cNvSpPr/>
            <p:nvPr/>
          </p:nvSpPr>
          <p:spPr>
            <a:xfrm rot="3529498" flipH="1">
              <a:off x="7076009" y="980177"/>
              <a:ext cx="144000" cy="216000"/>
            </a:xfrm>
            <a:prstGeom prst="downArrow">
              <a:avLst/>
            </a:prstGeom>
            <a:solidFill>
              <a:srgbClr val="0072B4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テキスト ボックス 21">
              <a:extLst>
                <a:ext uri="{FF2B5EF4-FFF2-40B4-BE49-F238E27FC236}">
                  <a16:creationId xmlns:a16="http://schemas.microsoft.com/office/drawing/2014/main" id="{4DDDEB50-46C1-A2EB-E9EE-FF99F5D45022}"/>
                </a:ext>
              </a:extLst>
            </p:cNvPr>
            <p:cNvSpPr txBox="1"/>
            <p:nvPr/>
          </p:nvSpPr>
          <p:spPr>
            <a:xfrm>
              <a:off x="6848888" y="720232"/>
              <a:ext cx="500458" cy="215444"/>
            </a:xfrm>
            <a:prstGeom prst="rect">
              <a:avLst/>
            </a:prstGeom>
            <a:solidFill>
              <a:srgbClr val="0072B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i="1" dirty="0" smtClean="0">
                  <a:solidFill>
                    <a:schemeClr val="bg1"/>
                  </a:solidFill>
                </a:rPr>
                <a:t>DOC1.1</a:t>
              </a:r>
              <a:endParaRPr kumimoji="1" lang="ja-JP" altLang="en-US" sz="800" b="1" i="1" dirty="0">
                <a:solidFill>
                  <a:schemeClr val="bg1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FA477B3-23D8-9B0D-3966-19C2D8D2AA81}"/>
                </a:ext>
              </a:extLst>
            </p:cNvPr>
            <p:cNvSpPr txBox="1"/>
            <p:nvPr/>
          </p:nvSpPr>
          <p:spPr>
            <a:xfrm>
              <a:off x="8024170" y="250757"/>
              <a:ext cx="13928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L" b="1" dirty="0"/>
                <a:t>Period  </a:t>
              </a:r>
              <a:r>
                <a:rPr lang="en-IL" b="1" dirty="0" smtClean="0"/>
                <a:t>Q</a:t>
              </a:r>
              <a:r>
                <a:rPr lang="en-US" b="1" dirty="0" smtClean="0"/>
                <a:t> </a:t>
              </a:r>
              <a:r>
                <a:rPr lang="en-IL" b="1" dirty="0" smtClean="0"/>
                <a:t>x</a:t>
              </a:r>
              <a:r>
                <a:rPr lang="en-US" b="1" dirty="0" smtClean="0"/>
                <a:t> </a:t>
              </a:r>
              <a:r>
                <a:rPr lang="en-IL" b="1" dirty="0" smtClean="0"/>
                <a:t>E</a:t>
              </a:r>
              <a:endParaRPr lang="en-IL" b="1" dirty="0"/>
            </a:p>
          </p:txBody>
        </p:sp>
      </p:grpSp>
      <p:sp>
        <p:nvSpPr>
          <p:cNvPr id="21" name="Rectangle 20"/>
          <p:cNvSpPr/>
          <p:nvPr/>
        </p:nvSpPr>
        <p:spPr>
          <a:xfrm>
            <a:off x="9615386" y="6281628"/>
            <a:ext cx="20476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Fig.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3.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927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739" t="4369" r="20329" b="6920"/>
          <a:stretch/>
        </p:blipFill>
        <p:spPr>
          <a:xfrm>
            <a:off x="4587090" y="3517168"/>
            <a:ext cx="3299124" cy="285231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CB579ED-3556-DC4D-938F-A0FB92C9EFCD}"/>
              </a:ext>
            </a:extLst>
          </p:cNvPr>
          <p:cNvSpPr txBox="1"/>
          <p:nvPr/>
        </p:nvSpPr>
        <p:spPr>
          <a:xfrm>
            <a:off x="4188519" y="3297402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(d)</a:t>
            </a:r>
          </a:p>
        </p:txBody>
      </p:sp>
      <p:sp>
        <p:nvSpPr>
          <p:cNvPr id="4" name="Rectangle 3"/>
          <p:cNvSpPr/>
          <p:nvPr/>
        </p:nvSpPr>
        <p:spPr>
          <a:xfrm>
            <a:off x="2049205" y="6380389"/>
            <a:ext cx="12634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chr3H_67267835</a:t>
            </a:r>
            <a:endParaRPr lang="he-IL" sz="12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730" t="4756" r="15038" b="7472"/>
          <a:stretch/>
        </p:blipFill>
        <p:spPr>
          <a:xfrm>
            <a:off x="843074" y="379908"/>
            <a:ext cx="3393635" cy="270864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 rot="16200000">
            <a:off x="285123" y="1620441"/>
            <a:ext cx="8595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Amplitude</a:t>
            </a:r>
            <a:endParaRPr lang="he-IL" sz="12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3205" t="4061" r="20449" b="7145"/>
          <a:stretch/>
        </p:blipFill>
        <p:spPr>
          <a:xfrm>
            <a:off x="855587" y="3489144"/>
            <a:ext cx="3324527" cy="289124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617531" y="6380389"/>
            <a:ext cx="13420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chr5H_648981054</a:t>
            </a:r>
            <a:endParaRPr lang="he-IL" sz="1200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l="2865" t="4709" r="14734" b="7210"/>
          <a:stretch/>
        </p:blipFill>
        <p:spPr>
          <a:xfrm>
            <a:off x="4519563" y="414944"/>
            <a:ext cx="3366651" cy="267360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58018" y="3011957"/>
            <a:ext cx="277640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/>
              <a:t>A</a:t>
            </a:r>
            <a:endParaRPr lang="he-IL" sz="1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258018" y="6292847"/>
            <a:ext cx="277640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/>
              <a:t>A</a:t>
            </a:r>
            <a:endParaRPr lang="he-IL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817542" y="6292847"/>
            <a:ext cx="282450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/>
              <a:t>G</a:t>
            </a:r>
            <a:endParaRPr lang="he-IL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817542" y="3011957"/>
            <a:ext cx="282450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/>
              <a:t>G</a:t>
            </a:r>
            <a:endParaRPr lang="he-IL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414290" y="3011957"/>
            <a:ext cx="266420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/>
              <a:t>C</a:t>
            </a:r>
            <a:endParaRPr lang="he-IL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912450" y="3011957"/>
            <a:ext cx="282450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/>
              <a:t>G</a:t>
            </a:r>
            <a:endParaRPr lang="he-IL" sz="1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414290" y="6292847"/>
            <a:ext cx="266420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/>
              <a:t>C</a:t>
            </a:r>
            <a:endParaRPr lang="he-IL" sz="1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912450" y="6292847"/>
            <a:ext cx="282450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/>
              <a:t>G</a:t>
            </a:r>
            <a:endParaRPr lang="he-IL" sz="12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0253AF8-FA1A-7A44-BB59-7A98222518A5}"/>
              </a:ext>
            </a:extLst>
          </p:cNvPr>
          <p:cNvSpPr txBox="1"/>
          <p:nvPr/>
        </p:nvSpPr>
        <p:spPr>
          <a:xfrm>
            <a:off x="555784" y="148140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(a)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CD0C526-7AEA-2245-B316-A5FD4845D2F0}"/>
              </a:ext>
            </a:extLst>
          </p:cNvPr>
          <p:cNvSpPr txBox="1"/>
          <p:nvPr/>
        </p:nvSpPr>
        <p:spPr>
          <a:xfrm>
            <a:off x="4188519" y="148140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(b)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A9192D4-BF26-5040-B863-03895A9A1BE6}"/>
              </a:ext>
            </a:extLst>
          </p:cNvPr>
          <p:cNvSpPr txBox="1"/>
          <p:nvPr/>
        </p:nvSpPr>
        <p:spPr>
          <a:xfrm>
            <a:off x="555784" y="3297402"/>
            <a:ext cx="3433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(c)</a:t>
            </a:r>
          </a:p>
        </p:txBody>
      </p:sp>
      <p:sp>
        <p:nvSpPr>
          <p:cNvPr id="21" name="Rectangle 20"/>
          <p:cNvSpPr/>
          <p:nvPr/>
        </p:nvSpPr>
        <p:spPr>
          <a:xfrm rot="16200000">
            <a:off x="285123" y="4782611"/>
            <a:ext cx="8595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Amplitude</a:t>
            </a:r>
            <a:endParaRPr lang="he-IL" sz="1200" b="1" dirty="0"/>
          </a:p>
        </p:txBody>
      </p:sp>
      <p:sp>
        <p:nvSpPr>
          <p:cNvPr id="22" name="Rectangle 21"/>
          <p:cNvSpPr/>
          <p:nvPr/>
        </p:nvSpPr>
        <p:spPr>
          <a:xfrm rot="16200000">
            <a:off x="4105399" y="4776724"/>
            <a:ext cx="6358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Period </a:t>
            </a:r>
            <a:endParaRPr lang="he-IL" sz="1200" b="1" dirty="0"/>
          </a:p>
        </p:txBody>
      </p:sp>
      <p:sp>
        <p:nvSpPr>
          <p:cNvPr id="23" name="Rectangle 22"/>
          <p:cNvSpPr/>
          <p:nvPr/>
        </p:nvSpPr>
        <p:spPr>
          <a:xfrm rot="16200000">
            <a:off x="4105399" y="1617236"/>
            <a:ext cx="6358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Period </a:t>
            </a:r>
            <a:endParaRPr lang="he-IL" sz="12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7136600" y="4694824"/>
            <a:ext cx="837089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/>
              <a:t>rpoC1</a:t>
            </a:r>
            <a:r>
              <a:rPr lang="en-US" sz="1200" b="1" baseline="30000" dirty="0"/>
              <a:t>1713G</a:t>
            </a:r>
            <a:endParaRPr lang="he-IL" sz="10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7167838" y="6119431"/>
            <a:ext cx="822661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/>
              <a:t>rpoC1</a:t>
            </a:r>
            <a:r>
              <a:rPr lang="en-US" sz="1200" b="1" baseline="30000" dirty="0"/>
              <a:t>1713T</a:t>
            </a:r>
            <a:endParaRPr lang="he-IL" sz="1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3417205" y="4650156"/>
            <a:ext cx="837089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/>
              <a:t>rpoC1</a:t>
            </a:r>
            <a:r>
              <a:rPr lang="en-US" sz="1200" b="1" baseline="30000" dirty="0"/>
              <a:t>1713G</a:t>
            </a:r>
            <a:endParaRPr lang="he-IL" sz="1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3418160" y="4927406"/>
            <a:ext cx="822661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/>
              <a:t>rpoC1</a:t>
            </a:r>
            <a:r>
              <a:rPr lang="en-US" sz="1200" b="1" baseline="30000" dirty="0"/>
              <a:t>1713T</a:t>
            </a:r>
            <a:endParaRPr lang="he-IL" sz="1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1717324" y="457345"/>
            <a:ext cx="28245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3295940" y="948299"/>
            <a:ext cx="292068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b</a:t>
            </a:r>
            <a:endParaRPr lang="he-IL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1836722" y="1976167"/>
            <a:ext cx="271228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c</a:t>
            </a:r>
            <a:endParaRPr lang="he-IL" sz="1600" dirty="0"/>
          </a:p>
        </p:txBody>
      </p:sp>
      <p:sp>
        <p:nvSpPr>
          <p:cNvPr id="31" name="TextBox 30"/>
          <p:cNvSpPr txBox="1"/>
          <p:nvPr/>
        </p:nvSpPr>
        <p:spPr>
          <a:xfrm>
            <a:off x="3339976" y="2206018"/>
            <a:ext cx="292068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d</a:t>
            </a:r>
            <a:endParaRPr lang="he-IL" sz="1600" dirty="0"/>
          </a:p>
        </p:txBody>
      </p:sp>
      <p:sp>
        <p:nvSpPr>
          <p:cNvPr id="32" name="TextBox 31"/>
          <p:cNvSpPr txBox="1"/>
          <p:nvPr/>
        </p:nvSpPr>
        <p:spPr>
          <a:xfrm>
            <a:off x="1773447" y="4783621"/>
            <a:ext cx="28245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3190157" y="4980306"/>
            <a:ext cx="292068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b</a:t>
            </a:r>
            <a:endParaRPr lang="he-IL" sz="1600" dirty="0"/>
          </a:p>
        </p:txBody>
      </p:sp>
      <p:sp>
        <p:nvSpPr>
          <p:cNvPr id="34" name="TextBox 33"/>
          <p:cNvSpPr txBox="1"/>
          <p:nvPr/>
        </p:nvSpPr>
        <p:spPr>
          <a:xfrm>
            <a:off x="1858549" y="5721292"/>
            <a:ext cx="315759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c</a:t>
            </a:r>
            <a:endParaRPr lang="he-IL" sz="1600" dirty="0"/>
          </a:p>
        </p:txBody>
      </p:sp>
      <p:sp>
        <p:nvSpPr>
          <p:cNvPr id="35" name="TextBox 34"/>
          <p:cNvSpPr txBox="1"/>
          <p:nvPr/>
        </p:nvSpPr>
        <p:spPr>
          <a:xfrm>
            <a:off x="3258018" y="5867294"/>
            <a:ext cx="271228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c</a:t>
            </a:r>
            <a:endParaRPr lang="he-IL" sz="1600" dirty="0"/>
          </a:p>
        </p:txBody>
      </p:sp>
      <p:sp>
        <p:nvSpPr>
          <p:cNvPr id="36" name="TextBox 35"/>
          <p:cNvSpPr txBox="1"/>
          <p:nvPr/>
        </p:nvSpPr>
        <p:spPr>
          <a:xfrm>
            <a:off x="1740355" y="3470786"/>
            <a:ext cx="28245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37" name="TextBox 36"/>
          <p:cNvSpPr txBox="1"/>
          <p:nvPr/>
        </p:nvSpPr>
        <p:spPr>
          <a:xfrm>
            <a:off x="1825457" y="4192020"/>
            <a:ext cx="315759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b</a:t>
            </a:r>
            <a:endParaRPr lang="he-IL" sz="1600" dirty="0"/>
          </a:p>
        </p:txBody>
      </p:sp>
      <p:sp>
        <p:nvSpPr>
          <p:cNvPr id="38" name="TextBox 37"/>
          <p:cNvSpPr txBox="1"/>
          <p:nvPr/>
        </p:nvSpPr>
        <p:spPr>
          <a:xfrm>
            <a:off x="5437104" y="751324"/>
            <a:ext cx="570896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39" name="TextBox 38"/>
          <p:cNvSpPr txBox="1"/>
          <p:nvPr/>
        </p:nvSpPr>
        <p:spPr>
          <a:xfrm>
            <a:off x="6842282" y="382643"/>
            <a:ext cx="38985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ab</a:t>
            </a:r>
            <a:endParaRPr lang="he-IL" sz="1600" dirty="0"/>
          </a:p>
        </p:txBody>
      </p:sp>
      <p:sp>
        <p:nvSpPr>
          <p:cNvPr id="40" name="TextBox 39"/>
          <p:cNvSpPr txBox="1"/>
          <p:nvPr/>
        </p:nvSpPr>
        <p:spPr>
          <a:xfrm>
            <a:off x="7005969" y="1484097"/>
            <a:ext cx="271228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c</a:t>
            </a:r>
            <a:endParaRPr lang="he-IL" sz="1600" dirty="0"/>
          </a:p>
        </p:txBody>
      </p:sp>
      <p:sp>
        <p:nvSpPr>
          <p:cNvPr id="41" name="TextBox 40"/>
          <p:cNvSpPr txBox="1"/>
          <p:nvPr/>
        </p:nvSpPr>
        <p:spPr>
          <a:xfrm>
            <a:off x="5401599" y="2494549"/>
            <a:ext cx="292068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d</a:t>
            </a:r>
            <a:endParaRPr lang="he-IL" sz="1600" dirty="0"/>
          </a:p>
        </p:txBody>
      </p:sp>
      <p:sp>
        <p:nvSpPr>
          <p:cNvPr id="42" name="TextBox 41"/>
          <p:cNvSpPr txBox="1"/>
          <p:nvPr/>
        </p:nvSpPr>
        <p:spPr>
          <a:xfrm>
            <a:off x="5456706" y="3684272"/>
            <a:ext cx="335816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43" name="TextBox 42"/>
          <p:cNvSpPr txBox="1"/>
          <p:nvPr/>
        </p:nvSpPr>
        <p:spPr>
          <a:xfrm>
            <a:off x="6926798" y="3662649"/>
            <a:ext cx="54224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ab</a:t>
            </a:r>
            <a:endParaRPr lang="he-IL" sz="1600" dirty="0"/>
          </a:p>
        </p:txBody>
      </p:sp>
      <p:sp>
        <p:nvSpPr>
          <p:cNvPr id="44" name="TextBox 43"/>
          <p:cNvSpPr txBox="1"/>
          <p:nvPr/>
        </p:nvSpPr>
        <p:spPr>
          <a:xfrm>
            <a:off x="7065147" y="4087911"/>
            <a:ext cx="54224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ab</a:t>
            </a:r>
            <a:endParaRPr lang="he-IL" sz="1600" dirty="0"/>
          </a:p>
        </p:txBody>
      </p:sp>
      <p:sp>
        <p:nvSpPr>
          <p:cNvPr id="45" name="TextBox 44"/>
          <p:cNvSpPr txBox="1"/>
          <p:nvPr/>
        </p:nvSpPr>
        <p:spPr>
          <a:xfrm>
            <a:off x="5448636" y="4303414"/>
            <a:ext cx="54224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b</a:t>
            </a:r>
            <a:endParaRPr lang="he-IL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401599" y="5648222"/>
            <a:ext cx="54224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b</a:t>
            </a:r>
            <a:endParaRPr lang="he-IL" sz="1600" dirty="0"/>
          </a:p>
        </p:txBody>
      </p:sp>
      <p:sp>
        <p:nvSpPr>
          <p:cNvPr id="47" name="TextBox 46"/>
          <p:cNvSpPr txBox="1"/>
          <p:nvPr/>
        </p:nvSpPr>
        <p:spPr>
          <a:xfrm>
            <a:off x="5429147" y="4971823"/>
            <a:ext cx="54224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6961010" y="4840446"/>
            <a:ext cx="54224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7009771" y="5321282"/>
            <a:ext cx="54224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50" name="Rectangle 49"/>
          <p:cNvSpPr/>
          <p:nvPr/>
        </p:nvSpPr>
        <p:spPr>
          <a:xfrm>
            <a:off x="9615386" y="6281628"/>
            <a:ext cx="20476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Fig. 4.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085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163" t="11171" r="14606" b="4936"/>
          <a:stretch/>
        </p:blipFill>
        <p:spPr>
          <a:xfrm>
            <a:off x="5613634" y="577753"/>
            <a:ext cx="4561283" cy="34573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3374" t="4653" r="14607" b="4369"/>
          <a:stretch/>
        </p:blipFill>
        <p:spPr>
          <a:xfrm>
            <a:off x="882175" y="550086"/>
            <a:ext cx="4212771" cy="3494314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 rot="16200000">
            <a:off x="359768" y="2951844"/>
            <a:ext cx="8595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Amplitude</a:t>
            </a:r>
            <a:endParaRPr lang="he-IL" sz="1200" b="1" dirty="0"/>
          </a:p>
        </p:txBody>
      </p:sp>
      <p:sp>
        <p:nvSpPr>
          <p:cNvPr id="21" name="Rectangle 20"/>
          <p:cNvSpPr/>
          <p:nvPr/>
        </p:nvSpPr>
        <p:spPr>
          <a:xfrm rot="16200000">
            <a:off x="471626" y="1261594"/>
            <a:ext cx="6358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Period </a:t>
            </a:r>
            <a:endParaRPr lang="he-IL" sz="12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0253AF8-FA1A-7A44-BB59-7A98222518A5}"/>
              </a:ext>
            </a:extLst>
          </p:cNvPr>
          <p:cNvSpPr txBox="1"/>
          <p:nvPr/>
        </p:nvSpPr>
        <p:spPr>
          <a:xfrm>
            <a:off x="529072" y="343094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(a)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4"/>
          <a:srcRect l="24927" t="94912" r="41814" b="2025"/>
          <a:stretch/>
        </p:blipFill>
        <p:spPr>
          <a:xfrm>
            <a:off x="6336525" y="2275423"/>
            <a:ext cx="1708262" cy="125084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 rot="16200000">
            <a:off x="5077483" y="2995387"/>
            <a:ext cx="8595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Amplitude</a:t>
            </a:r>
            <a:endParaRPr lang="he-IL" sz="1200" b="1" dirty="0"/>
          </a:p>
        </p:txBody>
      </p:sp>
      <p:sp>
        <p:nvSpPr>
          <p:cNvPr id="30" name="Rectangle 29"/>
          <p:cNvSpPr/>
          <p:nvPr/>
        </p:nvSpPr>
        <p:spPr>
          <a:xfrm rot="16200000">
            <a:off x="5189341" y="1305137"/>
            <a:ext cx="6358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Period </a:t>
            </a:r>
            <a:endParaRPr lang="he-IL" sz="1200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0253AF8-FA1A-7A44-BB59-7A98222518A5}"/>
              </a:ext>
            </a:extLst>
          </p:cNvPr>
          <p:cNvSpPr txBox="1"/>
          <p:nvPr/>
        </p:nvSpPr>
        <p:spPr>
          <a:xfrm>
            <a:off x="529072" y="2138485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(b)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902995" y="370022"/>
            <a:ext cx="356188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/>
              <a:t>HT</a:t>
            </a:r>
            <a:endParaRPr lang="he-IL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8764066" y="370022"/>
            <a:ext cx="362407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/>
              <a:t>OT</a:t>
            </a:r>
            <a:endParaRPr lang="he-IL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923058" y="4035144"/>
            <a:ext cx="324128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/>
              <a:t>GI</a:t>
            </a:r>
            <a:endParaRPr lang="he-IL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7633799" y="4035144"/>
            <a:ext cx="970137" cy="27699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200" b="1" dirty="0" err="1"/>
              <a:t>Plasmotype</a:t>
            </a:r>
            <a:r>
              <a:rPr lang="en-US" sz="1200" b="1" dirty="0"/>
              <a:t> </a:t>
            </a:r>
            <a:endParaRPr lang="he-IL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124984" y="718025"/>
            <a:ext cx="28245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3942997" y="1438040"/>
            <a:ext cx="292068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b</a:t>
            </a:r>
            <a:endParaRPr lang="he-IL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3975850" y="762420"/>
            <a:ext cx="28245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38" name="TextBox 37"/>
          <p:cNvSpPr txBox="1"/>
          <p:nvPr/>
        </p:nvSpPr>
        <p:spPr>
          <a:xfrm>
            <a:off x="2025248" y="1128586"/>
            <a:ext cx="292068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b</a:t>
            </a:r>
            <a:endParaRPr lang="he-IL" sz="1600" dirty="0"/>
          </a:p>
        </p:txBody>
      </p:sp>
      <p:sp>
        <p:nvSpPr>
          <p:cNvPr id="39" name="TextBox 38"/>
          <p:cNvSpPr txBox="1"/>
          <p:nvPr/>
        </p:nvSpPr>
        <p:spPr>
          <a:xfrm>
            <a:off x="2136159" y="2336817"/>
            <a:ext cx="28245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40" name="TextBox 39"/>
          <p:cNvSpPr txBox="1"/>
          <p:nvPr/>
        </p:nvSpPr>
        <p:spPr>
          <a:xfrm>
            <a:off x="3954172" y="3012278"/>
            <a:ext cx="292068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b</a:t>
            </a:r>
            <a:endParaRPr lang="he-IL" sz="1600" dirty="0"/>
          </a:p>
        </p:txBody>
      </p:sp>
      <p:sp>
        <p:nvSpPr>
          <p:cNvPr id="41" name="TextBox 40"/>
          <p:cNvSpPr txBox="1"/>
          <p:nvPr/>
        </p:nvSpPr>
        <p:spPr>
          <a:xfrm>
            <a:off x="4025991" y="2199087"/>
            <a:ext cx="28245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42" name="TextBox 41"/>
          <p:cNvSpPr txBox="1"/>
          <p:nvPr/>
        </p:nvSpPr>
        <p:spPr>
          <a:xfrm>
            <a:off x="2050373" y="3181555"/>
            <a:ext cx="292068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b</a:t>
            </a:r>
            <a:endParaRPr lang="he-IL" sz="1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DB72234-894F-2040-8B38-0365DA20D784}"/>
              </a:ext>
            </a:extLst>
          </p:cNvPr>
          <p:cNvSpPr txBox="1"/>
          <p:nvPr/>
        </p:nvSpPr>
        <p:spPr>
          <a:xfrm>
            <a:off x="5311506" y="343094"/>
            <a:ext cx="3433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(c)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430443" y="797273"/>
            <a:ext cx="28245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44" name="TextBox 43"/>
          <p:cNvSpPr txBox="1"/>
          <p:nvPr/>
        </p:nvSpPr>
        <p:spPr>
          <a:xfrm>
            <a:off x="7497994" y="1508625"/>
            <a:ext cx="292068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b</a:t>
            </a:r>
            <a:endParaRPr lang="he-IL" sz="1600" dirty="0"/>
          </a:p>
        </p:txBody>
      </p:sp>
      <p:sp>
        <p:nvSpPr>
          <p:cNvPr id="45" name="TextBox 44"/>
          <p:cNvSpPr txBox="1"/>
          <p:nvPr/>
        </p:nvSpPr>
        <p:spPr>
          <a:xfrm>
            <a:off x="7351349" y="1197794"/>
            <a:ext cx="38985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ab</a:t>
            </a:r>
            <a:endParaRPr lang="he-IL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6242228" y="1405269"/>
            <a:ext cx="38985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ab</a:t>
            </a:r>
            <a:endParaRPr lang="he-IL" sz="1600" dirty="0"/>
          </a:p>
        </p:txBody>
      </p:sp>
      <p:sp>
        <p:nvSpPr>
          <p:cNvPr id="47" name="TextBox 46"/>
          <p:cNvSpPr txBox="1"/>
          <p:nvPr/>
        </p:nvSpPr>
        <p:spPr>
          <a:xfrm>
            <a:off x="6368267" y="3050765"/>
            <a:ext cx="28245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6502047" y="3034660"/>
            <a:ext cx="28245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7414537" y="2743485"/>
            <a:ext cx="28245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50" name="TextBox 49"/>
          <p:cNvSpPr txBox="1"/>
          <p:nvPr/>
        </p:nvSpPr>
        <p:spPr>
          <a:xfrm>
            <a:off x="7497994" y="2987566"/>
            <a:ext cx="28245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51" name="TextBox 50"/>
          <p:cNvSpPr txBox="1"/>
          <p:nvPr/>
        </p:nvSpPr>
        <p:spPr>
          <a:xfrm>
            <a:off x="8395962" y="532963"/>
            <a:ext cx="28245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52" name="TextBox 51"/>
          <p:cNvSpPr txBox="1"/>
          <p:nvPr/>
        </p:nvSpPr>
        <p:spPr>
          <a:xfrm>
            <a:off x="8411574" y="740066"/>
            <a:ext cx="28245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53" name="TextBox 52"/>
          <p:cNvSpPr txBox="1"/>
          <p:nvPr/>
        </p:nvSpPr>
        <p:spPr>
          <a:xfrm>
            <a:off x="9409863" y="768407"/>
            <a:ext cx="28245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54" name="TextBox 53"/>
          <p:cNvSpPr txBox="1"/>
          <p:nvPr/>
        </p:nvSpPr>
        <p:spPr>
          <a:xfrm>
            <a:off x="9532866" y="771193"/>
            <a:ext cx="28245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55" name="TextBox 54"/>
          <p:cNvSpPr txBox="1"/>
          <p:nvPr/>
        </p:nvSpPr>
        <p:spPr>
          <a:xfrm>
            <a:off x="9498897" y="2137171"/>
            <a:ext cx="28245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a</a:t>
            </a:r>
            <a:endParaRPr lang="he-IL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8374216" y="2231230"/>
            <a:ext cx="38985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ab</a:t>
            </a:r>
            <a:endParaRPr lang="he-IL" sz="1600" dirty="0"/>
          </a:p>
        </p:txBody>
      </p:sp>
      <p:sp>
        <p:nvSpPr>
          <p:cNvPr id="57" name="TextBox 56"/>
          <p:cNvSpPr txBox="1"/>
          <p:nvPr/>
        </p:nvSpPr>
        <p:spPr>
          <a:xfrm>
            <a:off x="8260731" y="2574208"/>
            <a:ext cx="292068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b</a:t>
            </a:r>
            <a:endParaRPr lang="he-IL" sz="1600" dirty="0"/>
          </a:p>
        </p:txBody>
      </p:sp>
      <p:sp>
        <p:nvSpPr>
          <p:cNvPr id="58" name="TextBox 57"/>
          <p:cNvSpPr txBox="1"/>
          <p:nvPr/>
        </p:nvSpPr>
        <p:spPr>
          <a:xfrm>
            <a:off x="9352863" y="2585185"/>
            <a:ext cx="292068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/>
              <a:t>b</a:t>
            </a:r>
            <a:endParaRPr lang="he-IL" sz="160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DB72234-894F-2040-8B38-0365DA20D784}"/>
              </a:ext>
            </a:extLst>
          </p:cNvPr>
          <p:cNvSpPr txBox="1"/>
          <p:nvPr/>
        </p:nvSpPr>
        <p:spPr>
          <a:xfrm>
            <a:off x="5311506" y="2138485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(d)</a:t>
            </a:r>
          </a:p>
        </p:txBody>
      </p:sp>
      <p:sp>
        <p:nvSpPr>
          <p:cNvPr id="60" name="Rectangle 59"/>
          <p:cNvSpPr/>
          <p:nvPr/>
        </p:nvSpPr>
        <p:spPr>
          <a:xfrm>
            <a:off x="987405" y="6240302"/>
            <a:ext cx="10378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Fig. 5.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6370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536410" y="903223"/>
            <a:ext cx="4925051" cy="929504"/>
            <a:chOff x="947520" y="897604"/>
            <a:chExt cx="7313970" cy="1446662"/>
          </a:xfrm>
        </p:grpSpPr>
        <p:grpSp>
          <p:nvGrpSpPr>
            <p:cNvPr id="4" name="Group 3"/>
            <p:cNvGrpSpPr/>
            <p:nvPr/>
          </p:nvGrpSpPr>
          <p:grpSpPr>
            <a:xfrm>
              <a:off x="947520" y="897604"/>
              <a:ext cx="7313970" cy="1446662"/>
              <a:chOff x="1644065" y="685221"/>
              <a:chExt cx="7313970" cy="1446662"/>
            </a:xfrm>
          </p:grpSpPr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6AE2AB96-ADD5-4D78-8E15-D8BA317E8F3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60502" y="1354969"/>
                <a:ext cx="3944" cy="19614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AA461A3-0EF7-42D8-8BCC-FD86927AE1C3}"/>
                  </a:ext>
                </a:extLst>
              </p:cNvPr>
              <p:cNvSpPr txBox="1"/>
              <p:nvPr/>
            </p:nvSpPr>
            <p:spPr>
              <a:xfrm>
                <a:off x="6013317" y="1111680"/>
                <a:ext cx="1471462" cy="383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Coding region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574A955-E570-40F0-BA1B-82E275B0004A}"/>
                  </a:ext>
                </a:extLst>
              </p:cNvPr>
              <p:cNvSpPr txBox="1"/>
              <p:nvPr/>
            </p:nvSpPr>
            <p:spPr>
              <a:xfrm>
                <a:off x="1644065" y="1223658"/>
                <a:ext cx="1374697" cy="383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AtCG00180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727467C-D164-41BD-BFD7-FCE0E7EF0BD3}"/>
                  </a:ext>
                </a:extLst>
              </p:cNvPr>
              <p:cNvSpPr txBox="1"/>
              <p:nvPr/>
            </p:nvSpPr>
            <p:spPr>
              <a:xfrm>
                <a:off x="1734275" y="1603143"/>
                <a:ext cx="986491" cy="383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AtrpoC1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865BFD0-FA74-4DEE-8892-7CDCB20881A9}"/>
                  </a:ext>
                </a:extLst>
              </p:cNvPr>
              <p:cNvSpPr txBox="1"/>
              <p:nvPr/>
            </p:nvSpPr>
            <p:spPr>
              <a:xfrm>
                <a:off x="2713034" y="1030021"/>
                <a:ext cx="818763" cy="383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ATG</a:t>
                </a:r>
              </a:p>
            </p:txBody>
          </p:sp>
          <p:cxnSp>
            <p:nvCxnSpPr>
              <p:cNvPr id="11" name="Straight Connector 6">
                <a:extLst>
                  <a:ext uri="{FF2B5EF4-FFF2-40B4-BE49-F238E27FC236}">
                    <a16:creationId xmlns:a16="http://schemas.microsoft.com/office/drawing/2014/main" id="{CD1B840E-A1AD-48D7-A7A1-6192959749D2}"/>
                  </a:ext>
                </a:extLst>
              </p:cNvPr>
              <p:cNvCxnSpPr/>
              <p:nvPr/>
            </p:nvCxnSpPr>
            <p:spPr>
              <a:xfrm rot="10800000" flipV="1">
                <a:off x="1734275" y="1556426"/>
                <a:ext cx="7223760" cy="2338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Pentagon 49">
                <a:extLst>
                  <a:ext uri="{FF2B5EF4-FFF2-40B4-BE49-F238E27FC236}">
                    <a16:creationId xmlns:a16="http://schemas.microsoft.com/office/drawing/2014/main" id="{B901E783-FC6B-4A26-9CE9-2B6E8C8E2FB7}"/>
                  </a:ext>
                </a:extLst>
              </p:cNvPr>
              <p:cNvSpPr/>
              <p:nvPr/>
            </p:nvSpPr>
            <p:spPr>
              <a:xfrm>
                <a:off x="5243970" y="1444714"/>
                <a:ext cx="3017520" cy="215048"/>
              </a:xfrm>
              <a:prstGeom prst="homePlat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172C5BDF-6CDD-4075-BFDA-9A444979F22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959461" y="1443774"/>
                <a:ext cx="822960" cy="21467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0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6C887EC1-A890-4A1E-8DE9-727A959E1A6B}"/>
                  </a:ext>
                </a:extLst>
              </p:cNvPr>
              <p:cNvCxnSpPr/>
              <p:nvPr/>
            </p:nvCxnSpPr>
            <p:spPr>
              <a:xfrm rot="5400000" flipH="1" flipV="1">
                <a:off x="2961538" y="1431190"/>
                <a:ext cx="1588" cy="154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" name="Group 26">
                <a:extLst>
                  <a:ext uri="{FF2B5EF4-FFF2-40B4-BE49-F238E27FC236}">
                    <a16:creationId xmlns:a16="http://schemas.microsoft.com/office/drawing/2014/main" id="{39D329F5-EEEE-418A-93AA-13666D44E760}"/>
                  </a:ext>
                </a:extLst>
              </p:cNvPr>
              <p:cNvGrpSpPr/>
              <p:nvPr/>
            </p:nvGrpSpPr>
            <p:grpSpPr>
              <a:xfrm>
                <a:off x="4501891" y="685221"/>
                <a:ext cx="1426141" cy="886001"/>
                <a:chOff x="2653737" y="1229802"/>
                <a:chExt cx="1254080" cy="675989"/>
              </a:xfrm>
            </p:grpSpPr>
            <p:grpSp>
              <p:nvGrpSpPr>
                <p:cNvPr id="18" name="Group 13">
                  <a:extLst>
                    <a:ext uri="{FF2B5EF4-FFF2-40B4-BE49-F238E27FC236}">
                      <a16:creationId xmlns:a16="http://schemas.microsoft.com/office/drawing/2014/main" id="{4964E789-F594-412C-A30B-8AD032408125}"/>
                    </a:ext>
                  </a:extLst>
                </p:cNvPr>
                <p:cNvGrpSpPr/>
                <p:nvPr/>
              </p:nvGrpSpPr>
              <p:grpSpPr>
                <a:xfrm>
                  <a:off x="2971800" y="1555520"/>
                  <a:ext cx="457200" cy="152400"/>
                  <a:chOff x="3429000" y="1295400"/>
                  <a:chExt cx="457200" cy="152400"/>
                </a:xfrm>
              </p:grpSpPr>
              <p:cxnSp>
                <p:nvCxnSpPr>
                  <p:cNvPr id="28" name="Straight Connector 27">
                    <a:extLst>
                      <a:ext uri="{FF2B5EF4-FFF2-40B4-BE49-F238E27FC236}">
                        <a16:creationId xmlns:a16="http://schemas.microsoft.com/office/drawing/2014/main" id="{90218823-B1E2-4AF7-9BED-8F8160A94C7E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3429000" y="1295400"/>
                    <a:ext cx="228600" cy="1524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Straight Connector 28">
                    <a:extLst>
                      <a:ext uri="{FF2B5EF4-FFF2-40B4-BE49-F238E27FC236}">
                        <a16:creationId xmlns:a16="http://schemas.microsoft.com/office/drawing/2014/main" id="{B99EEDFB-D347-4855-84E5-58C2520766FD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3657600" y="1295400"/>
                    <a:ext cx="228600" cy="1524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7A237CB3-8367-4BDA-8509-3977294F83D2}"/>
                    </a:ext>
                  </a:extLst>
                </p:cNvPr>
                <p:cNvCxnSpPr/>
                <p:nvPr/>
              </p:nvCxnSpPr>
              <p:spPr>
                <a:xfrm rot="5400000">
                  <a:off x="3102655" y="1806458"/>
                  <a:ext cx="197078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8B4AC47C-4155-453E-B238-636935049463}"/>
                    </a:ext>
                  </a:extLst>
                </p:cNvPr>
                <p:cNvSpPr/>
                <p:nvPr/>
              </p:nvSpPr>
              <p:spPr>
                <a:xfrm>
                  <a:off x="2971800" y="1479319"/>
                  <a:ext cx="457200" cy="762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73AF5AAC-EBC0-470D-A762-C8DB5F19D090}"/>
                    </a:ext>
                  </a:extLst>
                </p:cNvPr>
                <p:cNvCxnSpPr>
                  <a:stCxn id="20" idx="1"/>
                  <a:endCxn id="20" idx="1"/>
                </p:cNvCxnSpPr>
                <p:nvPr/>
              </p:nvCxnSpPr>
              <p:spPr>
                <a:xfrm>
                  <a:off x="2971800" y="1517420"/>
                  <a:ext cx="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6081642D-9B82-451F-BF99-C16CB3A2B31C}"/>
                    </a:ext>
                  </a:extLst>
                </p:cNvPr>
                <p:cNvSpPr txBox="1"/>
                <p:nvPr/>
              </p:nvSpPr>
              <p:spPr>
                <a:xfrm>
                  <a:off x="2931059" y="1416684"/>
                  <a:ext cx="663270" cy="21928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T-DNA</a:t>
                  </a: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66815854-1338-4CD0-A0DB-E87818E5057F}"/>
                    </a:ext>
                  </a:extLst>
                </p:cNvPr>
                <p:cNvSpPr txBox="1"/>
                <p:nvPr/>
              </p:nvSpPr>
              <p:spPr>
                <a:xfrm>
                  <a:off x="3324987" y="1382546"/>
                  <a:ext cx="443754" cy="2558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LB</a:t>
                  </a:r>
                </a:p>
              </p:txBody>
            </p:sp>
            <p:sp>
              <p:nvSpPr>
                <p:cNvPr id="24" name="TextBox 11">
                  <a:extLst>
                    <a:ext uri="{FF2B5EF4-FFF2-40B4-BE49-F238E27FC236}">
                      <a16:creationId xmlns:a16="http://schemas.microsoft.com/office/drawing/2014/main" id="{8BD9D17A-47A1-4E19-93B3-7869A49E91AA}"/>
                    </a:ext>
                  </a:extLst>
                </p:cNvPr>
                <p:cNvSpPr txBox="1"/>
                <p:nvPr/>
              </p:nvSpPr>
              <p:spPr>
                <a:xfrm>
                  <a:off x="2653737" y="1385979"/>
                  <a:ext cx="459717" cy="2558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RB</a:t>
                  </a:r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1282C680-61AB-45BD-ADFD-BCF783436F1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974848" y="1482367"/>
                  <a:ext cx="73152" cy="73152"/>
                </a:xfrm>
                <a:prstGeom prst="rect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F532DFD3-A696-474A-9949-29C5DD3DC28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352800" y="1479319"/>
                  <a:ext cx="73152" cy="73152"/>
                </a:xfrm>
                <a:prstGeom prst="rect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7" name="TextBox 20">
                  <a:extLst>
                    <a:ext uri="{FF2B5EF4-FFF2-40B4-BE49-F238E27FC236}">
                      <a16:creationId xmlns:a16="http://schemas.microsoft.com/office/drawing/2014/main" id="{8E438565-3CB9-4793-9C91-B4FC6279E6DC}"/>
                    </a:ext>
                  </a:extLst>
                </p:cNvPr>
                <p:cNvSpPr txBox="1"/>
                <p:nvPr/>
              </p:nvSpPr>
              <p:spPr>
                <a:xfrm>
                  <a:off x="2797781" y="1229802"/>
                  <a:ext cx="1110036" cy="2923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b="1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cs835205</a:t>
                  </a:r>
                </a:p>
              </p:txBody>
            </p:sp>
          </p:grpSp>
          <p:cxnSp>
            <p:nvCxnSpPr>
              <p:cNvPr id="16" name="Straight Connector 15"/>
              <p:cNvCxnSpPr/>
              <p:nvPr/>
            </p:nvCxnSpPr>
            <p:spPr>
              <a:xfrm>
                <a:off x="7862728" y="2131883"/>
                <a:ext cx="914400" cy="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/>
              <p:cNvSpPr txBox="1"/>
              <p:nvPr/>
            </p:nvSpPr>
            <p:spPr>
              <a:xfrm>
                <a:off x="7919890" y="1771473"/>
                <a:ext cx="674170" cy="3353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0.5 kb</a:t>
                </a:r>
              </a:p>
            </p:txBody>
          </p:sp>
        </p:grp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EAA461A3-0EF7-42D8-8BCC-FD86927AE1C3}"/>
                </a:ext>
              </a:extLst>
            </p:cNvPr>
            <p:cNvSpPr txBox="1"/>
            <p:nvPr/>
          </p:nvSpPr>
          <p:spPr>
            <a:xfrm>
              <a:off x="3426181" y="1829167"/>
              <a:ext cx="82752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Intron</a:t>
              </a: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240967" y="710052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(a)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40967" y="2093298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(b)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5708846" y="1113348"/>
            <a:ext cx="5520152" cy="1043786"/>
            <a:chOff x="505817" y="577867"/>
            <a:chExt cx="6588503" cy="1480953"/>
          </a:xfrm>
        </p:grpSpPr>
        <p:grpSp>
          <p:nvGrpSpPr>
            <p:cNvPr id="33" name="Group 32"/>
            <p:cNvGrpSpPr/>
            <p:nvPr/>
          </p:nvGrpSpPr>
          <p:grpSpPr>
            <a:xfrm>
              <a:off x="505817" y="577867"/>
              <a:ext cx="6588503" cy="1480953"/>
              <a:chOff x="1041527" y="3128943"/>
              <a:chExt cx="6588503" cy="1480953"/>
            </a:xfrm>
          </p:grpSpPr>
          <p:cxnSp>
            <p:nvCxnSpPr>
              <p:cNvPr id="43" name="Straight Connector 42"/>
              <p:cNvCxnSpPr>
                <a:stCxn id="44" idx="3"/>
                <a:endCxn id="53" idx="3"/>
              </p:cNvCxnSpPr>
              <p:nvPr/>
            </p:nvCxnSpPr>
            <p:spPr>
              <a:xfrm>
                <a:off x="1379904" y="3618102"/>
                <a:ext cx="5886913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Rectangle 43"/>
              <p:cNvSpPr/>
              <p:nvPr/>
            </p:nvSpPr>
            <p:spPr>
              <a:xfrm>
                <a:off x="1351104" y="3510102"/>
                <a:ext cx="28800" cy="216000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" name="Right Arrow 44"/>
              <p:cNvSpPr/>
              <p:nvPr/>
            </p:nvSpPr>
            <p:spPr>
              <a:xfrm>
                <a:off x="1636374" y="3403813"/>
                <a:ext cx="198000" cy="432000"/>
              </a:xfrm>
              <a:prstGeom prst="rightArrow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" name="Right Arrow 45"/>
              <p:cNvSpPr/>
              <p:nvPr/>
            </p:nvSpPr>
            <p:spPr>
              <a:xfrm>
                <a:off x="1876714" y="3403813"/>
                <a:ext cx="860400" cy="432000"/>
              </a:xfrm>
              <a:prstGeom prst="rightArrow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2766874" y="3510102"/>
                <a:ext cx="273600" cy="2160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" name="Right Arrow 47"/>
              <p:cNvSpPr/>
              <p:nvPr/>
            </p:nvSpPr>
            <p:spPr>
              <a:xfrm>
                <a:off x="3179045" y="3403813"/>
                <a:ext cx="266400" cy="432000"/>
              </a:xfrm>
              <a:prstGeom prst="rightArrow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3545614" y="3510102"/>
                <a:ext cx="198000" cy="216000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3804805" y="3510102"/>
                <a:ext cx="2210400" cy="2160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" name="Right Arrow 50"/>
              <p:cNvSpPr/>
              <p:nvPr/>
            </p:nvSpPr>
            <p:spPr>
              <a:xfrm>
                <a:off x="6036546" y="3403813"/>
                <a:ext cx="774000" cy="432000"/>
              </a:xfrm>
              <a:prstGeom prst="rightArrow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6850498" y="3510102"/>
                <a:ext cx="190800" cy="216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7248817" y="3510102"/>
                <a:ext cx="18000" cy="216000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3757180" y="3510102"/>
                <a:ext cx="28800" cy="21600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1041527" y="3441367"/>
                <a:ext cx="384944" cy="3056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LB</a:t>
                </a: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1510140" y="3851563"/>
                <a:ext cx="578183" cy="3056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NOS P</a:t>
                </a: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2024280" y="3851563"/>
                <a:ext cx="534177" cy="3056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KanR</a:t>
                </a:r>
                <a:endParaRPr lang="en-US" sz="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2572871" y="3851563"/>
                <a:ext cx="585835" cy="3056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NOS T</a:t>
                </a: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2940203" y="3851563"/>
                <a:ext cx="868995" cy="3056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CaMV35S P</a:t>
                </a: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4014345" y="3851563"/>
                <a:ext cx="1523324" cy="3056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RpoC1 codon 571 N to K</a:t>
                </a: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6064058" y="3851563"/>
                <a:ext cx="547571" cy="3056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EGFP</a:t>
                </a: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6572212" y="3851563"/>
                <a:ext cx="916826" cy="3056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CaMV</a:t>
                </a:r>
                <a:r>
                  <a:rPr lang="en-US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8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polyA</a:t>
                </a:r>
                <a:endParaRPr lang="en-US" sz="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7239345" y="3510103"/>
                <a:ext cx="390685" cy="3056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RB</a:t>
                </a: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3346322" y="3128943"/>
                <a:ext cx="1207638" cy="3056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Chl</a:t>
                </a:r>
                <a:r>
                  <a:rPr lang="en-US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transit peptide</a:t>
                </a: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3594961" y="3851563"/>
                <a:ext cx="547571" cy="3056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6XHis</a:t>
                </a:r>
              </a:p>
            </p:txBody>
          </p:sp>
          <p:cxnSp>
            <p:nvCxnSpPr>
              <p:cNvPr id="66" name="Straight Connector 65"/>
              <p:cNvCxnSpPr/>
              <p:nvPr/>
            </p:nvCxnSpPr>
            <p:spPr>
              <a:xfrm>
                <a:off x="6771298" y="4314171"/>
                <a:ext cx="540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TextBox 66"/>
              <p:cNvSpPr txBox="1"/>
              <p:nvPr/>
            </p:nvSpPr>
            <p:spPr>
              <a:xfrm>
                <a:off x="6771297" y="4304218"/>
                <a:ext cx="541830" cy="3056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0.5 kb</a:t>
                </a:r>
              </a:p>
            </p:txBody>
          </p:sp>
        </p:grpSp>
        <p:cxnSp>
          <p:nvCxnSpPr>
            <p:cNvPr id="34" name="Straight Connector 33"/>
            <p:cNvCxnSpPr/>
            <p:nvPr/>
          </p:nvCxnSpPr>
          <p:spPr>
            <a:xfrm>
              <a:off x="1136382" y="1178684"/>
              <a:ext cx="0" cy="18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1707886" y="1178684"/>
              <a:ext cx="0" cy="18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2296059" y="1178684"/>
              <a:ext cx="0" cy="18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2712780" y="1178684"/>
              <a:ext cx="0" cy="18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3096165" y="787579"/>
              <a:ext cx="0" cy="18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3236658" y="1178684"/>
              <a:ext cx="0" cy="18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3736723" y="1178684"/>
              <a:ext cx="0" cy="18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5754531" y="1178684"/>
              <a:ext cx="0" cy="18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6414000" y="1178684"/>
              <a:ext cx="0" cy="18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TextBox 67"/>
          <p:cNvSpPr txBox="1"/>
          <p:nvPr/>
        </p:nvSpPr>
        <p:spPr>
          <a:xfrm>
            <a:off x="5684323" y="710052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(c)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5684323" y="2093298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(d)</a:t>
            </a:r>
          </a:p>
        </p:txBody>
      </p:sp>
      <p:pic>
        <p:nvPicPr>
          <p:cNvPr id="81" name="Picture 8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9037" y="2134537"/>
            <a:ext cx="3917168" cy="3888075"/>
          </a:xfrm>
          <a:prstGeom prst="rect">
            <a:avLst/>
          </a:prstGeom>
        </p:spPr>
      </p:pic>
      <p:pic>
        <p:nvPicPr>
          <p:cNvPr id="82" name="Picture 8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907" y="2157134"/>
            <a:ext cx="3151198" cy="3294740"/>
          </a:xfrm>
          <a:prstGeom prst="rect">
            <a:avLst/>
          </a:prstGeom>
        </p:spPr>
      </p:pic>
      <p:sp>
        <p:nvSpPr>
          <p:cNvPr id="83" name="TextBox 82"/>
          <p:cNvSpPr txBox="1"/>
          <p:nvPr/>
        </p:nvSpPr>
        <p:spPr>
          <a:xfrm>
            <a:off x="1762032" y="2990352"/>
            <a:ext cx="271228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/>
              <a:t>a</a:t>
            </a:r>
            <a:endParaRPr lang="he-IL" sz="1400" dirty="0"/>
          </a:p>
        </p:txBody>
      </p:sp>
      <p:sp>
        <p:nvSpPr>
          <p:cNvPr id="84" name="TextBox 83"/>
          <p:cNvSpPr txBox="1"/>
          <p:nvPr/>
        </p:nvSpPr>
        <p:spPr>
          <a:xfrm>
            <a:off x="3073948" y="3624181"/>
            <a:ext cx="279244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/>
              <a:t>b</a:t>
            </a:r>
            <a:endParaRPr lang="he-IL" sz="1400" dirty="0"/>
          </a:p>
        </p:txBody>
      </p:sp>
      <p:sp>
        <p:nvSpPr>
          <p:cNvPr id="85" name="TextBox 84"/>
          <p:cNvSpPr txBox="1"/>
          <p:nvPr/>
        </p:nvSpPr>
        <p:spPr>
          <a:xfrm>
            <a:off x="2990283" y="3325763"/>
            <a:ext cx="279244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/>
              <a:t>b</a:t>
            </a:r>
            <a:endParaRPr lang="he-IL" sz="1400" dirty="0"/>
          </a:p>
        </p:txBody>
      </p:sp>
      <p:sp>
        <p:nvSpPr>
          <p:cNvPr id="86" name="TextBox 85"/>
          <p:cNvSpPr txBox="1"/>
          <p:nvPr/>
        </p:nvSpPr>
        <p:spPr>
          <a:xfrm>
            <a:off x="1707217" y="3647440"/>
            <a:ext cx="279244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/>
              <a:t>b</a:t>
            </a:r>
            <a:endParaRPr lang="he-IL" sz="1400" dirty="0"/>
          </a:p>
        </p:txBody>
      </p:sp>
      <p:sp>
        <p:nvSpPr>
          <p:cNvPr id="91" name="TextBox 90"/>
          <p:cNvSpPr txBox="1"/>
          <p:nvPr/>
        </p:nvSpPr>
        <p:spPr>
          <a:xfrm>
            <a:off x="6862446" y="3061068"/>
            <a:ext cx="271228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/>
              <a:t>a</a:t>
            </a:r>
            <a:endParaRPr lang="he-IL" sz="1400" dirty="0"/>
          </a:p>
        </p:txBody>
      </p:sp>
      <p:sp>
        <p:nvSpPr>
          <p:cNvPr id="92" name="TextBox 91"/>
          <p:cNvSpPr txBox="1"/>
          <p:nvPr/>
        </p:nvSpPr>
        <p:spPr>
          <a:xfrm>
            <a:off x="7702981" y="3260956"/>
            <a:ext cx="279244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/>
              <a:t>b</a:t>
            </a:r>
            <a:endParaRPr lang="he-IL" sz="1400" dirty="0"/>
          </a:p>
        </p:txBody>
      </p:sp>
      <p:sp>
        <p:nvSpPr>
          <p:cNvPr id="93" name="TextBox 92"/>
          <p:cNvSpPr txBox="1"/>
          <p:nvPr/>
        </p:nvSpPr>
        <p:spPr>
          <a:xfrm>
            <a:off x="8599064" y="3143825"/>
            <a:ext cx="279244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/>
              <a:t>b</a:t>
            </a:r>
            <a:endParaRPr lang="he-IL" sz="1400" dirty="0"/>
          </a:p>
        </p:txBody>
      </p:sp>
      <p:sp>
        <p:nvSpPr>
          <p:cNvPr id="94" name="TextBox 93"/>
          <p:cNvSpPr txBox="1"/>
          <p:nvPr/>
        </p:nvSpPr>
        <p:spPr>
          <a:xfrm>
            <a:off x="9449124" y="3172263"/>
            <a:ext cx="279244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/>
              <a:t>b</a:t>
            </a:r>
            <a:endParaRPr lang="he-IL" sz="1400" dirty="0"/>
          </a:p>
        </p:txBody>
      </p:sp>
      <p:sp>
        <p:nvSpPr>
          <p:cNvPr id="95" name="TextBox 94"/>
          <p:cNvSpPr txBox="1"/>
          <p:nvPr/>
        </p:nvSpPr>
        <p:spPr>
          <a:xfrm>
            <a:off x="6859470" y="4555324"/>
            <a:ext cx="271228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/>
              <a:t>a</a:t>
            </a:r>
            <a:endParaRPr lang="he-IL" sz="1400" dirty="0"/>
          </a:p>
        </p:txBody>
      </p:sp>
      <p:sp>
        <p:nvSpPr>
          <p:cNvPr id="96" name="TextBox 95"/>
          <p:cNvSpPr txBox="1"/>
          <p:nvPr/>
        </p:nvSpPr>
        <p:spPr>
          <a:xfrm>
            <a:off x="7700005" y="4755212"/>
            <a:ext cx="279244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/>
              <a:t>b</a:t>
            </a:r>
            <a:endParaRPr lang="he-IL" sz="1400" dirty="0"/>
          </a:p>
        </p:txBody>
      </p:sp>
      <p:sp>
        <p:nvSpPr>
          <p:cNvPr id="97" name="TextBox 96"/>
          <p:cNvSpPr txBox="1"/>
          <p:nvPr/>
        </p:nvSpPr>
        <p:spPr>
          <a:xfrm>
            <a:off x="8548463" y="4638081"/>
            <a:ext cx="354584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 err="1"/>
              <a:t>bc</a:t>
            </a:r>
            <a:endParaRPr lang="he-IL" sz="1400" dirty="0"/>
          </a:p>
        </p:txBody>
      </p:sp>
      <p:sp>
        <p:nvSpPr>
          <p:cNvPr id="98" name="TextBox 97"/>
          <p:cNvSpPr txBox="1"/>
          <p:nvPr/>
        </p:nvSpPr>
        <p:spPr>
          <a:xfrm>
            <a:off x="9446148" y="4533169"/>
            <a:ext cx="260008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/>
              <a:t>c</a:t>
            </a:r>
            <a:endParaRPr lang="he-IL" sz="1400" dirty="0"/>
          </a:p>
        </p:txBody>
      </p:sp>
      <p:sp>
        <p:nvSpPr>
          <p:cNvPr id="87" name="Rectangle 86"/>
          <p:cNvSpPr/>
          <p:nvPr/>
        </p:nvSpPr>
        <p:spPr>
          <a:xfrm>
            <a:off x="987405" y="6240302"/>
            <a:ext cx="10458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Fig. 6.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289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26210</TotalTime>
  <Words>281</Words>
  <Application>Microsoft Office PowerPoint</Application>
  <PresentationFormat>Widescreen</PresentationFormat>
  <Paragraphs>179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游ゴシック</vt:lpstr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Eyal Fridman</dc:creator>
  <cp:lastModifiedBy>Lalit Dev Tiwari</cp:lastModifiedBy>
  <cp:revision>180</cp:revision>
  <dcterms:created xsi:type="dcterms:W3CDTF">2021-10-29T13:13:17Z</dcterms:created>
  <dcterms:modified xsi:type="dcterms:W3CDTF">2023-02-16T12:51:33Z</dcterms:modified>
</cp:coreProperties>
</file>