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098" autoAdjust="0"/>
    <p:restoredTop sz="94660"/>
  </p:normalViewPr>
  <p:slideViewPr>
    <p:cSldViewPr snapToGrid="0">
      <p:cViewPr varScale="1">
        <p:scale>
          <a:sx n="62" d="100"/>
          <a:sy n="62" d="100"/>
        </p:scale>
        <p:origin x="102" y="4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1501966911594512E-2"/>
          <c:y val="3.4876702257767518E-2"/>
          <c:w val="0.89529963019907954"/>
          <c:h val="0.89708932816643994"/>
        </c:manualLayout>
      </c:layout>
      <c:stockChart>
        <c:ser>
          <c:idx val="0"/>
          <c:order val="0"/>
          <c:tx>
            <c:strRef>
              <c:f>Sheet1!$B$1</c:f>
              <c:strCache>
                <c:ptCount val="1"/>
                <c:pt idx="0">
                  <c:v>High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Sheet1!$A$2:$A$4</c:f>
              <c:strCache>
                <c:ptCount val="3"/>
                <c:pt idx="0">
                  <c:v>Hospitalization</c:v>
                </c:pt>
                <c:pt idx="1">
                  <c:v>ICU Admission</c:v>
                </c:pt>
                <c:pt idx="2">
                  <c:v>Changes in Leukemia Therapy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0.9</c:v>
                </c:pt>
                <c:pt idx="1">
                  <c:v>0.8</c:v>
                </c:pt>
                <c:pt idx="2">
                  <c:v>2.5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3CBC-4B55-A032-EED354B7785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Low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Hospitalization</c:v>
                </c:pt>
                <c:pt idx="1">
                  <c:v>ICU Admission</c:v>
                </c:pt>
                <c:pt idx="2">
                  <c:v>Changes in Leukemia Therapy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0.6</c:v>
                </c:pt>
                <c:pt idx="1">
                  <c:v>0.2</c:v>
                </c:pt>
                <c:pt idx="2">
                  <c:v>1.6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3CBC-4B55-A032-EED354B7785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Close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plus"/>
            <c:size val="3"/>
            <c:spPr>
              <a:solidFill>
                <a:schemeClr val="accent6">
                  <a:lumMod val="75000"/>
                </a:schemeClr>
              </a:solidFill>
              <a:ln w="127000">
                <a:solidFill>
                  <a:schemeClr val="accent6">
                    <a:lumMod val="75000"/>
                    <a:alpha val="94000"/>
                  </a:schemeClr>
                </a:solidFill>
              </a:ln>
              <a:effectLst/>
            </c:spPr>
          </c:marker>
          <c:dLbls>
            <c:dLbl>
              <c:idx val="0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3CBC-4B55-A032-EED354B77858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Hospitalization</c:v>
                </c:pt>
                <c:pt idx="1">
                  <c:v>ICU Admission</c:v>
                </c:pt>
                <c:pt idx="2">
                  <c:v>Changes in Leukemia Therapy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0.7</c:v>
                </c:pt>
                <c:pt idx="1">
                  <c:v>0.5</c:v>
                </c:pt>
                <c:pt idx="2">
                  <c:v>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3CBC-4B55-A032-EED354B77858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hiLowLines>
          <c:spPr>
            <a:ln w="47625" cap="rnd" cmpd="sng" algn="ctr">
              <a:solidFill>
                <a:schemeClr val="accent6">
                  <a:lumMod val="75000"/>
                </a:schemeClr>
              </a:solidFill>
              <a:round/>
              <a:headEnd type="oval"/>
              <a:tailEnd type="oval"/>
            </a:ln>
            <a:effectLst/>
          </c:spPr>
        </c:hiLowLines>
        <c:axId val="100339848"/>
        <c:axId val="100338208"/>
      </c:stockChart>
      <c:catAx>
        <c:axId val="10033984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00338208"/>
        <c:crosses val="autoZero"/>
        <c:auto val="1"/>
        <c:lblAlgn val="ctr"/>
        <c:lblOffset val="100"/>
        <c:noMultiLvlLbl val="0"/>
      </c:catAx>
      <c:valAx>
        <c:axId val="100338208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00339848"/>
        <c:crosses val="autoZero"/>
        <c:crossBetween val="between"/>
      </c:valAx>
      <c:spPr>
        <a:noFill/>
        <a:ln w="25400"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800" b="1"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4899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70747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23995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903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3767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2124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65053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74976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89073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37718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2127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73E7B7-5328-467A-B368-616EF5BBCA45}" type="datetimeFigureOut">
              <a:rPr lang="en-US" smtClean="0"/>
              <a:t>8/4/2023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999598-526D-4E94-80E4-6EBA59BD87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9222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/>
          <p:cNvGraphicFramePr/>
          <p:nvPr>
            <p:extLst>
              <p:ext uri="{D42A27DB-BD31-4B8C-83A1-F6EECF244321}">
                <p14:modId xmlns:p14="http://schemas.microsoft.com/office/powerpoint/2010/main" val="784320078"/>
              </p:ext>
            </p:extLst>
          </p:nvPr>
        </p:nvGraphicFramePr>
        <p:xfrm>
          <a:off x="86261" y="555312"/>
          <a:ext cx="9463181" cy="531927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3936693" y="6048955"/>
            <a:ext cx="51055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Maximum Level of Medical Support</a:t>
            </a:r>
            <a:endParaRPr lang="en-US" b="1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cxnSp>
        <p:nvCxnSpPr>
          <p:cNvPr id="4" name="Straight Connector 3"/>
          <p:cNvCxnSpPr/>
          <p:nvPr/>
        </p:nvCxnSpPr>
        <p:spPr>
          <a:xfrm flipV="1">
            <a:off x="884330" y="3909714"/>
            <a:ext cx="8514272" cy="1"/>
          </a:xfrm>
          <a:prstGeom prst="line">
            <a:avLst/>
          </a:prstGeom>
          <a:ln w="28575">
            <a:solidFill>
              <a:schemeClr val="tx2">
                <a:lumMod val="7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276046" y="11614"/>
            <a:ext cx="11688206" cy="61811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kumimoji="0" lang="en-US" sz="1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Figure 1. </a:t>
            </a:r>
            <a:r>
              <a:rPr lang="en-US" b="1" dirty="0" smtClean="0">
                <a:solidFill>
                  <a:prstClr val="black">
                    <a:lumMod val="65000"/>
                    <a:lumOff val="35000"/>
                  </a:prstClr>
                </a:solidFill>
              </a:rPr>
              <a:t>Odds of Hospitalization, ICU Admission and Changes to Leukemia-Directed Therapy: Children with ALL in Maintenance vs. Remainder of POCC Cohort</a:t>
            </a:r>
            <a:endParaRPr kumimoji="0" lang="en-US" sz="1800" b="0" i="1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3" name="TextBox 12"/>
          <p:cNvSpPr txBox="1"/>
          <p:nvPr/>
        </p:nvSpPr>
        <p:spPr>
          <a:xfrm rot="16200000">
            <a:off x="-1079107" y="3227081"/>
            <a:ext cx="27000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Adjusted Odds Ratio</a:t>
            </a:r>
            <a:endParaRPr lang="en-US" b="1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86261" y="6480276"/>
            <a:ext cx="66682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*Full models presented in Supplemental Table 1</a:t>
            </a:r>
            <a:endParaRPr lang="en-US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376645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42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UAB Pediatircs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Julie Wolfson, M.D.</dc:creator>
  <cp:lastModifiedBy>Kahn, Dr. Alissa R</cp:lastModifiedBy>
  <cp:revision>13</cp:revision>
  <dcterms:created xsi:type="dcterms:W3CDTF">2022-06-09T15:21:14Z</dcterms:created>
  <dcterms:modified xsi:type="dcterms:W3CDTF">2023-08-04T15:42:03Z</dcterms:modified>
</cp:coreProperties>
</file>

<file path=docProps/thumbnail.jpeg>
</file>