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5"/>
    <p:restoredTop sz="94626"/>
  </p:normalViewPr>
  <p:slideViewPr>
    <p:cSldViewPr snapToGrid="0" snapToObjects="1">
      <p:cViewPr>
        <p:scale>
          <a:sx n="97" d="100"/>
          <a:sy n="97" d="100"/>
        </p:scale>
        <p:origin x="840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E8FAA-2018-497E-A077-A0ABA614235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07DB-E8CF-4069-8061-21E3C98D4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410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07DB-E8CF-4069-8061-21E3C98D40F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2259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07DB-E8CF-4069-8061-21E3C98D40F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690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0BF43F-3880-E8D9-4DE8-72100EF6CF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27C5CF-93AD-BD88-10FA-B03FAAFA82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850487-19A2-BEA2-904B-D501A0C2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AB0CC6-34E6-752B-F6A9-8313A7E88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0874CE0-8F97-B85A-38B5-F582F3812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03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EC8610-BCE0-44C4-55D3-C41D9AC98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AE381DE-6E65-D2E0-783D-798CDD12CC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58263F-A422-F5DA-7776-C288D3F41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6C2C9A2-1565-07A5-BC3A-DDEE3E54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00E83F4-C169-878F-79AF-DA1270E5D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803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90C5F9B-ED8D-9C11-BEA3-9A4F42627C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4AAB925-4AEE-AB59-BAC6-53F8EC053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9F30B4-5AE1-7EE0-3901-363FC58C6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34ECC2D-2AEA-9EEB-BACF-3AB6C2B9C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F44344-656F-089D-BB93-7A1D72D63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9115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124EC1-3E6A-E089-1DBC-2925F0365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1A0389-6EF6-F932-349B-380A4362B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7795F7-C588-9213-DC68-B2DDC5CD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036E85-1D5D-3F47-3332-70CBE6A64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2BECC61-2148-04DB-CEBF-021E808FD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7604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17B2BB-C5F8-A9DD-B6AE-05AD1441A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9B8D4F-31FB-265E-4BF2-CA12871F2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9841D8E-ADCD-A860-B982-CE6DDEA5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FAD1CF-27C8-9C7D-F395-B9350B825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C24FA13-C1FE-0149-D7AF-D73AE4112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724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FB7432-76A8-B7A7-520F-903E2F2C4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1DCBC6-8425-86F5-2888-68E97BAE5D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638DDD8-03CF-B556-B236-C06BC35A74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F15625B-30E2-DEC1-560D-857A557B6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084174-B6DF-37F3-D77B-A9F9981D3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D47E952-8F4D-0FA7-E93B-144BDAA3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5646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F55044-64C5-49CC-6F44-1F1B8C67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9E3E3A-BC7C-2E52-677A-0707B31E6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89D7CDD-5B3E-7C7A-3C5D-920AB3AE33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933F7A2-2DB3-AEE9-8758-9FC4A64EC1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C982204-332C-1241-0F76-2743B90FF4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8F656A5-A1CA-EB39-FDF3-D86D9F350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05A3772-3B40-375C-BAB8-85BDF8C7C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3AB84EF-7229-8247-BFAB-149B7DA63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159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90470-9A95-FCE6-17CA-F61210180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C58BACE-A987-8DCF-2E2E-EB72F3342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02B5B76-9197-352C-7B6B-5E9700DD9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2A73A2C-637B-7279-620E-EDBCE956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519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B76112B-9116-F258-2F8D-0B6844FA8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E9EB1B-CD9B-C183-74A1-D8E56D974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4C2106-CB79-2D06-A554-7805E69EC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714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62DEFF-4637-1B85-321C-6146B7FD4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CB599C9-F513-DA7D-A12A-5B4DB37FF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3A7F253-D51F-9C2C-B643-39644192E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6254432-1E22-0B70-C091-3F1095072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7356FC8-445C-6E14-60A2-A2248FED0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6D41431-04A0-4B73-C4D9-C77FFAA84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9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DCC6FB-F16D-9395-0A35-13A2A4337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065D9D2-7897-0D1D-0EFB-3784004068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37F71BE-CA7F-1C7F-49EA-D5D178F9BF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924016-BCD0-3F33-8221-766C78078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BA3111E-1877-9BE2-3B12-A68F6EB96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C094BC-0255-07DF-6C87-64AEABEE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483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D30C87E-9F35-DB00-9082-596CFE847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AA57A35-B3C5-DECF-6678-7A05CB7DF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FAB7C9-320D-8D22-B7FE-5D0D7FBBB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8C54D-5B7A-7A4F-B513-89874F6BA18B}" type="datetimeFigureOut">
              <a:rPr kumimoji="1" lang="ja-JP" altLang="en-US" smtClean="0"/>
              <a:t>2024/3/5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B55B43-EA47-859F-E189-5117A89CD0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4CBCEA-9252-3908-D5BB-869F6CB9A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5BD0-D2C8-D54B-ABD6-8FAD2C86C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696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48013B21-B3ED-F1DE-9834-1286579CCD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59" t="20663" r="15505"/>
          <a:stretch/>
        </p:blipFill>
        <p:spPr>
          <a:xfrm>
            <a:off x="1068643" y="532028"/>
            <a:ext cx="2520000" cy="2520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04F26BD-AD46-F47B-DB9D-C21A63C07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828" y="532028"/>
            <a:ext cx="2520000" cy="2520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62317BCF-F335-532D-73F5-8C5321E58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428" y="3040886"/>
            <a:ext cx="2520000" cy="25200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6C707AE8-0C48-E473-DBEB-77FC03A4A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472" y="533673"/>
            <a:ext cx="2520000" cy="252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C8D0991-87E9-3F08-D963-9B49A82535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177" t="22987" r="26959" b="24073"/>
          <a:stretch/>
        </p:blipFill>
        <p:spPr>
          <a:xfrm>
            <a:off x="8621239" y="3061520"/>
            <a:ext cx="2520000" cy="25200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006DC8B-FE19-C890-226A-A8433DDA8D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9530" t="22805" r="7894" b="24581"/>
          <a:stretch/>
        </p:blipFill>
        <p:spPr>
          <a:xfrm>
            <a:off x="6115006" y="3048188"/>
            <a:ext cx="2521793" cy="252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2544F61F-AC57-4048-5C09-9E1EACF076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044" t="18298" r="8394" b="-135"/>
          <a:stretch/>
        </p:blipFill>
        <p:spPr>
          <a:xfrm>
            <a:off x="3584372" y="529816"/>
            <a:ext cx="2511551" cy="25200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67D4347-8736-38E2-F8C2-EE3A0A27458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487" b="16497"/>
          <a:stretch/>
        </p:blipFill>
        <p:spPr>
          <a:xfrm>
            <a:off x="3590975" y="3045521"/>
            <a:ext cx="2523925" cy="2520000"/>
          </a:xfrm>
          <a:prstGeom prst="rect">
            <a:avLst/>
          </a:prstGeom>
        </p:spPr>
      </p:pic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BEA3C6F-4535-B791-FD66-3E98CB0A9EE6}"/>
              </a:ext>
            </a:extLst>
          </p:cNvPr>
          <p:cNvSpPr txBox="1">
            <a:spLocks/>
          </p:cNvSpPr>
          <p:nvPr/>
        </p:nvSpPr>
        <p:spPr>
          <a:xfrm>
            <a:off x="875831" y="5776588"/>
            <a:ext cx="10515600" cy="455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1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60B3A0-EEE3-7F54-9560-CF34F43046BC}"/>
              </a:ext>
            </a:extLst>
          </p:cNvPr>
          <p:cNvSpPr txBox="1"/>
          <p:nvPr/>
        </p:nvSpPr>
        <p:spPr>
          <a:xfrm>
            <a:off x="-2335803" y="-3693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/>
              <a:t>A</a:t>
            </a:r>
            <a:endParaRPr kumimoji="1" lang="ja-JP" altLang="en-US" b="1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95C9F17-7A7F-679D-1498-7F8951B51E1B}"/>
              </a:ext>
            </a:extLst>
          </p:cNvPr>
          <p:cNvSpPr txBox="1"/>
          <p:nvPr/>
        </p:nvSpPr>
        <p:spPr>
          <a:xfrm>
            <a:off x="1071736" y="3110484"/>
            <a:ext cx="8367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</a:rPr>
              <a:t> E</a:t>
            </a:r>
            <a:r>
              <a:rPr kumimoji="1" lang="ja-JP" altLang="en-US" b="1">
                <a:solidFill>
                  <a:schemeClr val="bg1"/>
                </a:solidFill>
              </a:rPr>
              <a:t>　　　　　　　　　</a:t>
            </a:r>
            <a:r>
              <a:rPr kumimoji="1" lang="en-US" altLang="ja-JP" b="1" dirty="0">
                <a:solidFill>
                  <a:schemeClr val="bg1"/>
                </a:solidFill>
              </a:rPr>
              <a:t>   </a:t>
            </a:r>
            <a:r>
              <a:rPr lang="en-US" altLang="ja-JP" b="1" dirty="0">
                <a:solidFill>
                  <a:schemeClr val="bg1"/>
                </a:solidFill>
              </a:rPr>
              <a:t>  F</a:t>
            </a:r>
            <a:r>
              <a:rPr lang="ja-JP" altLang="en-US" b="1">
                <a:solidFill>
                  <a:schemeClr val="bg1"/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</a:t>
            </a:r>
            <a:r>
              <a:rPr lang="en-US" altLang="ja-JP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</a:t>
            </a:r>
            <a:r>
              <a:rPr lang="ja-JP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　　　　　　　　　　</a:t>
            </a:r>
            <a:r>
              <a:rPr lang="en-US" altLang="ja-JP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</a:t>
            </a:r>
            <a:endParaRPr kumimoji="1" lang="ja-JP" alt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右矢印 27">
            <a:extLst>
              <a:ext uri="{FF2B5EF4-FFF2-40B4-BE49-F238E27FC236}">
                <a16:creationId xmlns:a16="http://schemas.microsoft.com/office/drawing/2014/main" id="{0513EC64-E5C6-632C-7993-E709D8109420}"/>
              </a:ext>
            </a:extLst>
          </p:cNvPr>
          <p:cNvSpPr/>
          <p:nvPr/>
        </p:nvSpPr>
        <p:spPr>
          <a:xfrm rot="13587552" flipV="1">
            <a:off x="2551096" y="5177066"/>
            <a:ext cx="369965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1F9970CF-78BB-DD3F-D382-458E41E2F166}"/>
              </a:ext>
            </a:extLst>
          </p:cNvPr>
          <p:cNvSpPr/>
          <p:nvPr/>
        </p:nvSpPr>
        <p:spPr>
          <a:xfrm rot="4011027" flipV="1">
            <a:off x="4367886" y="3437219"/>
            <a:ext cx="499189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右矢印 32">
            <a:extLst>
              <a:ext uri="{FF2B5EF4-FFF2-40B4-BE49-F238E27FC236}">
                <a16:creationId xmlns:a16="http://schemas.microsoft.com/office/drawing/2014/main" id="{3B360949-AE71-39D7-9707-4B6AAF511E38}"/>
              </a:ext>
            </a:extLst>
          </p:cNvPr>
          <p:cNvSpPr/>
          <p:nvPr/>
        </p:nvSpPr>
        <p:spPr>
          <a:xfrm rot="6655905" flipV="1">
            <a:off x="3072443" y="1387759"/>
            <a:ext cx="556461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5183181-197A-E288-6A33-7213135BDFC7}"/>
              </a:ext>
            </a:extLst>
          </p:cNvPr>
          <p:cNvSpPr txBox="1"/>
          <p:nvPr/>
        </p:nvSpPr>
        <p:spPr>
          <a:xfrm>
            <a:off x="1013058" y="2802603"/>
            <a:ext cx="8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LAO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　</a:t>
            </a:r>
            <a:r>
              <a:rPr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</a:t>
            </a:r>
            <a:r>
              <a:rPr lang="en-US" altLang="ja-JP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AP</a:t>
            </a:r>
            <a:r>
              <a:rPr kumimoji="1" lang="ja-JP" altLang="en-US" sz="1200" b="1" i="1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　</a:t>
            </a:r>
            <a:r>
              <a:rPr lang="en-US" altLang="ja-JP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PA</a:t>
            </a:r>
            <a:endParaRPr kumimoji="1" lang="ja-JP" altLang="en-US" sz="1200" b="1" i="1">
              <a:solidFill>
                <a:schemeClr val="tx1">
                  <a:lumMod val="50000"/>
                  <a:lumOff val="50000"/>
                </a:schemeClr>
              </a:solidFill>
              <a:latin typeface="Baloo 2" panose="03080502040302020200" pitchFamily="66" charset="0"/>
              <a:ea typeface="DFPSNGyoSho-W5" panose="03000500010101010101" pitchFamily="66" charset="-128"/>
              <a:cs typeface="Baloo 2" panose="03080502040302020200" pitchFamily="66" charset="0"/>
            </a:endParaRPr>
          </a:p>
        </p:txBody>
      </p:sp>
      <p:sp>
        <p:nvSpPr>
          <p:cNvPr id="35" name="右矢印 34">
            <a:extLst>
              <a:ext uri="{FF2B5EF4-FFF2-40B4-BE49-F238E27FC236}">
                <a16:creationId xmlns:a16="http://schemas.microsoft.com/office/drawing/2014/main" id="{77722D11-0BFF-230C-DB60-C965E4814CE3}"/>
              </a:ext>
            </a:extLst>
          </p:cNvPr>
          <p:cNvSpPr/>
          <p:nvPr/>
        </p:nvSpPr>
        <p:spPr>
          <a:xfrm rot="4836575" flipV="1">
            <a:off x="2097116" y="1533895"/>
            <a:ext cx="219640" cy="129588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10323E4-6BFC-37E6-7888-1163CD1A2378}"/>
              </a:ext>
            </a:extLst>
          </p:cNvPr>
          <p:cNvSpPr/>
          <p:nvPr/>
        </p:nvSpPr>
        <p:spPr>
          <a:xfrm>
            <a:off x="2550755" y="989839"/>
            <a:ext cx="193313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Implantable loop recorder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8A41433-5375-489B-909F-F76575252E5C}"/>
              </a:ext>
            </a:extLst>
          </p:cNvPr>
          <p:cNvSpPr/>
          <p:nvPr/>
        </p:nvSpPr>
        <p:spPr>
          <a:xfrm>
            <a:off x="2661240" y="5338890"/>
            <a:ext cx="77866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6DD76F7-3E36-43E7-CA63-0AC4552AA499}"/>
              </a:ext>
            </a:extLst>
          </p:cNvPr>
          <p:cNvSpPr/>
          <p:nvPr/>
        </p:nvSpPr>
        <p:spPr>
          <a:xfrm>
            <a:off x="4015837" y="3200497"/>
            <a:ext cx="119785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 helix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A3605EFB-236E-65F8-BB1F-C106984A804A}"/>
              </a:ext>
            </a:extLst>
          </p:cNvPr>
          <p:cNvSpPr/>
          <p:nvPr/>
        </p:nvSpPr>
        <p:spPr>
          <a:xfrm>
            <a:off x="1188681" y="1268316"/>
            <a:ext cx="193313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 delivery catheter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094A76F-FC1C-960D-E237-2ECFDA0C7B20}"/>
              </a:ext>
            </a:extLst>
          </p:cNvPr>
          <p:cNvSpPr/>
          <p:nvPr/>
        </p:nvSpPr>
        <p:spPr>
          <a:xfrm>
            <a:off x="7613052" y="2794453"/>
            <a:ext cx="77866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右矢印 5">
            <a:extLst>
              <a:ext uri="{FF2B5EF4-FFF2-40B4-BE49-F238E27FC236}">
                <a16:creationId xmlns:a16="http://schemas.microsoft.com/office/drawing/2014/main" id="{E9C240AB-D7A8-7457-B767-1548296CE0A6}"/>
              </a:ext>
            </a:extLst>
          </p:cNvPr>
          <p:cNvSpPr/>
          <p:nvPr/>
        </p:nvSpPr>
        <p:spPr>
          <a:xfrm rot="16200000" flipV="1">
            <a:off x="7597609" y="2625864"/>
            <a:ext cx="221961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右矢印 7">
            <a:extLst>
              <a:ext uri="{FF2B5EF4-FFF2-40B4-BE49-F238E27FC236}">
                <a16:creationId xmlns:a16="http://schemas.microsoft.com/office/drawing/2014/main" id="{BB24C899-79B0-B4B8-2354-B9BADF9CBD43}"/>
              </a:ext>
            </a:extLst>
          </p:cNvPr>
          <p:cNvSpPr/>
          <p:nvPr/>
        </p:nvSpPr>
        <p:spPr>
          <a:xfrm rot="12697036" flipV="1">
            <a:off x="7560984" y="5331431"/>
            <a:ext cx="394639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23167A6-CAF1-C9F2-5980-73D4B09F0915}"/>
              </a:ext>
            </a:extLst>
          </p:cNvPr>
          <p:cNvSpPr/>
          <p:nvPr/>
        </p:nvSpPr>
        <p:spPr>
          <a:xfrm>
            <a:off x="9932382" y="2794453"/>
            <a:ext cx="77866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id="{086A1C62-E94C-10F5-8339-F4883F632474}"/>
              </a:ext>
            </a:extLst>
          </p:cNvPr>
          <p:cNvSpPr/>
          <p:nvPr/>
        </p:nvSpPr>
        <p:spPr>
          <a:xfrm rot="16200000" flipV="1">
            <a:off x="9916939" y="2625864"/>
            <a:ext cx="221961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994F556-4914-B234-D11D-36AC62010287}"/>
              </a:ext>
            </a:extLst>
          </p:cNvPr>
          <p:cNvSpPr txBox="1"/>
          <p:nvPr/>
        </p:nvSpPr>
        <p:spPr>
          <a:xfrm>
            <a:off x="1110322" y="5331271"/>
            <a:ext cx="10012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PA</a:t>
            </a:r>
            <a:r>
              <a:rPr kumimoji="1" lang="ja-JP" altLang="en-US" sz="1200" b="1" i="1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　　　　　　　　　　　　　　　　</a:t>
            </a:r>
            <a:r>
              <a:rPr lang="en-US" altLang="ja-JP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   RAO</a:t>
            </a:r>
            <a:r>
              <a:rPr kumimoji="1" lang="ja-JP" altLang="en-US" sz="1200" b="1" i="1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</a:t>
            </a:r>
            <a:r>
              <a:rPr kumimoji="1" lang="en-US" altLang="ja-JP" sz="1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LAO</a:t>
            </a:r>
            <a:endParaRPr kumimoji="1" lang="ja-JP" altLang="en-US" sz="1200" b="1" i="1">
              <a:solidFill>
                <a:schemeClr val="tx1">
                  <a:lumMod val="50000"/>
                  <a:lumOff val="50000"/>
                </a:schemeClr>
              </a:solidFill>
              <a:latin typeface="Baloo 2" panose="03080502040302020200" pitchFamily="66" charset="0"/>
              <a:ea typeface="DFPSNGyoSho-W5" panose="03000500010101010101" pitchFamily="66" charset="-128"/>
              <a:cs typeface="Baloo 2" panose="03080502040302020200" pitchFamily="66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2FB9217-20E4-59D8-CD1B-C72F3A581DF0}"/>
              </a:ext>
            </a:extLst>
          </p:cNvPr>
          <p:cNvSpPr/>
          <p:nvPr/>
        </p:nvSpPr>
        <p:spPr>
          <a:xfrm>
            <a:off x="7903361" y="5364168"/>
            <a:ext cx="77866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F0C17DBE-14DA-3942-9895-65B9C4DA764C}"/>
              </a:ext>
            </a:extLst>
          </p:cNvPr>
          <p:cNvSpPr/>
          <p:nvPr/>
        </p:nvSpPr>
        <p:spPr>
          <a:xfrm rot="20797751" flipV="1">
            <a:off x="8558115" y="5240599"/>
            <a:ext cx="808780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99A001E-2284-6BD1-246F-0E602FA27667}"/>
              </a:ext>
            </a:extLst>
          </p:cNvPr>
          <p:cNvSpPr/>
          <p:nvPr/>
        </p:nvSpPr>
        <p:spPr>
          <a:xfrm>
            <a:off x="6133631" y="602587"/>
            <a:ext cx="337457" cy="11888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8C0DAAE-B2B9-FE25-04A1-021CCD0B83F3}"/>
              </a:ext>
            </a:extLst>
          </p:cNvPr>
          <p:cNvSpPr txBox="1"/>
          <p:nvPr/>
        </p:nvSpPr>
        <p:spPr>
          <a:xfrm>
            <a:off x="1128124" y="536810"/>
            <a:ext cx="790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A</a:t>
            </a:r>
            <a:r>
              <a:rPr kumimoji="1" lang="ja-JP" altLang="en-US" b="1">
                <a:solidFill>
                  <a:schemeClr val="bg1"/>
                </a:solidFill>
              </a:rPr>
              <a:t>　　　　　　　　　　</a:t>
            </a:r>
            <a:r>
              <a:rPr kumimoji="1" lang="en-US" altLang="ja-JP" b="1" dirty="0">
                <a:solidFill>
                  <a:schemeClr val="bg1"/>
                </a:solidFill>
              </a:rPr>
              <a:t>  B</a:t>
            </a:r>
            <a:r>
              <a:rPr lang="ja-JP" altLang="en-US" b="1">
                <a:solidFill>
                  <a:schemeClr val="bg1"/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 C</a:t>
            </a:r>
            <a:r>
              <a:rPr lang="ja-JP" altLang="en-US" b="1">
                <a:solidFill>
                  <a:schemeClr val="bg1"/>
                </a:solidFill>
              </a:rPr>
              <a:t>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    D</a:t>
            </a:r>
            <a:endParaRPr kumimoji="1" lang="ja-JP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0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45E34DB0-0799-F95E-A3B0-1E7812DDF9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91" t="23292" r="34243" b="20132"/>
          <a:stretch/>
        </p:blipFill>
        <p:spPr>
          <a:xfrm>
            <a:off x="2746036" y="687893"/>
            <a:ext cx="2156418" cy="215297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4DB52FD-3FBB-DC44-F604-2C591D2120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167" t="22244" r="11167" b="21180"/>
          <a:stretch/>
        </p:blipFill>
        <p:spPr>
          <a:xfrm>
            <a:off x="472440" y="687892"/>
            <a:ext cx="2109016" cy="210565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2768F1E9-F7BE-3C4D-F992-BAAFA76971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1095" y="568963"/>
            <a:ext cx="2340000" cy="23400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E0199F1-96E6-26D0-8304-2E9FD3087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661" y="2921687"/>
            <a:ext cx="2340000" cy="2340000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DE867BB3-A311-BA7C-D14F-4E4BD11ACF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1876" y="2927940"/>
            <a:ext cx="2340000" cy="2340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738247B-DCD5-2334-BCFB-930EB19886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3563" y="579095"/>
            <a:ext cx="2340000" cy="234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1A3B488-243B-AD81-4925-6D117ACAE7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9538" y="578924"/>
            <a:ext cx="2340000" cy="234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545F564A-B240-0E52-8FDC-4CA3504246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3024" y="2912766"/>
            <a:ext cx="2340000" cy="234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7FD7E193-427D-DFF7-060F-B585F5677F5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876" t="9244" r="9899" b="17660"/>
          <a:stretch/>
        </p:blipFill>
        <p:spPr>
          <a:xfrm>
            <a:off x="7433823" y="3000519"/>
            <a:ext cx="2142186" cy="2138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92F2788D-C2CD-2E48-C23D-56E12CCBE18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0771" t="9067" r="7450" b="19137"/>
          <a:stretch/>
        </p:blipFill>
        <p:spPr>
          <a:xfrm>
            <a:off x="9762163" y="2974031"/>
            <a:ext cx="2155521" cy="215597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BEA3C6F-4535-B791-FD66-3E98CB0A9EE6}"/>
              </a:ext>
            </a:extLst>
          </p:cNvPr>
          <p:cNvSpPr txBox="1">
            <a:spLocks/>
          </p:cNvSpPr>
          <p:nvPr/>
        </p:nvSpPr>
        <p:spPr>
          <a:xfrm>
            <a:off x="875831" y="5776588"/>
            <a:ext cx="10515600" cy="455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2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A417C44-BA2B-E0D2-2F43-9810D52325E6}"/>
              </a:ext>
            </a:extLst>
          </p:cNvPr>
          <p:cNvSpPr txBox="1"/>
          <p:nvPr/>
        </p:nvSpPr>
        <p:spPr>
          <a:xfrm>
            <a:off x="461550" y="658688"/>
            <a:ext cx="989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A</a:t>
            </a:r>
            <a:r>
              <a:rPr kumimoji="1" lang="ja-JP" altLang="en-US" b="1">
                <a:solidFill>
                  <a:schemeClr val="bg1"/>
                </a:solidFill>
              </a:rPr>
              <a:t>　　　　　　　　</a:t>
            </a:r>
            <a:r>
              <a:rPr kumimoji="1" lang="en-US" altLang="ja-JP" b="1" dirty="0">
                <a:solidFill>
                  <a:schemeClr val="bg1"/>
                </a:solidFill>
              </a:rPr>
              <a:t>     </a:t>
            </a:r>
            <a:r>
              <a:rPr kumimoji="1" lang="en-US" altLang="ja-JP" b="1" dirty="0">
                <a:solidFill>
                  <a:schemeClr val="bg1">
                    <a:lumMod val="95000"/>
                  </a:schemeClr>
                </a:solidFill>
              </a:rPr>
              <a:t>B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C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 D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   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E</a:t>
            </a:r>
            <a:endParaRPr kumimoji="1" lang="ja-JP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B1D35F-A6D1-5D0A-CAF8-BADA600FE1B3}"/>
              </a:ext>
            </a:extLst>
          </p:cNvPr>
          <p:cNvSpPr txBox="1"/>
          <p:nvPr/>
        </p:nvSpPr>
        <p:spPr>
          <a:xfrm>
            <a:off x="407927" y="3012339"/>
            <a:ext cx="11472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</a:rPr>
              <a:t>F</a:t>
            </a:r>
            <a:r>
              <a:rPr lang="ja-JP" altLang="en-US" b="1">
                <a:solidFill>
                  <a:schemeClr val="bg1"/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G</a:t>
            </a:r>
            <a:r>
              <a:rPr lang="ja-JP" altLang="en-US" b="1">
                <a:solidFill>
                  <a:schemeClr val="bg1"/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H</a:t>
            </a:r>
            <a:r>
              <a:rPr lang="ja-JP" altLang="en-US" b="1">
                <a:solidFill>
                  <a:schemeClr val="bg1"/>
                </a:solidFill>
              </a:rPr>
              <a:t>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      I</a:t>
            </a:r>
            <a:r>
              <a:rPr lang="ja-JP" altLang="en-US" b="1">
                <a:solidFill>
                  <a:schemeClr val="bg1"/>
                </a:solidFill>
              </a:rPr>
              <a:t>　　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J</a:t>
            </a:r>
            <a:r>
              <a:rPr lang="ja-JP" altLang="en-US" b="1">
                <a:solidFill>
                  <a:schemeClr val="bg1"/>
                </a:solidFill>
              </a:rPr>
              <a:t>　　　　　　　　　　</a:t>
            </a:r>
            <a:endParaRPr kumimoji="1" lang="ja-JP" altLang="en-US" b="1">
              <a:solidFill>
                <a:schemeClr val="bg1"/>
              </a:solidFill>
            </a:endParaRPr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B5EF0359-86AF-C88E-FEEF-95C8AE81D836}"/>
              </a:ext>
            </a:extLst>
          </p:cNvPr>
          <p:cNvSpPr/>
          <p:nvPr/>
        </p:nvSpPr>
        <p:spPr>
          <a:xfrm rot="7213399" flipV="1">
            <a:off x="6186577" y="1184197"/>
            <a:ext cx="52681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3E44D3C7-A56F-A1F1-4652-57087F10E33A}"/>
              </a:ext>
            </a:extLst>
          </p:cNvPr>
          <p:cNvSpPr/>
          <p:nvPr/>
        </p:nvSpPr>
        <p:spPr>
          <a:xfrm rot="16027414" flipV="1">
            <a:off x="8315830" y="2179367"/>
            <a:ext cx="665732" cy="112573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右矢印 30">
            <a:extLst>
              <a:ext uri="{FF2B5EF4-FFF2-40B4-BE49-F238E27FC236}">
                <a16:creationId xmlns:a16="http://schemas.microsoft.com/office/drawing/2014/main" id="{94FA33F2-936C-735C-3613-3EE3EF95B6EE}"/>
              </a:ext>
            </a:extLst>
          </p:cNvPr>
          <p:cNvSpPr/>
          <p:nvPr/>
        </p:nvSpPr>
        <p:spPr>
          <a:xfrm rot="15908897" flipV="1">
            <a:off x="548374" y="4447531"/>
            <a:ext cx="944943" cy="129384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6D3568F-0BFD-E609-29D0-252D3385743C}"/>
              </a:ext>
            </a:extLst>
          </p:cNvPr>
          <p:cNvSpPr txBox="1"/>
          <p:nvPr/>
        </p:nvSpPr>
        <p:spPr>
          <a:xfrm>
            <a:off x="390177" y="4922790"/>
            <a:ext cx="99277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        </a:t>
            </a:r>
            <a:r>
              <a:rPr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LAO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RAO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RAO</a:t>
            </a:r>
            <a:endParaRPr kumimoji="1" lang="ja-JP" altLang="en-US" sz="1200" b="1" i="1">
              <a:solidFill>
                <a:schemeClr val="bg1">
                  <a:lumMod val="75000"/>
                </a:schemeClr>
              </a:solidFill>
              <a:latin typeface="Baloo 2" panose="03080502040302020200" pitchFamily="66" charset="0"/>
              <a:ea typeface="DFPSNGyoSho-W5" panose="03000500010101010101" pitchFamily="66" charset="-128"/>
              <a:cs typeface="Baloo 2" panose="03080502040302020200" pitchFamily="66" charset="0"/>
            </a:endParaRPr>
          </a:p>
        </p:txBody>
      </p:sp>
      <p:sp>
        <p:nvSpPr>
          <p:cNvPr id="42" name="右矢印 41">
            <a:extLst>
              <a:ext uri="{FF2B5EF4-FFF2-40B4-BE49-F238E27FC236}">
                <a16:creationId xmlns:a16="http://schemas.microsoft.com/office/drawing/2014/main" id="{09C2A981-EF99-73ED-4202-5ABDFCCC8E23}"/>
              </a:ext>
            </a:extLst>
          </p:cNvPr>
          <p:cNvSpPr/>
          <p:nvPr/>
        </p:nvSpPr>
        <p:spPr>
          <a:xfrm rot="15086300" flipV="1">
            <a:off x="2085309" y="4463809"/>
            <a:ext cx="454943" cy="134484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右矢印 55">
            <a:extLst>
              <a:ext uri="{FF2B5EF4-FFF2-40B4-BE49-F238E27FC236}">
                <a16:creationId xmlns:a16="http://schemas.microsoft.com/office/drawing/2014/main" id="{8C5A42C3-F960-5DE5-A212-18555AD072E1}"/>
              </a:ext>
            </a:extLst>
          </p:cNvPr>
          <p:cNvSpPr/>
          <p:nvPr/>
        </p:nvSpPr>
        <p:spPr>
          <a:xfrm rot="14069541">
            <a:off x="8088756" y="3352814"/>
            <a:ext cx="335047" cy="110039"/>
          </a:xfrm>
          <a:prstGeom prst="rightArrow">
            <a:avLst>
              <a:gd name="adj1" fmla="val 51464"/>
              <a:gd name="adj2" fmla="val 11377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右矢印 56">
            <a:extLst>
              <a:ext uri="{FF2B5EF4-FFF2-40B4-BE49-F238E27FC236}">
                <a16:creationId xmlns:a16="http://schemas.microsoft.com/office/drawing/2014/main" id="{678F4994-E27F-F05D-87E3-F2820D8E4291}"/>
              </a:ext>
            </a:extLst>
          </p:cNvPr>
          <p:cNvSpPr/>
          <p:nvPr/>
        </p:nvSpPr>
        <p:spPr>
          <a:xfrm rot="6523077">
            <a:off x="7773269" y="4424562"/>
            <a:ext cx="335047" cy="110039"/>
          </a:xfrm>
          <a:prstGeom prst="rightArrow">
            <a:avLst>
              <a:gd name="adj1" fmla="val 51464"/>
              <a:gd name="adj2" fmla="val 113774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771075B9-06D2-BF1A-CC39-5C8DC3D01659}"/>
              </a:ext>
            </a:extLst>
          </p:cNvPr>
          <p:cNvSpPr/>
          <p:nvPr/>
        </p:nvSpPr>
        <p:spPr>
          <a:xfrm>
            <a:off x="5823645" y="842700"/>
            <a:ext cx="140206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etrieval catheter 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FC9C0C6-6E2C-88D9-2D4E-F0E0333B15B9}"/>
              </a:ext>
            </a:extLst>
          </p:cNvPr>
          <p:cNvSpPr/>
          <p:nvPr/>
        </p:nvSpPr>
        <p:spPr>
          <a:xfrm>
            <a:off x="8009083" y="2567326"/>
            <a:ext cx="1502760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Electrode catheter 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98600F8-6072-809A-1503-B07C39BE450C}"/>
              </a:ext>
            </a:extLst>
          </p:cNvPr>
          <p:cNvSpPr/>
          <p:nvPr/>
        </p:nvSpPr>
        <p:spPr>
          <a:xfrm>
            <a:off x="987899" y="4941718"/>
            <a:ext cx="1447777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Single loop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nare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C434BFD-1C97-0849-BF19-86D689602098}"/>
              </a:ext>
            </a:extLst>
          </p:cNvPr>
          <p:cNvSpPr/>
          <p:nvPr/>
        </p:nvSpPr>
        <p:spPr>
          <a:xfrm>
            <a:off x="1246857" y="4642197"/>
            <a:ext cx="128577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Pigtail catheter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8007BD34-5FF5-A2F2-AB81-990E200BAA5C}"/>
              </a:ext>
            </a:extLst>
          </p:cNvPr>
          <p:cNvSpPr/>
          <p:nvPr/>
        </p:nvSpPr>
        <p:spPr>
          <a:xfrm>
            <a:off x="7458101" y="1113523"/>
            <a:ext cx="1263515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Agilis</a:t>
            </a:r>
            <a:r>
              <a:rPr lang="en-US" altLang="ja-JP" sz="1200" baseline="300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TM</a:t>
            </a:r>
            <a:r>
              <a:rPr lang="en-US" altLang="ja-JP" sz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 sheath</a:t>
            </a:r>
            <a:endParaRPr kumimoji="1" lang="ja-JP" alt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右矢印 34">
            <a:extLst>
              <a:ext uri="{FF2B5EF4-FFF2-40B4-BE49-F238E27FC236}">
                <a16:creationId xmlns:a16="http://schemas.microsoft.com/office/drawing/2014/main" id="{74C3C0FE-5CA4-A925-2061-A219C36457FA}"/>
              </a:ext>
            </a:extLst>
          </p:cNvPr>
          <p:cNvSpPr/>
          <p:nvPr/>
        </p:nvSpPr>
        <p:spPr>
          <a:xfrm rot="3498775" flipV="1">
            <a:off x="7387330" y="1517939"/>
            <a:ext cx="6647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右矢印 4">
            <a:extLst>
              <a:ext uri="{FF2B5EF4-FFF2-40B4-BE49-F238E27FC236}">
                <a16:creationId xmlns:a16="http://schemas.microsoft.com/office/drawing/2014/main" id="{881B6CEC-52ED-77E1-F6E1-F3D1EE7B931F}"/>
              </a:ext>
            </a:extLst>
          </p:cNvPr>
          <p:cNvSpPr/>
          <p:nvPr/>
        </p:nvSpPr>
        <p:spPr>
          <a:xfrm rot="18291711" flipV="1">
            <a:off x="6012187" y="2373779"/>
            <a:ext cx="5146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3C4095B-F13A-C653-4EB8-989F8D331115}"/>
              </a:ext>
            </a:extLst>
          </p:cNvPr>
          <p:cNvSpPr/>
          <p:nvPr/>
        </p:nvSpPr>
        <p:spPr>
          <a:xfrm>
            <a:off x="6052972" y="2564028"/>
            <a:ext cx="1206677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Tri-loop snare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171A78DE-7E7D-D3B0-BB67-4653089B4913}"/>
              </a:ext>
            </a:extLst>
          </p:cNvPr>
          <p:cNvSpPr/>
          <p:nvPr/>
        </p:nvSpPr>
        <p:spPr>
          <a:xfrm rot="20777221" flipV="1">
            <a:off x="9421591" y="2392868"/>
            <a:ext cx="1368000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DD46F066-ED17-46F0-6C01-1F9A443D968A}"/>
              </a:ext>
            </a:extLst>
          </p:cNvPr>
          <p:cNvSpPr/>
          <p:nvPr/>
        </p:nvSpPr>
        <p:spPr>
          <a:xfrm rot="13330824" flipV="1">
            <a:off x="1446911" y="2579153"/>
            <a:ext cx="3181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A972E292-981C-49F3-29A6-70B8A3B6B0E7}"/>
              </a:ext>
            </a:extLst>
          </p:cNvPr>
          <p:cNvSpPr/>
          <p:nvPr/>
        </p:nvSpPr>
        <p:spPr>
          <a:xfrm rot="19802725" flipV="1">
            <a:off x="3312527" y="2590955"/>
            <a:ext cx="471456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CCB2F70-63DC-5879-A385-8EF76578B1F4}"/>
              </a:ext>
            </a:extLst>
          </p:cNvPr>
          <p:cNvSpPr txBox="1"/>
          <p:nvPr/>
        </p:nvSpPr>
        <p:spPr>
          <a:xfrm>
            <a:off x="404532" y="2585234"/>
            <a:ext cx="9886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LAO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LAO</a:t>
            </a:r>
            <a:endParaRPr kumimoji="1" lang="ja-JP" altLang="en-US" sz="1200" b="1" i="1">
              <a:solidFill>
                <a:schemeClr val="bg1">
                  <a:lumMod val="75000"/>
                </a:schemeClr>
              </a:solidFill>
              <a:latin typeface="Baloo 2" panose="03080502040302020200" pitchFamily="66" charset="0"/>
              <a:ea typeface="DFPSNGyoSho-W5" panose="03000500010101010101" pitchFamily="66" charset="-128"/>
              <a:cs typeface="Baloo 2" panose="03080502040302020200" pitchFamily="66" charset="0"/>
            </a:endParaRPr>
          </a:p>
        </p:txBody>
      </p:sp>
      <p:sp>
        <p:nvSpPr>
          <p:cNvPr id="39" name="右矢印 38">
            <a:extLst>
              <a:ext uri="{FF2B5EF4-FFF2-40B4-BE49-F238E27FC236}">
                <a16:creationId xmlns:a16="http://schemas.microsoft.com/office/drawing/2014/main" id="{0CBE1C8F-D37E-7890-F187-E84AF5E38C93}"/>
              </a:ext>
            </a:extLst>
          </p:cNvPr>
          <p:cNvSpPr/>
          <p:nvPr/>
        </p:nvSpPr>
        <p:spPr>
          <a:xfrm rot="6001235">
            <a:off x="1480070" y="3255063"/>
            <a:ext cx="300540" cy="14206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5CFE3F47-31C7-A71B-BE0F-21E1BB5801BB}"/>
              </a:ext>
            </a:extLst>
          </p:cNvPr>
          <p:cNvSpPr/>
          <p:nvPr/>
        </p:nvSpPr>
        <p:spPr>
          <a:xfrm>
            <a:off x="1008952" y="3011640"/>
            <a:ext cx="1671767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Radifocus</a:t>
            </a:r>
            <a:r>
              <a:rPr lang="en-US" altLang="ja-JP" sz="1100" baseline="30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ＭＳ 明朝" panose="02020609040205080304" pitchFamily="49" charset="-128"/>
                <a:cs typeface="Arial" panose="020B0604020202020204" pitchFamily="34" charset="0"/>
              </a:rPr>
              <a:t>TM</a:t>
            </a:r>
            <a:r>
              <a:rPr lang="ja-JP" altLang="ja-JP" sz="11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guide wire</a:t>
            </a:r>
            <a:endParaRPr kumimoji="1" lang="ja-JP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10A67B0-31B9-7C69-F5E2-0CAEF2A4A2AF}"/>
              </a:ext>
            </a:extLst>
          </p:cNvPr>
          <p:cNvSpPr/>
          <p:nvPr/>
        </p:nvSpPr>
        <p:spPr>
          <a:xfrm>
            <a:off x="1074269" y="2714548"/>
            <a:ext cx="2401639" cy="203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Wedged </a:t>
            </a:r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 docking button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F317DEA-9849-5395-2ABB-E9E559871C9E}"/>
              </a:ext>
            </a:extLst>
          </p:cNvPr>
          <p:cNvSpPr/>
          <p:nvPr/>
        </p:nvSpPr>
        <p:spPr>
          <a:xfrm>
            <a:off x="1301270" y="687892"/>
            <a:ext cx="128577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Pigtail catheter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D7C7D7C9-C87F-7843-7A26-6756394DA835}"/>
              </a:ext>
            </a:extLst>
          </p:cNvPr>
          <p:cNvSpPr/>
          <p:nvPr/>
        </p:nvSpPr>
        <p:spPr>
          <a:xfrm rot="6838446" flipV="1">
            <a:off x="980294" y="1032340"/>
            <a:ext cx="538219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2880970F-EED6-8DFB-7E65-9199A2831D11}"/>
              </a:ext>
            </a:extLst>
          </p:cNvPr>
          <p:cNvSpPr/>
          <p:nvPr/>
        </p:nvSpPr>
        <p:spPr>
          <a:xfrm rot="1945797" flipV="1">
            <a:off x="2493211" y="978672"/>
            <a:ext cx="644835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86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>
            <a:extLst>
              <a:ext uri="{FF2B5EF4-FFF2-40B4-BE49-F238E27FC236}">
                <a16:creationId xmlns:a16="http://schemas.microsoft.com/office/drawing/2014/main" id="{B70C2AAE-CB01-017C-8D52-70AC6ED0B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950" y="564989"/>
            <a:ext cx="2340000" cy="234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EA857EB8-BE4C-C96F-CBF4-08CBD4ED8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90" y="2893182"/>
            <a:ext cx="2340000" cy="234000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BAA40C0A-805B-9428-8F39-BF222D1F3D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845" y="2898137"/>
            <a:ext cx="2340000" cy="234000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41CC8ABF-A1A2-8023-D445-96D2B73917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0678" y="2892126"/>
            <a:ext cx="2340000" cy="234000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30668492-EB58-3B01-8166-1453758A14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2089" y="2896221"/>
            <a:ext cx="2340000" cy="23400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A09C00F-6135-4DB9-280E-77B14B6993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3780" y="561781"/>
            <a:ext cx="2340000" cy="234000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9671DB1-3B2E-9C53-9BC5-90D3FB8A0D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5187" y="561781"/>
            <a:ext cx="2340000" cy="2340000"/>
          </a:xfrm>
          <a:prstGeom prst="rect">
            <a:avLst/>
          </a:prstGeom>
        </p:spPr>
      </p:pic>
      <p:pic>
        <p:nvPicPr>
          <p:cNvPr id="22" name="図 21" descr="座る, 水, テーブル, ペア が含まれている画像&#10;&#10;自動的に生成された説明">
            <a:extLst>
              <a:ext uri="{FF2B5EF4-FFF2-40B4-BE49-F238E27FC236}">
                <a16:creationId xmlns:a16="http://schemas.microsoft.com/office/drawing/2014/main" id="{1AB96E12-0846-86FB-36E9-D65878F5327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092" r="11856"/>
          <a:stretch/>
        </p:blipFill>
        <p:spPr>
          <a:xfrm>
            <a:off x="9612118" y="2925909"/>
            <a:ext cx="2263461" cy="2261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B7CA7C1-04E2-A484-B869-374730320D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73848" y="566951"/>
            <a:ext cx="2340000" cy="2340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2B18017-1E9C-D9B2-CA8A-A606274309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344" y="557150"/>
            <a:ext cx="2340000" cy="2340000"/>
          </a:xfrm>
          <a:prstGeom prst="rect">
            <a:avLst/>
          </a:prstGeom>
        </p:spPr>
      </p:pic>
      <p:sp>
        <p:nvSpPr>
          <p:cNvPr id="27" name="右矢印 26">
            <a:extLst>
              <a:ext uri="{FF2B5EF4-FFF2-40B4-BE49-F238E27FC236}">
                <a16:creationId xmlns:a16="http://schemas.microsoft.com/office/drawing/2014/main" id="{B6971D4D-3681-9A00-38D0-FEF6DB136C1E}"/>
              </a:ext>
            </a:extLst>
          </p:cNvPr>
          <p:cNvSpPr/>
          <p:nvPr/>
        </p:nvSpPr>
        <p:spPr>
          <a:xfrm rot="16200000" flipV="1">
            <a:off x="8647194" y="5571104"/>
            <a:ext cx="514678" cy="131403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BEA3C6F-4535-B791-FD66-3E98CB0A9EE6}"/>
              </a:ext>
            </a:extLst>
          </p:cNvPr>
          <p:cNvSpPr txBox="1">
            <a:spLocks/>
          </p:cNvSpPr>
          <p:nvPr/>
        </p:nvSpPr>
        <p:spPr>
          <a:xfrm>
            <a:off x="875831" y="5776588"/>
            <a:ext cx="10515600" cy="455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3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82162D9-1F49-AC33-E627-8560A3E278BD}"/>
              </a:ext>
            </a:extLst>
          </p:cNvPr>
          <p:cNvSpPr txBox="1"/>
          <p:nvPr/>
        </p:nvSpPr>
        <p:spPr>
          <a:xfrm>
            <a:off x="362122" y="2975797"/>
            <a:ext cx="9818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</a:rPr>
              <a:t>F</a:t>
            </a:r>
            <a:r>
              <a:rPr lang="ja-JP" altLang="en-US" b="1">
                <a:solidFill>
                  <a:schemeClr val="bg1"/>
                </a:solidFill>
              </a:rPr>
              <a:t>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</a:t>
            </a:r>
            <a:r>
              <a:rPr lang="ja-JP" altLang="en-US" b="1">
                <a:solidFill>
                  <a:schemeClr val="bg1"/>
                </a:solidFill>
              </a:rPr>
              <a:t>　</a:t>
            </a:r>
            <a:r>
              <a:rPr lang="en-US" altLang="ja-JP" b="1" dirty="0">
                <a:solidFill>
                  <a:schemeClr val="bg1"/>
                </a:solidFill>
              </a:rPr>
              <a:t>   G</a:t>
            </a:r>
            <a:r>
              <a:rPr lang="ja-JP" altLang="en-US" b="1">
                <a:solidFill>
                  <a:schemeClr val="bg1"/>
                </a:solidFill>
              </a:rPr>
              <a:t>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  H</a:t>
            </a:r>
            <a:r>
              <a:rPr lang="ja-JP" altLang="en-US" b="1">
                <a:solidFill>
                  <a:schemeClr val="bg1"/>
                </a:solidFill>
              </a:rPr>
              <a:t>　　　　　　　　</a:t>
            </a:r>
            <a:r>
              <a:rPr lang="en-US" altLang="ja-JP" b="1" dirty="0">
                <a:solidFill>
                  <a:schemeClr val="bg1"/>
                </a:solidFill>
              </a:rPr>
              <a:t>       I</a:t>
            </a:r>
            <a:r>
              <a:rPr lang="ja-JP" altLang="en-US" b="1">
                <a:solidFill>
                  <a:schemeClr val="bg1"/>
                </a:solidFill>
              </a:rPr>
              <a:t>　　　　　　　</a:t>
            </a:r>
            <a:r>
              <a:rPr lang="en-US" altLang="ja-JP" b="1" dirty="0">
                <a:solidFill>
                  <a:schemeClr val="bg1"/>
                </a:solidFill>
              </a:rPr>
              <a:t> </a:t>
            </a:r>
            <a:r>
              <a:rPr lang="ja-JP" altLang="en-US" b="1">
                <a:solidFill>
                  <a:schemeClr val="bg1"/>
                </a:solidFill>
              </a:rPr>
              <a:t>　</a:t>
            </a:r>
            <a:r>
              <a:rPr lang="en-US" altLang="ja-JP" b="1" dirty="0">
                <a:solidFill>
                  <a:schemeClr val="bg1"/>
                </a:solidFill>
              </a:rPr>
              <a:t>    J </a:t>
            </a:r>
            <a:endParaRPr kumimoji="1" lang="ja-JP" altLang="en-US" b="1">
              <a:solidFill>
                <a:schemeClr val="bg1"/>
              </a:solidFill>
            </a:endParaRPr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6531972A-758B-62EB-E0C6-D5BDF90CB411}"/>
              </a:ext>
            </a:extLst>
          </p:cNvPr>
          <p:cNvSpPr/>
          <p:nvPr/>
        </p:nvSpPr>
        <p:spPr>
          <a:xfrm rot="5400000" flipV="1">
            <a:off x="1706672" y="1075630"/>
            <a:ext cx="5146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97EA40B-496C-392F-2BD4-20F2CDCC4006}"/>
              </a:ext>
            </a:extLst>
          </p:cNvPr>
          <p:cNvSpPr txBox="1"/>
          <p:nvPr/>
        </p:nvSpPr>
        <p:spPr>
          <a:xfrm>
            <a:off x="289176" y="2585556"/>
            <a:ext cx="9818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  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    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endParaRPr kumimoji="1" lang="ja-JP" altLang="en-US" sz="1200" b="1" i="1">
              <a:solidFill>
                <a:schemeClr val="bg1">
                  <a:lumMod val="75000"/>
                </a:schemeClr>
              </a:solidFill>
              <a:latin typeface="Baloo 2" panose="03080502040302020200" pitchFamily="66" charset="0"/>
              <a:ea typeface="DFPSNGyoSho-W5" panose="03000500010101010101" pitchFamily="66" charset="-128"/>
              <a:cs typeface="Baloo 2" panose="03080502040302020200" pitchFamily="66" charset="0"/>
            </a:endParaRPr>
          </a:p>
        </p:txBody>
      </p:sp>
      <p:sp>
        <p:nvSpPr>
          <p:cNvPr id="21" name="右矢印 20">
            <a:extLst>
              <a:ext uri="{FF2B5EF4-FFF2-40B4-BE49-F238E27FC236}">
                <a16:creationId xmlns:a16="http://schemas.microsoft.com/office/drawing/2014/main" id="{204D8B32-3033-5452-8BC8-C0C968508C38}"/>
              </a:ext>
            </a:extLst>
          </p:cNvPr>
          <p:cNvSpPr/>
          <p:nvPr/>
        </p:nvSpPr>
        <p:spPr>
          <a:xfrm rot="14942421" flipV="1">
            <a:off x="5614911" y="4667365"/>
            <a:ext cx="5146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BF50EB79-EFC5-3D69-EFAF-E096EB9955F5}"/>
              </a:ext>
            </a:extLst>
          </p:cNvPr>
          <p:cNvSpPr/>
          <p:nvPr/>
        </p:nvSpPr>
        <p:spPr>
          <a:xfrm rot="15254179" flipV="1">
            <a:off x="981477" y="1887128"/>
            <a:ext cx="5146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DA232F2-4F9C-FF3B-75F2-6842AE4A84D2}"/>
              </a:ext>
            </a:extLst>
          </p:cNvPr>
          <p:cNvSpPr txBox="1"/>
          <p:nvPr/>
        </p:nvSpPr>
        <p:spPr>
          <a:xfrm>
            <a:off x="370896" y="661267"/>
            <a:ext cx="9602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solidFill>
                  <a:schemeClr val="bg1">
                    <a:lumMod val="95000"/>
                  </a:schemeClr>
                </a:solidFill>
              </a:rPr>
              <a:t>A</a:t>
            </a:r>
            <a:r>
              <a:rPr kumimoji="1"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　</a:t>
            </a:r>
            <a:r>
              <a:rPr kumimoji="1" lang="en-US" altLang="ja-JP" b="1" dirty="0">
                <a:solidFill>
                  <a:schemeClr val="bg1">
                    <a:lumMod val="95000"/>
                  </a:schemeClr>
                </a:solidFill>
              </a:rPr>
              <a:t>     B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C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D</a:t>
            </a:r>
            <a:r>
              <a:rPr lang="ja-JP" altLang="en-US" b="1">
                <a:solidFill>
                  <a:schemeClr val="bg1">
                    <a:lumMod val="95000"/>
                  </a:schemeClr>
                </a:solidFill>
              </a:rPr>
              <a:t>　　　　　　　</a:t>
            </a:r>
            <a:r>
              <a:rPr lang="en-US" altLang="ja-JP" b="1" dirty="0">
                <a:solidFill>
                  <a:schemeClr val="bg1">
                    <a:lumMod val="95000"/>
                  </a:schemeClr>
                </a:solidFill>
              </a:rPr>
              <a:t>        E</a:t>
            </a:r>
            <a:endParaRPr kumimoji="1" lang="ja-JP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092DE4D-1F24-1202-3531-2F6BF19975FE}"/>
              </a:ext>
            </a:extLst>
          </p:cNvPr>
          <p:cNvSpPr txBox="1"/>
          <p:nvPr/>
        </p:nvSpPr>
        <p:spPr>
          <a:xfrm>
            <a:off x="280219" y="4917713"/>
            <a:ext cx="801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LAO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RAO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　　　　　　　　　　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    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 </a:t>
            </a:r>
            <a:r>
              <a:rPr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L</a:t>
            </a:r>
            <a:r>
              <a:rPr kumimoji="1" lang="en-US" altLang="ja-JP" sz="1200" b="1" i="1" dirty="0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AO </a:t>
            </a:r>
            <a:r>
              <a:rPr kumimoji="1" lang="ja-JP" altLang="en-US" sz="1200" b="1" i="1">
                <a:solidFill>
                  <a:schemeClr val="bg1">
                    <a:lumMod val="75000"/>
                  </a:schemeClr>
                </a:solidFill>
                <a:latin typeface="Baloo 2" panose="03080502040302020200" pitchFamily="66" charset="0"/>
                <a:ea typeface="DFPSNGyoSho-W5" panose="03000500010101010101" pitchFamily="66" charset="-128"/>
                <a:cs typeface="Baloo 2" panose="03080502040302020200" pitchFamily="66" charset="0"/>
              </a:rPr>
              <a:t>　</a:t>
            </a:r>
          </a:p>
        </p:txBody>
      </p:sp>
      <p:sp>
        <p:nvSpPr>
          <p:cNvPr id="28" name="右矢印 27">
            <a:extLst>
              <a:ext uri="{FF2B5EF4-FFF2-40B4-BE49-F238E27FC236}">
                <a16:creationId xmlns:a16="http://schemas.microsoft.com/office/drawing/2014/main" id="{8EBF79A2-49B3-8A45-5924-B772AB309229}"/>
              </a:ext>
            </a:extLst>
          </p:cNvPr>
          <p:cNvSpPr/>
          <p:nvPr/>
        </p:nvSpPr>
        <p:spPr>
          <a:xfrm rot="16200000" flipV="1">
            <a:off x="11165041" y="4599483"/>
            <a:ext cx="384094" cy="105998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B88818F0-F0A7-277C-C7A8-FD312F18FFA5}"/>
              </a:ext>
            </a:extLst>
          </p:cNvPr>
          <p:cNvSpPr/>
          <p:nvPr/>
        </p:nvSpPr>
        <p:spPr>
          <a:xfrm>
            <a:off x="1357251" y="848466"/>
            <a:ext cx="1206677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Tri-loop snare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1E00F56-188A-E391-6FAC-49B2DF3B0F56}"/>
              </a:ext>
            </a:extLst>
          </p:cNvPr>
          <p:cNvSpPr/>
          <p:nvPr/>
        </p:nvSpPr>
        <p:spPr>
          <a:xfrm>
            <a:off x="5582248" y="4884446"/>
            <a:ext cx="1968220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Micra LP delivery catheter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F8C82B6-5188-39E9-FA3D-58D69258699C}"/>
              </a:ext>
            </a:extLst>
          </p:cNvPr>
          <p:cNvSpPr/>
          <p:nvPr/>
        </p:nvSpPr>
        <p:spPr>
          <a:xfrm>
            <a:off x="1081240" y="2187965"/>
            <a:ext cx="140206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etrieval catheter 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FDF4D6F-2F5F-79D3-DA8D-516776F58ED7}"/>
              </a:ext>
            </a:extLst>
          </p:cNvPr>
          <p:cNvSpPr/>
          <p:nvPr/>
        </p:nvSpPr>
        <p:spPr>
          <a:xfrm>
            <a:off x="1258050" y="3015666"/>
            <a:ext cx="1285773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Pigtail catheter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1993A23C-9ADF-32D9-D2F9-745AF089DBC4}"/>
              </a:ext>
            </a:extLst>
          </p:cNvPr>
          <p:cNvSpPr/>
          <p:nvPr/>
        </p:nvSpPr>
        <p:spPr>
          <a:xfrm rot="6838446" flipV="1">
            <a:off x="934528" y="3356196"/>
            <a:ext cx="538219" cy="149573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右矢印 30">
            <a:extLst>
              <a:ext uri="{FF2B5EF4-FFF2-40B4-BE49-F238E27FC236}">
                <a16:creationId xmlns:a16="http://schemas.microsoft.com/office/drawing/2014/main" id="{E40697C8-6987-A250-20F4-FD85B8FB4401}"/>
              </a:ext>
            </a:extLst>
          </p:cNvPr>
          <p:cNvSpPr/>
          <p:nvPr/>
        </p:nvSpPr>
        <p:spPr>
          <a:xfrm rot="2756930" flipV="1">
            <a:off x="2335267" y="3494503"/>
            <a:ext cx="1017713" cy="161406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A58C57B-E19D-5375-8D86-ACFDED08F44E}"/>
              </a:ext>
            </a:extLst>
          </p:cNvPr>
          <p:cNvSpPr/>
          <p:nvPr/>
        </p:nvSpPr>
        <p:spPr>
          <a:xfrm>
            <a:off x="10967756" y="4844529"/>
            <a:ext cx="778664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Aveir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LP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右矢印 4">
            <a:extLst>
              <a:ext uri="{FF2B5EF4-FFF2-40B4-BE49-F238E27FC236}">
                <a16:creationId xmlns:a16="http://schemas.microsoft.com/office/drawing/2014/main" id="{4E26A941-1A0D-5A00-CC29-F9E228321A34}"/>
              </a:ext>
            </a:extLst>
          </p:cNvPr>
          <p:cNvSpPr/>
          <p:nvPr/>
        </p:nvSpPr>
        <p:spPr>
          <a:xfrm rot="16200000" flipV="1">
            <a:off x="8515790" y="1843230"/>
            <a:ext cx="514678" cy="131403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4533BFB-1516-109C-88CA-06439D9C6EBC}"/>
              </a:ext>
            </a:extLst>
          </p:cNvPr>
          <p:cNvSpPr/>
          <p:nvPr/>
        </p:nvSpPr>
        <p:spPr>
          <a:xfrm>
            <a:off x="8085526" y="2002623"/>
            <a:ext cx="1348970" cy="216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Protection sleeve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右矢印 11">
            <a:extLst>
              <a:ext uri="{FF2B5EF4-FFF2-40B4-BE49-F238E27FC236}">
                <a16:creationId xmlns:a16="http://schemas.microsoft.com/office/drawing/2014/main" id="{912E3A14-9291-ED79-9E38-C5360E29EF52}"/>
              </a:ext>
            </a:extLst>
          </p:cNvPr>
          <p:cNvSpPr/>
          <p:nvPr/>
        </p:nvSpPr>
        <p:spPr>
          <a:xfrm rot="20034073" flipV="1">
            <a:off x="7464066" y="4754516"/>
            <a:ext cx="514678" cy="144000"/>
          </a:xfrm>
          <a:prstGeom prst="rightArrow">
            <a:avLst/>
          </a:prstGeom>
          <a:solidFill>
            <a:schemeClr val="bg1">
              <a:alpha val="50403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817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18252</TotalTime>
  <Words>119</Words>
  <Application>Microsoft Macintosh PowerPoint</Application>
  <PresentationFormat>ワイド画面</PresentationFormat>
  <Paragraphs>40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Baloo 2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Simultaneous Removal of the Micra Leadless Pacemaker Using a 2.5-cc Syringe and Silk Thread with Surgical Treatment for Infective Endocarditis</dc:title>
  <dc:creator>矢野健介</dc:creator>
  <cp:lastModifiedBy>矢野健介</cp:lastModifiedBy>
  <cp:revision>67</cp:revision>
  <dcterms:created xsi:type="dcterms:W3CDTF">2022-07-17T00:06:27Z</dcterms:created>
  <dcterms:modified xsi:type="dcterms:W3CDTF">2024-03-05T11:20:00Z</dcterms:modified>
</cp:coreProperties>
</file>