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96" r:id="rId2"/>
  </p:sldIdLst>
  <p:sldSz cx="9144000" cy="6858000" type="screen4x3"/>
  <p:notesSz cx="6797675" cy="9926638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44" autoAdjust="0"/>
    <p:restoredTop sz="94660"/>
  </p:normalViewPr>
  <p:slideViewPr>
    <p:cSldViewPr>
      <p:cViewPr varScale="1">
        <p:scale>
          <a:sx n="102" d="100"/>
          <a:sy n="102" d="100"/>
        </p:scale>
        <p:origin x="288" y="102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F6937C3-C09D-4A8E-8A07-A4156CA97BBD}" type="datetimeFigureOut">
              <a:rPr lang="ko-KR" altLang="en-US" smtClean="0"/>
              <a:pPr/>
              <a:t>2024-05-03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F16DA03-2909-46E7-B101-E83935209F5A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206217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0" algn="just" eaLnBrk="0" fontAlgn="base" latinLnBrk="0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altLang="ko-KR" sz="12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FIGURE 1 </a:t>
            </a:r>
            <a:r>
              <a:rPr lang="en-US" altLang="ko-KR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Representative results of the PCR-based detection of </a:t>
            </a:r>
            <a:r>
              <a:rPr lang="en-US" altLang="ko-KR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MCPyV</a:t>
            </a:r>
            <a:r>
              <a:rPr lang="en-US" altLang="ko-KR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and HPV</a:t>
            </a:r>
            <a:r>
              <a:rPr lang="en-US" altLang="ko-KR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altLang="ko-KR" sz="1200" b="1" dirty="0" smtClean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lang="en-US" altLang="ko-KR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US" altLang="ko-KR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Fragments were amplified from </a:t>
            </a:r>
            <a:r>
              <a:rPr lang="en-US" altLang="ko-KR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MCPyV</a:t>
            </a:r>
            <a:r>
              <a:rPr lang="en-US" altLang="ko-KR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DNA isolated from matched samples of lung cancer (lane 1, KL17; lane 3, BL17; lane 5, JL124) and normal tumor adjacent (lane 2, KC17; lane 4, BC17; lane 6, JC124) tissues. </a:t>
            </a:r>
            <a:r>
              <a:rPr kumimoji="0" lang="en-US" altLang="ko-KR" sz="1200" b="1" i="0" strike="noStrike" cap="none" normalizeH="0" dirty="0" smtClean="0">
                <a:ln>
                  <a:noFill/>
                </a:ln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B.</a:t>
            </a:r>
            <a:r>
              <a:rPr kumimoji="0" lang="en-US" altLang="ko-KR" sz="1200" b="0" i="0" strike="noStrike" cap="none" normalizeH="0" dirty="0" smtClean="0">
                <a:ln>
                  <a:noFill/>
                </a:ln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Fragments were amplified from HPV DNA of Korean patients with </a:t>
            </a:r>
            <a:r>
              <a:rPr kumimoji="0" lang="en-US" altLang="ko-KR" sz="1200" b="0" i="0" strike="noStrike" cap="none" normalizeH="0" dirty="0" err="1" smtClean="0">
                <a:ln>
                  <a:noFill/>
                </a:ln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MCPyV</a:t>
            </a:r>
            <a:r>
              <a:rPr lang="en-US" altLang="ko-KR" sz="1200" dirty="0" smtClean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-positivity in lung cancer tissues. Lane 1, KL17;</a:t>
            </a:r>
            <a:r>
              <a:rPr lang="en-US" altLang="ko-KR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lane 2, BL17; lane 3, JL124. ID KL, BL, and JL; the Biobank of Korea University </a:t>
            </a:r>
            <a:r>
              <a:rPr lang="en-US" altLang="ko-KR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Guro</a:t>
            </a:r>
            <a:r>
              <a:rPr lang="en-US" altLang="ko-KR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Hospital, Pusan National University Hospital, </a:t>
            </a:r>
            <a:r>
              <a:rPr lang="en-US" altLang="ko-KR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Jeonbuk</a:t>
            </a:r>
            <a:r>
              <a:rPr lang="en-US" altLang="ko-KR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National University Hospital. The arrow bar indicates the expected size of the target band. Lane M: molecular weight markers. Lane N: distilled water as a negative control.</a:t>
            </a:r>
            <a:endParaRPr kumimoji="0" lang="en-US" altLang="ko-KR" sz="1200" b="1" i="0" strike="noStrike" cap="none" normalizeH="0" baseline="0" dirty="0" smtClean="0">
              <a:ln>
                <a:noFill/>
              </a:ln>
              <a:effectLst/>
              <a:latin typeface="Arial" panose="020B0604020202020204" pitchFamily="34" charset="0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16DA03-2909-46E7-B101-E83935209F5A}" type="slidenum">
              <a:rPr lang="ko-KR" altLang="en-US" smtClean="0"/>
              <a:pPr/>
              <a:t>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640185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A3509C-A8DC-4CCF-87CD-5410E43A7F57}" type="datetimeFigureOut">
              <a:rPr lang="ko-KR" altLang="en-US" smtClean="0"/>
              <a:pPr/>
              <a:t>2024-05-03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062C52-F64E-4BCB-BB1C-4391C2E6730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A3509C-A8DC-4CCF-87CD-5410E43A7F57}" type="datetimeFigureOut">
              <a:rPr lang="ko-KR" altLang="en-US" smtClean="0"/>
              <a:pPr/>
              <a:t>2024-05-03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062C52-F64E-4BCB-BB1C-4391C2E6730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A3509C-A8DC-4CCF-87CD-5410E43A7F57}" type="datetimeFigureOut">
              <a:rPr lang="ko-KR" altLang="en-US" smtClean="0"/>
              <a:pPr/>
              <a:t>2024-05-03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062C52-F64E-4BCB-BB1C-4391C2E6730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A3509C-A8DC-4CCF-87CD-5410E43A7F57}" type="datetimeFigureOut">
              <a:rPr lang="ko-KR" altLang="en-US" smtClean="0"/>
              <a:pPr/>
              <a:t>2024-05-03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062C52-F64E-4BCB-BB1C-4391C2E6730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A3509C-A8DC-4CCF-87CD-5410E43A7F57}" type="datetimeFigureOut">
              <a:rPr lang="ko-KR" altLang="en-US" smtClean="0"/>
              <a:pPr/>
              <a:t>2024-05-03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062C52-F64E-4BCB-BB1C-4391C2E6730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A3509C-A8DC-4CCF-87CD-5410E43A7F57}" type="datetimeFigureOut">
              <a:rPr lang="ko-KR" altLang="en-US" smtClean="0"/>
              <a:pPr/>
              <a:t>2024-05-03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062C52-F64E-4BCB-BB1C-4391C2E6730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A3509C-A8DC-4CCF-87CD-5410E43A7F57}" type="datetimeFigureOut">
              <a:rPr lang="ko-KR" altLang="en-US" smtClean="0"/>
              <a:pPr/>
              <a:t>2024-05-03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062C52-F64E-4BCB-BB1C-4391C2E6730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A3509C-A8DC-4CCF-87CD-5410E43A7F57}" type="datetimeFigureOut">
              <a:rPr lang="ko-KR" altLang="en-US" smtClean="0"/>
              <a:pPr/>
              <a:t>2024-05-03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062C52-F64E-4BCB-BB1C-4391C2E6730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A3509C-A8DC-4CCF-87CD-5410E43A7F57}" type="datetimeFigureOut">
              <a:rPr lang="ko-KR" altLang="en-US" smtClean="0"/>
              <a:pPr/>
              <a:t>2024-05-03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062C52-F64E-4BCB-BB1C-4391C2E6730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A3509C-A8DC-4CCF-87CD-5410E43A7F57}" type="datetimeFigureOut">
              <a:rPr lang="ko-KR" altLang="en-US" smtClean="0"/>
              <a:pPr/>
              <a:t>2024-05-03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062C52-F64E-4BCB-BB1C-4391C2E6730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A3509C-A8DC-4CCF-87CD-5410E43A7F57}" type="datetimeFigureOut">
              <a:rPr lang="ko-KR" altLang="en-US" smtClean="0"/>
              <a:pPr/>
              <a:t>2024-05-03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062C52-F64E-4BCB-BB1C-4391C2E6730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A3509C-A8DC-4CCF-87CD-5410E43A7F57}" type="datetimeFigureOut">
              <a:rPr lang="ko-KR" altLang="en-US" smtClean="0"/>
              <a:pPr/>
              <a:t>2024-05-03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062C52-F64E-4BCB-BB1C-4391C2E6730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t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tif"/><Relationship Id="rId5" Type="http://schemas.openxmlformats.org/officeDocument/2006/relationships/image" Target="../media/image3.tif"/><Relationship Id="rId4" Type="http://schemas.openxmlformats.org/officeDocument/2006/relationships/image" Target="../media/image2.t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23"/>
          <p:cNvSpPr>
            <a:spLocks noChangeArrowheads="1"/>
          </p:cNvSpPr>
          <p:nvPr/>
        </p:nvSpPr>
        <p:spPr bwMode="auto">
          <a:xfrm>
            <a:off x="0" y="476672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grpSp>
        <p:nvGrpSpPr>
          <p:cNvPr id="2" name="그룹 1"/>
          <p:cNvGrpSpPr/>
          <p:nvPr/>
        </p:nvGrpSpPr>
        <p:grpSpPr>
          <a:xfrm>
            <a:off x="972707" y="1196752"/>
            <a:ext cx="7415717" cy="3838257"/>
            <a:chOff x="1048806" y="774752"/>
            <a:chExt cx="7259622" cy="3838257"/>
          </a:xfrm>
        </p:grpSpPr>
        <p:sp>
          <p:nvSpPr>
            <p:cNvPr id="25" name="직사각형 24"/>
            <p:cNvSpPr/>
            <p:nvPr/>
          </p:nvSpPr>
          <p:spPr>
            <a:xfrm>
              <a:off x="1048806" y="822527"/>
              <a:ext cx="351378" cy="5688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lnSpc>
                  <a:spcPct val="200000"/>
                </a:lnSpc>
              </a:pPr>
              <a:r>
                <a:rPr lang="en-US" altLang="ko-KR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A</a:t>
              </a:r>
              <a:endParaRPr lang="ko-KR" altLang="ko-KR" sz="1200" dirty="0">
                <a:latin typeface="Book Antiqua" panose="0204060205030503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5" name="Text Box 9"/>
            <p:cNvSpPr txBox="1">
              <a:spLocks/>
            </p:cNvSpPr>
            <p:nvPr/>
          </p:nvSpPr>
          <p:spPr bwMode="auto">
            <a:xfrm>
              <a:off x="1189212" y="1837570"/>
              <a:ext cx="757237" cy="358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ko-KR" sz="12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308 </a:t>
              </a:r>
              <a:r>
                <a:rPr kumimoji="0" lang="en-US" altLang="ko-KR" sz="1200" b="1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bp</a:t>
              </a:r>
              <a:r>
                <a:rPr kumimoji="0" lang="en-US" altLang="ko-KR" sz="12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 </a:t>
              </a:r>
              <a:endParaRPr kumimoji="0" lang="en-US" altLang="ko-KR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6" name="직선 화살표 연결선 5"/>
            <p:cNvSpPr>
              <a:spLocks noChangeShapeType="1"/>
            </p:cNvSpPr>
            <p:nvPr/>
          </p:nvSpPr>
          <p:spPr bwMode="auto">
            <a:xfrm>
              <a:off x="1725459" y="2027790"/>
              <a:ext cx="229868" cy="0"/>
            </a:xfrm>
            <a:prstGeom prst="straightConnector1">
              <a:avLst/>
            </a:prstGeom>
            <a:noFill/>
            <a:ln w="28575">
              <a:solidFill>
                <a:srgbClr val="000000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r>
                <a:rPr lang="en-US" altLang="ko-KR" dirty="0" smtClean="0"/>
                <a:t>  </a:t>
              </a:r>
              <a:endParaRPr lang="ko-KR" altLang="en-US" dirty="0"/>
            </a:p>
          </p:txBody>
        </p:sp>
        <p:sp>
          <p:nvSpPr>
            <p:cNvPr id="18" name="Text Box 1"/>
            <p:cNvSpPr txBox="1">
              <a:spLocks/>
            </p:cNvSpPr>
            <p:nvPr/>
          </p:nvSpPr>
          <p:spPr bwMode="auto">
            <a:xfrm>
              <a:off x="1196502" y="3133355"/>
              <a:ext cx="758825" cy="358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ko-KR" sz="12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138 </a:t>
              </a:r>
              <a:r>
                <a:rPr kumimoji="0" lang="en-US" altLang="ko-KR" sz="1200" b="1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bp</a:t>
              </a:r>
              <a:r>
                <a:rPr kumimoji="0" lang="en-US" altLang="ko-KR" sz="12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 </a:t>
              </a:r>
              <a:endParaRPr kumimoji="0" lang="en-US" altLang="ko-KR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0" name="Text Box 12"/>
            <p:cNvSpPr txBox="1">
              <a:spLocks/>
            </p:cNvSpPr>
            <p:nvPr/>
          </p:nvSpPr>
          <p:spPr bwMode="auto">
            <a:xfrm>
              <a:off x="1206967" y="3891308"/>
              <a:ext cx="757238" cy="358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altLang="ko-KR" sz="1200" b="1" dirty="0" smtClean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351</a:t>
              </a:r>
              <a:r>
                <a:rPr kumimoji="0" lang="en-US" altLang="ko-KR" sz="12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kumimoji="0" lang="en-US" altLang="ko-KR" sz="1200" b="1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bp</a:t>
              </a:r>
              <a:r>
                <a:rPr kumimoji="0" lang="en-US" altLang="ko-KR" sz="12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 </a:t>
              </a:r>
              <a:endParaRPr kumimoji="0" lang="en-US" altLang="ko-KR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1" name="Text Box 7"/>
            <p:cNvSpPr txBox="1">
              <a:spLocks/>
            </p:cNvSpPr>
            <p:nvPr/>
          </p:nvSpPr>
          <p:spPr bwMode="auto">
            <a:xfrm>
              <a:off x="3817811" y="1857484"/>
              <a:ext cx="852487" cy="358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ko-KR" sz="12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  LT3</a:t>
              </a:r>
              <a:endParaRPr kumimoji="0" lang="en-US" altLang="ko-KR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2" name="Text Box 3"/>
            <p:cNvSpPr txBox="1">
              <a:spLocks/>
            </p:cNvSpPr>
            <p:nvPr/>
          </p:nvSpPr>
          <p:spPr bwMode="auto">
            <a:xfrm>
              <a:off x="3817811" y="2982464"/>
              <a:ext cx="1598612" cy="358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ko-KR" sz="12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  LT1709 - LT1846</a:t>
              </a:r>
              <a:endParaRPr kumimoji="0" lang="en-US" altLang="ko-KR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3" name="Text Box 10"/>
            <p:cNvSpPr txBox="1">
              <a:spLocks/>
            </p:cNvSpPr>
            <p:nvPr/>
          </p:nvSpPr>
          <p:spPr bwMode="auto">
            <a:xfrm>
              <a:off x="3817811" y="3888854"/>
              <a:ext cx="1347787" cy="358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ko-KR" sz="12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  VP1</a:t>
              </a:r>
              <a:endParaRPr kumimoji="0" lang="en-US" altLang="ko-KR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4" name="Text Box 6"/>
            <p:cNvSpPr txBox="1">
              <a:spLocks/>
            </p:cNvSpPr>
            <p:nvPr/>
          </p:nvSpPr>
          <p:spPr bwMode="auto">
            <a:xfrm>
              <a:off x="1514226" y="1264212"/>
              <a:ext cx="2889374" cy="2134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ko-KR" sz="12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          </a:t>
              </a:r>
              <a:r>
                <a:rPr kumimoji="0" lang="en-US" altLang="ko-KR" sz="11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M   N    1      2     3     4      5     6     </a:t>
              </a:r>
              <a:endParaRPr kumimoji="0" lang="en-US" altLang="ko-KR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6" name="직선 화살표 연결선 5"/>
            <p:cNvSpPr>
              <a:spLocks noChangeShapeType="1"/>
            </p:cNvSpPr>
            <p:nvPr/>
          </p:nvSpPr>
          <p:spPr bwMode="auto">
            <a:xfrm>
              <a:off x="1729441" y="3320496"/>
              <a:ext cx="229868" cy="0"/>
            </a:xfrm>
            <a:prstGeom prst="straightConnector1">
              <a:avLst/>
            </a:prstGeom>
            <a:noFill/>
            <a:ln w="28575">
              <a:solidFill>
                <a:srgbClr val="000000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8" name="직선 화살표 연결선 5"/>
            <p:cNvSpPr>
              <a:spLocks noChangeShapeType="1"/>
            </p:cNvSpPr>
            <p:nvPr/>
          </p:nvSpPr>
          <p:spPr bwMode="auto">
            <a:xfrm>
              <a:off x="1735811" y="4082153"/>
              <a:ext cx="229868" cy="0"/>
            </a:xfrm>
            <a:prstGeom prst="straightConnector1">
              <a:avLst/>
            </a:prstGeom>
            <a:noFill/>
            <a:ln w="28575">
              <a:solidFill>
                <a:srgbClr val="000000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pic>
          <p:nvPicPr>
            <p:cNvPr id="14" name="그림 13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80337" y="1503406"/>
              <a:ext cx="1964333" cy="1054663"/>
            </a:xfrm>
            <a:prstGeom prst="rect">
              <a:avLst/>
            </a:prstGeom>
          </p:spPr>
        </p:pic>
        <p:pic>
          <p:nvPicPr>
            <p:cNvPr id="17" name="그림 16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80337" y="2581197"/>
              <a:ext cx="1959438" cy="1008600"/>
            </a:xfrm>
            <a:prstGeom prst="rect">
              <a:avLst/>
            </a:prstGeom>
          </p:spPr>
        </p:pic>
        <p:pic>
          <p:nvPicPr>
            <p:cNvPr id="19" name="그림 18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80337" y="3612925"/>
              <a:ext cx="1959438" cy="1000084"/>
            </a:xfrm>
            <a:prstGeom prst="rect">
              <a:avLst/>
            </a:prstGeom>
          </p:spPr>
        </p:pic>
        <p:sp>
          <p:nvSpPr>
            <p:cNvPr id="31" name="직사각형 30"/>
            <p:cNvSpPr/>
            <p:nvPr/>
          </p:nvSpPr>
          <p:spPr>
            <a:xfrm>
              <a:off x="5079692" y="774752"/>
              <a:ext cx="338555" cy="5688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lnSpc>
                  <a:spcPct val="200000"/>
                </a:lnSpc>
              </a:pPr>
              <a:r>
                <a:rPr lang="en-US" altLang="ko-KR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B</a:t>
              </a:r>
              <a:endParaRPr lang="ko-KR" altLang="ko-KR" sz="1200" dirty="0">
                <a:latin typeface="Book Antiqua" panose="0204060205030503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2" name="Text Box 6"/>
            <p:cNvSpPr txBox="1">
              <a:spLocks/>
            </p:cNvSpPr>
            <p:nvPr/>
          </p:nvSpPr>
          <p:spPr bwMode="auto">
            <a:xfrm>
              <a:off x="5762482" y="1216437"/>
              <a:ext cx="1629550" cy="2134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ko-KR" sz="12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   </a:t>
              </a:r>
              <a:r>
                <a:rPr kumimoji="0" lang="en-US" altLang="ko-KR" sz="11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M    N     1      2       3         </a:t>
              </a:r>
              <a:endParaRPr kumimoji="0" lang="en-US" altLang="ko-KR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3" name="직선 화살표 연결선 5"/>
            <p:cNvSpPr>
              <a:spLocks noChangeShapeType="1"/>
            </p:cNvSpPr>
            <p:nvPr/>
          </p:nvSpPr>
          <p:spPr bwMode="auto">
            <a:xfrm>
              <a:off x="5696045" y="2175195"/>
              <a:ext cx="229868" cy="0"/>
            </a:xfrm>
            <a:prstGeom prst="straightConnector1">
              <a:avLst/>
            </a:prstGeom>
            <a:noFill/>
            <a:ln w="28575">
              <a:solidFill>
                <a:srgbClr val="000000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r>
                <a:rPr lang="en-US" altLang="ko-KR" dirty="0" smtClean="0"/>
                <a:t>  </a:t>
              </a:r>
              <a:endParaRPr lang="ko-KR" altLang="en-US" dirty="0"/>
            </a:p>
          </p:txBody>
        </p:sp>
        <p:sp>
          <p:nvSpPr>
            <p:cNvPr id="34" name="Text Box 1"/>
            <p:cNvSpPr txBox="1">
              <a:spLocks/>
            </p:cNvSpPr>
            <p:nvPr/>
          </p:nvSpPr>
          <p:spPr bwMode="auto">
            <a:xfrm>
              <a:off x="5163832" y="1994967"/>
              <a:ext cx="635756" cy="358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ko-KR" sz="12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150 </a:t>
              </a:r>
              <a:r>
                <a:rPr kumimoji="0" lang="en-US" altLang="ko-KR" sz="1200" b="1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bp</a:t>
              </a:r>
              <a:r>
                <a:rPr kumimoji="0" lang="en-US" altLang="ko-KR" sz="12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 </a:t>
              </a:r>
              <a:endParaRPr kumimoji="0" lang="en-US" altLang="ko-KR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pic>
          <p:nvPicPr>
            <p:cNvPr id="35" name="그림 34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946976" y="1476645"/>
              <a:ext cx="1445055" cy="1056777"/>
            </a:xfrm>
            <a:prstGeom prst="rect">
              <a:avLst/>
            </a:prstGeom>
          </p:spPr>
        </p:pic>
        <p:sp>
          <p:nvSpPr>
            <p:cNvPr id="29" name="Text Box 7"/>
            <p:cNvSpPr txBox="1">
              <a:spLocks/>
            </p:cNvSpPr>
            <p:nvPr/>
          </p:nvSpPr>
          <p:spPr bwMode="auto">
            <a:xfrm>
              <a:off x="7251044" y="1854872"/>
              <a:ext cx="1057384" cy="358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ko-KR" sz="12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  GP5</a:t>
              </a:r>
              <a:r>
                <a:rPr kumimoji="0" lang="en-US" altLang="ko-KR" sz="1200" b="1" i="0" u="none" strike="noStrike" cap="none" normalizeH="0" baseline="3000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+</a:t>
              </a:r>
              <a:r>
                <a:rPr kumimoji="0" lang="en-US" altLang="ko-KR" sz="12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/GP6</a:t>
              </a:r>
              <a:r>
                <a:rPr kumimoji="0" lang="en-US" altLang="ko-KR" sz="1200" b="1" i="0" u="none" strike="noStrike" cap="none" normalizeH="0" baseline="3000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+</a:t>
              </a:r>
              <a:endParaRPr kumimoji="0" lang="en-US" altLang="ko-KR" sz="18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</p:grpSp>
      <p:sp>
        <p:nvSpPr>
          <p:cNvPr id="30" name="Text Box 10"/>
          <p:cNvSpPr txBox="1">
            <a:spLocks/>
          </p:cNvSpPr>
          <p:nvPr/>
        </p:nvSpPr>
        <p:spPr bwMode="auto">
          <a:xfrm>
            <a:off x="334499" y="580606"/>
            <a:ext cx="1033698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 eaLnBrk="0" fontAlgn="base" latinLnBrk="0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altLang="ko-KR" sz="1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ko-KR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FIGURE 1</a:t>
            </a:r>
            <a:endParaRPr kumimoji="0" lang="en-US" altLang="ko-K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45297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 dirty="0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5273</TotalTime>
  <Words>198</Words>
  <Application>Microsoft Office PowerPoint</Application>
  <PresentationFormat>화면 슬라이드 쇼(4:3)</PresentationFormat>
  <Paragraphs>17</Paragraphs>
  <Slides>1</Slides>
  <Notes>1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6" baseType="lpstr">
      <vt:lpstr>맑은 고딕</vt:lpstr>
      <vt:lpstr>Arial</vt:lpstr>
      <vt:lpstr>Book Antiqua</vt:lpstr>
      <vt:lpstr>Times New Roman</vt:lpstr>
      <vt:lpstr>Office 테마</vt:lpstr>
      <vt:lpstr>PowerPoint 프레젠테이션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hallym</dc:creator>
  <cp:lastModifiedBy>진형태</cp:lastModifiedBy>
  <cp:revision>79</cp:revision>
  <cp:lastPrinted>2019-01-24T08:27:52Z</cp:lastPrinted>
  <dcterms:modified xsi:type="dcterms:W3CDTF">2024-05-03T05:57:23Z</dcterms:modified>
</cp:coreProperties>
</file>