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9" r:id="rId2"/>
  </p:sldIdLst>
  <p:sldSz cx="9144000" cy="6858000" type="screen4x3"/>
  <p:notesSz cx="6858000" cy="99472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102" d="100"/>
          <a:sy n="102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CF6937C3-C09D-4A8E-8A07-A4156CA97BBD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879" tIns="45939" rIns="91879" bIns="4593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9448184"/>
            <a:ext cx="2971800" cy="497364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DF16DA03-2909-46E7-B101-E83935209F5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62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ct val="0"/>
              </a:spcAft>
              <a:buSzPct val="45000"/>
              <a:buNone/>
            </a:pPr>
            <a:r>
              <a:rPr lang="en-US" altLang="ko-KR" sz="1200" b="1" smtClean="0">
                <a:ea typeface="+mn-ea"/>
                <a:cs typeface="Times New Roman" panose="02020603050405020304" pitchFamily="18" charset="0"/>
              </a:rPr>
              <a:t>FIGURE 2</a:t>
            </a:r>
            <a:r>
              <a:rPr lang="en-GB" altLang="ko-KR" sz="1200" b="1" smtClean="0">
                <a:ea typeface="굴림" panose="020B0600000101010101" pitchFamily="50" charset="-127"/>
                <a:cs typeface="Times New Roman" panose="02020603050405020304" pitchFamily="18" charset="0"/>
              </a:rPr>
              <a:t> 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M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utations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of full-length LT-ag of 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 </a:t>
            </a:r>
            <a:r>
              <a:rPr lang="en-GB" altLang="ko-KR" sz="1200" b="1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A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Structures of six 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strains: MCC350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EU375803.1); MCC 339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EU375804.1); MKL–1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FJ173815); HB039C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KC571692.1); TKS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FJ464337); and KIB (</a:t>
            </a:r>
            <a:r>
              <a:rPr lang="en-GB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GenBank</a:t>
            </a:r>
            <a:r>
              <a:rPr lang="en-GB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, accession no. MK561422). </a:t>
            </a:r>
            <a:r>
              <a:rPr lang="en-US" altLang="ko-KR" sz="1200" b="1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B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. Two of 9 DNA sequences of lung cancers showed a single-nucleotide substitution (JL93, JL95) (see Figure S1). Korean strains were compared with six full-length sequences. Open ovals, common sequences in all six strains (North American/European/Northeast Asia). Filled ovals, mutations in </a:t>
            </a:r>
            <a:r>
              <a:rPr lang="en-US" altLang="ko-KR" sz="1200" dirty="0" err="1" smtClean="0">
                <a:ea typeface="굴림" panose="020B0600000101010101" pitchFamily="50" charset="-127"/>
                <a:cs typeface="Times New Roman" panose="02020603050405020304" pitchFamily="18" charset="0"/>
              </a:rPr>
              <a:t>MCPyV</a:t>
            </a:r>
            <a:r>
              <a:rPr lang="en-US" altLang="ko-KR" sz="1200" dirty="0" smtClean="0">
                <a:ea typeface="굴림" panose="020B0600000101010101" pitchFamily="50" charset="-127"/>
                <a:cs typeface="Times New Roman" panose="02020603050405020304" pitchFamily="18" charset="0"/>
              </a:rPr>
              <a:t> specific to Korean strains.</a:t>
            </a:r>
            <a:endParaRPr lang="en-GB" altLang="ko-KR" sz="1200" strike="sngStrike" dirty="0" smtClean="0"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6DA03-2909-46E7-B101-E83935209F5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099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3509C-A8DC-4CCF-87CD-5410E43A7F57}" type="datetimeFigureOut">
              <a:rPr lang="ko-KR" altLang="en-US" smtClean="0"/>
              <a:pPr/>
              <a:t>2024-05-03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62C52-F64E-4BCB-BB1C-4391C2E67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107504" y="2606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508988" y="1205379"/>
            <a:ext cx="8050538" cy="4671893"/>
            <a:chOff x="508988" y="359912"/>
            <a:chExt cx="8050538" cy="4671893"/>
          </a:xfrm>
        </p:grpSpPr>
        <p:sp>
          <p:nvSpPr>
            <p:cNvPr id="242" name="Text Box 9"/>
            <p:cNvSpPr txBox="1">
              <a:spLocks/>
            </p:cNvSpPr>
            <p:nvPr/>
          </p:nvSpPr>
          <p:spPr bwMode="auto">
            <a:xfrm>
              <a:off x="531188" y="359912"/>
              <a:ext cx="486490" cy="346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6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588322" y="3715497"/>
              <a:ext cx="7579110" cy="1152681"/>
              <a:chOff x="588322" y="3715497"/>
              <a:chExt cx="7579110" cy="1152681"/>
            </a:xfrm>
          </p:grpSpPr>
          <p:sp>
            <p:nvSpPr>
              <p:cNvPr id="243" name="Text Box 9"/>
              <p:cNvSpPr txBox="1">
                <a:spLocks/>
              </p:cNvSpPr>
              <p:nvPr/>
            </p:nvSpPr>
            <p:spPr bwMode="auto">
              <a:xfrm>
                <a:off x="588322" y="3715497"/>
                <a:ext cx="486490" cy="346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  <p:grpSp>
            <p:nvGrpSpPr>
              <p:cNvPr id="171" name="그룹 170"/>
              <p:cNvGrpSpPr/>
              <p:nvPr/>
            </p:nvGrpSpPr>
            <p:grpSpPr>
              <a:xfrm>
                <a:off x="902915" y="4070870"/>
                <a:ext cx="7264517" cy="316847"/>
                <a:chOff x="898358" y="1112143"/>
                <a:chExt cx="7264517" cy="316847"/>
              </a:xfrm>
            </p:grpSpPr>
            <p:grpSp>
              <p:nvGrpSpPr>
                <p:cNvPr id="172" name="그룹 171"/>
                <p:cNvGrpSpPr/>
                <p:nvPr/>
              </p:nvGrpSpPr>
              <p:grpSpPr>
                <a:xfrm>
                  <a:off x="1835696" y="1154461"/>
                  <a:ext cx="6327179" cy="225271"/>
                  <a:chOff x="2327323" y="754853"/>
                  <a:chExt cx="6327179" cy="341747"/>
                </a:xfrm>
              </p:grpSpPr>
              <p:sp>
                <p:nvSpPr>
                  <p:cNvPr id="180" name="직사각형 179"/>
                  <p:cNvSpPr/>
                  <p:nvPr/>
                </p:nvSpPr>
                <p:spPr>
                  <a:xfrm>
                    <a:off x="2327323" y="763989"/>
                    <a:ext cx="734207" cy="32917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81" name="뺄셈 기호 180"/>
                  <p:cNvSpPr/>
                  <p:nvPr/>
                </p:nvSpPr>
                <p:spPr>
                  <a:xfrm>
                    <a:off x="2950300" y="878948"/>
                    <a:ext cx="1038051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82" name="직사각형 181"/>
                  <p:cNvSpPr/>
                  <p:nvPr/>
                </p:nvSpPr>
                <p:spPr>
                  <a:xfrm>
                    <a:off x="3803294" y="754853"/>
                    <a:ext cx="4851208" cy="34174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</p:grpSp>
            <p:sp>
              <p:nvSpPr>
                <p:cNvPr id="174" name="Text Box 9"/>
                <p:cNvSpPr txBox="1">
                  <a:spLocks/>
                </p:cNvSpPr>
                <p:nvPr/>
              </p:nvSpPr>
              <p:spPr bwMode="auto">
                <a:xfrm>
                  <a:off x="898358" y="1112143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JL93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89" name="그룹 188"/>
              <p:cNvGrpSpPr/>
              <p:nvPr/>
            </p:nvGrpSpPr>
            <p:grpSpPr>
              <a:xfrm>
                <a:off x="896575" y="4551331"/>
                <a:ext cx="7266300" cy="316847"/>
                <a:chOff x="896575" y="1047276"/>
                <a:chExt cx="7266300" cy="316847"/>
              </a:xfrm>
            </p:grpSpPr>
            <p:grpSp>
              <p:nvGrpSpPr>
                <p:cNvPr id="190" name="그룹 189"/>
                <p:cNvGrpSpPr/>
                <p:nvPr/>
              </p:nvGrpSpPr>
              <p:grpSpPr>
                <a:xfrm>
                  <a:off x="1835696" y="1097312"/>
                  <a:ext cx="6327179" cy="225272"/>
                  <a:chOff x="2327323" y="668153"/>
                  <a:chExt cx="6327179" cy="341748"/>
                </a:xfrm>
              </p:grpSpPr>
              <p:sp>
                <p:nvSpPr>
                  <p:cNvPr id="193" name="직사각형 192"/>
                  <p:cNvSpPr/>
                  <p:nvPr/>
                </p:nvSpPr>
                <p:spPr>
                  <a:xfrm>
                    <a:off x="2327323" y="677290"/>
                    <a:ext cx="734207" cy="32917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95" name="뺄셈 기호 194"/>
                  <p:cNvSpPr/>
                  <p:nvPr/>
                </p:nvSpPr>
                <p:spPr>
                  <a:xfrm>
                    <a:off x="2961641" y="792249"/>
                    <a:ext cx="943683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96" name="직사각형 195"/>
                  <p:cNvSpPr/>
                  <p:nvPr/>
                </p:nvSpPr>
                <p:spPr>
                  <a:xfrm>
                    <a:off x="3803294" y="668153"/>
                    <a:ext cx="4851208" cy="34174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</p:grpSp>
            <p:sp>
              <p:nvSpPr>
                <p:cNvPr id="191" name="Text Box 9"/>
                <p:cNvSpPr txBox="1">
                  <a:spLocks/>
                </p:cNvSpPr>
                <p:nvPr/>
              </p:nvSpPr>
              <p:spPr bwMode="auto">
                <a:xfrm>
                  <a:off x="896575" y="1047276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JL95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" name="그룹 1"/>
            <p:cNvGrpSpPr/>
            <p:nvPr/>
          </p:nvGrpSpPr>
          <p:grpSpPr>
            <a:xfrm>
              <a:off x="508988" y="529826"/>
              <a:ext cx="8050538" cy="2903696"/>
              <a:chOff x="508988" y="529826"/>
              <a:chExt cx="8050538" cy="2903696"/>
            </a:xfrm>
          </p:grpSpPr>
          <p:grpSp>
            <p:nvGrpSpPr>
              <p:cNvPr id="4" name="그룹 3"/>
              <p:cNvGrpSpPr/>
              <p:nvPr/>
            </p:nvGrpSpPr>
            <p:grpSpPr>
              <a:xfrm>
                <a:off x="508988" y="529826"/>
                <a:ext cx="8050538" cy="498676"/>
                <a:chOff x="502554" y="923634"/>
                <a:chExt cx="8050538" cy="498676"/>
              </a:xfrm>
            </p:grpSpPr>
            <p:grpSp>
              <p:nvGrpSpPr>
                <p:cNvPr id="36" name="그룹 35"/>
                <p:cNvGrpSpPr/>
                <p:nvPr/>
              </p:nvGrpSpPr>
              <p:grpSpPr>
                <a:xfrm>
                  <a:off x="1452604" y="1154461"/>
                  <a:ext cx="7100488" cy="225271"/>
                  <a:chOff x="1944231" y="754853"/>
                  <a:chExt cx="7100488" cy="341747"/>
                </a:xfrm>
              </p:grpSpPr>
              <p:sp>
                <p:nvSpPr>
                  <p:cNvPr id="5" name="직사각형 4"/>
                  <p:cNvSpPr/>
                  <p:nvPr/>
                </p:nvSpPr>
                <p:spPr>
                  <a:xfrm>
                    <a:off x="2327323" y="763989"/>
                    <a:ext cx="734207" cy="32917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8" name="뺄셈 기호 7"/>
                  <p:cNvSpPr/>
                  <p:nvPr/>
                </p:nvSpPr>
                <p:spPr>
                  <a:xfrm>
                    <a:off x="2958375" y="878948"/>
                    <a:ext cx="943683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9" name="직사각형 8"/>
                  <p:cNvSpPr/>
                  <p:nvPr/>
                </p:nvSpPr>
                <p:spPr>
                  <a:xfrm>
                    <a:off x="3803294" y="754853"/>
                    <a:ext cx="4851208" cy="34174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4" name="뺄셈 기호 13"/>
                  <p:cNvSpPr/>
                  <p:nvPr/>
                </p:nvSpPr>
                <p:spPr>
                  <a:xfrm>
                    <a:off x="1944231" y="883839"/>
                    <a:ext cx="418848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26" name="뺄셈 기호 25"/>
                  <p:cNvSpPr/>
                  <p:nvPr/>
                </p:nvSpPr>
                <p:spPr>
                  <a:xfrm>
                    <a:off x="8622141" y="883741"/>
                    <a:ext cx="422578" cy="68298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29" name="직선 연결선 28"/>
                  <p:cNvCxnSpPr/>
                  <p:nvPr/>
                </p:nvCxnSpPr>
                <p:spPr>
                  <a:xfrm>
                    <a:off x="2029879" y="852915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직선 연결선 31"/>
                  <p:cNvCxnSpPr/>
                  <p:nvPr/>
                </p:nvCxnSpPr>
                <p:spPr>
                  <a:xfrm>
                    <a:off x="2086001" y="844715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직선 연결선 32"/>
                  <p:cNvCxnSpPr/>
                  <p:nvPr/>
                </p:nvCxnSpPr>
                <p:spPr>
                  <a:xfrm>
                    <a:off x="8806663" y="836712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직선 연결선 33"/>
                  <p:cNvCxnSpPr/>
                  <p:nvPr/>
                </p:nvCxnSpPr>
                <p:spPr>
                  <a:xfrm>
                    <a:off x="8868794" y="838191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Text Box 9"/>
                <p:cNvSpPr txBox="1">
                  <a:spLocks/>
                </p:cNvSpPr>
                <p:nvPr/>
              </p:nvSpPr>
              <p:spPr bwMode="auto">
                <a:xfrm>
                  <a:off x="502554" y="1105463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MCC</a:t>
                  </a:r>
                  <a:r>
                    <a:rPr kumimoji="0" lang="en-US" altLang="ko-KR" sz="14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350  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" name="Text Box 9"/>
                <p:cNvSpPr txBox="1">
                  <a:spLocks/>
                </p:cNvSpPr>
                <p:nvPr/>
              </p:nvSpPr>
              <p:spPr bwMode="auto">
                <a:xfrm>
                  <a:off x="1325400" y="923634"/>
                  <a:ext cx="7167712" cy="2965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2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196             429              861                                                                                                                      3080</a:t>
                  </a:r>
                  <a:r>
                    <a:rPr kumimoji="0" lang="en-US" altLang="ko-KR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endParaRPr kumimoji="0" lang="en-US" altLang="ko-KR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8" name="그룹 107"/>
              <p:cNvGrpSpPr/>
              <p:nvPr/>
            </p:nvGrpSpPr>
            <p:grpSpPr>
              <a:xfrm>
                <a:off x="508988" y="1190517"/>
                <a:ext cx="8050538" cy="316847"/>
                <a:chOff x="502554" y="1080320"/>
                <a:chExt cx="8050538" cy="316847"/>
              </a:xfrm>
            </p:grpSpPr>
            <p:grpSp>
              <p:nvGrpSpPr>
                <p:cNvPr id="109" name="그룹 108"/>
                <p:cNvGrpSpPr/>
                <p:nvPr/>
              </p:nvGrpSpPr>
              <p:grpSpPr>
                <a:xfrm>
                  <a:off x="1452604" y="1121034"/>
                  <a:ext cx="7100488" cy="228152"/>
                  <a:chOff x="1944231" y="704146"/>
                  <a:chExt cx="7100488" cy="346118"/>
                </a:xfrm>
              </p:grpSpPr>
              <p:sp>
                <p:nvSpPr>
                  <p:cNvPr id="112" name="직사각형 111"/>
                  <p:cNvSpPr/>
                  <p:nvPr/>
                </p:nvSpPr>
                <p:spPr>
                  <a:xfrm>
                    <a:off x="2327323" y="721085"/>
                    <a:ext cx="734207" cy="32917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13" name="뺄셈 기호 112"/>
                  <p:cNvSpPr/>
                  <p:nvPr/>
                </p:nvSpPr>
                <p:spPr>
                  <a:xfrm>
                    <a:off x="2958375" y="836043"/>
                    <a:ext cx="943683" cy="110645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14" name="직사각형 113"/>
                  <p:cNvSpPr/>
                  <p:nvPr/>
                </p:nvSpPr>
                <p:spPr>
                  <a:xfrm>
                    <a:off x="3803294" y="704146"/>
                    <a:ext cx="4851208" cy="341746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15" name="뺄셈 기호 114"/>
                  <p:cNvSpPr/>
                  <p:nvPr/>
                </p:nvSpPr>
                <p:spPr>
                  <a:xfrm>
                    <a:off x="1944231" y="840935"/>
                    <a:ext cx="418848" cy="110645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16" name="뺄셈 기호 115"/>
                  <p:cNvSpPr/>
                  <p:nvPr/>
                </p:nvSpPr>
                <p:spPr>
                  <a:xfrm>
                    <a:off x="8622141" y="840837"/>
                    <a:ext cx="422578" cy="68298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117" name="직선 연결선 116"/>
                  <p:cNvCxnSpPr/>
                  <p:nvPr/>
                </p:nvCxnSpPr>
                <p:spPr>
                  <a:xfrm>
                    <a:off x="2029879" y="808214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직선 연결선 117"/>
                  <p:cNvCxnSpPr/>
                  <p:nvPr/>
                </p:nvCxnSpPr>
                <p:spPr>
                  <a:xfrm>
                    <a:off x="2090012" y="801812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직선 연결선 119"/>
                  <p:cNvCxnSpPr/>
                  <p:nvPr/>
                </p:nvCxnSpPr>
                <p:spPr>
                  <a:xfrm>
                    <a:off x="8806663" y="793808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직선 연결선 120"/>
                  <p:cNvCxnSpPr/>
                  <p:nvPr/>
                </p:nvCxnSpPr>
                <p:spPr>
                  <a:xfrm>
                    <a:off x="8868794" y="795287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0" name="Text Box 9"/>
                <p:cNvSpPr txBox="1">
                  <a:spLocks/>
                </p:cNvSpPr>
                <p:nvPr/>
              </p:nvSpPr>
              <p:spPr bwMode="auto">
                <a:xfrm>
                  <a:off x="502554" y="1080320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MCC</a:t>
                  </a:r>
                  <a:r>
                    <a:rPr kumimoji="0" lang="en-US" altLang="ko-KR" sz="14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339  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22" name="그룹 121"/>
              <p:cNvGrpSpPr/>
              <p:nvPr/>
            </p:nvGrpSpPr>
            <p:grpSpPr>
              <a:xfrm>
                <a:off x="677767" y="1672026"/>
                <a:ext cx="7881759" cy="316847"/>
                <a:chOff x="671333" y="1061009"/>
                <a:chExt cx="7881759" cy="316847"/>
              </a:xfrm>
            </p:grpSpPr>
            <p:grpSp>
              <p:nvGrpSpPr>
                <p:cNvPr id="123" name="그룹 122"/>
                <p:cNvGrpSpPr/>
                <p:nvPr/>
              </p:nvGrpSpPr>
              <p:grpSpPr>
                <a:xfrm>
                  <a:off x="1452604" y="1098779"/>
                  <a:ext cx="7100488" cy="225270"/>
                  <a:chOff x="1944231" y="670383"/>
                  <a:chExt cx="7100488" cy="341745"/>
                </a:xfrm>
              </p:grpSpPr>
              <p:sp>
                <p:nvSpPr>
                  <p:cNvPr id="126" name="직사각형 125"/>
                  <p:cNvSpPr/>
                  <p:nvPr/>
                </p:nvSpPr>
                <p:spPr>
                  <a:xfrm>
                    <a:off x="2327323" y="679519"/>
                    <a:ext cx="734207" cy="32917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30" name="뺄셈 기호 129"/>
                  <p:cNvSpPr/>
                  <p:nvPr/>
                </p:nvSpPr>
                <p:spPr>
                  <a:xfrm>
                    <a:off x="2958871" y="801160"/>
                    <a:ext cx="943683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32" name="직사각형 131"/>
                  <p:cNvSpPr/>
                  <p:nvPr/>
                </p:nvSpPr>
                <p:spPr>
                  <a:xfrm>
                    <a:off x="3803294" y="670383"/>
                    <a:ext cx="4851208" cy="341745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33" name="뺄셈 기호 132"/>
                  <p:cNvSpPr/>
                  <p:nvPr/>
                </p:nvSpPr>
                <p:spPr>
                  <a:xfrm>
                    <a:off x="1944231" y="806051"/>
                    <a:ext cx="418848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44" name="뺄셈 기호 143"/>
                  <p:cNvSpPr/>
                  <p:nvPr/>
                </p:nvSpPr>
                <p:spPr>
                  <a:xfrm>
                    <a:off x="8622141" y="805952"/>
                    <a:ext cx="422578" cy="68297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146" name="직선 연결선 145"/>
                  <p:cNvCxnSpPr/>
                  <p:nvPr/>
                </p:nvCxnSpPr>
                <p:spPr>
                  <a:xfrm>
                    <a:off x="2025868" y="771534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>
                    <a:off x="2086001" y="773013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직선 연결선 148"/>
                  <p:cNvCxnSpPr/>
                  <p:nvPr/>
                </p:nvCxnSpPr>
                <p:spPr>
                  <a:xfrm>
                    <a:off x="8806663" y="758924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직선 연결선 149"/>
                  <p:cNvCxnSpPr/>
                  <p:nvPr/>
                </p:nvCxnSpPr>
                <p:spPr>
                  <a:xfrm>
                    <a:off x="8868794" y="760403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4" name="Text Box 9"/>
                <p:cNvSpPr txBox="1">
                  <a:spLocks/>
                </p:cNvSpPr>
                <p:nvPr/>
              </p:nvSpPr>
              <p:spPr bwMode="auto">
                <a:xfrm>
                  <a:off x="671333" y="1061009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MKL-1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1" name="그룹 150"/>
              <p:cNvGrpSpPr/>
              <p:nvPr/>
            </p:nvGrpSpPr>
            <p:grpSpPr>
              <a:xfrm>
                <a:off x="606428" y="2139407"/>
                <a:ext cx="7953098" cy="316847"/>
                <a:chOff x="599994" y="1059671"/>
                <a:chExt cx="7953098" cy="316847"/>
              </a:xfrm>
            </p:grpSpPr>
            <p:grpSp>
              <p:nvGrpSpPr>
                <p:cNvPr id="152" name="그룹 151"/>
                <p:cNvGrpSpPr/>
                <p:nvPr/>
              </p:nvGrpSpPr>
              <p:grpSpPr>
                <a:xfrm>
                  <a:off x="1452604" y="1103181"/>
                  <a:ext cx="7100488" cy="225271"/>
                  <a:chOff x="1944231" y="677063"/>
                  <a:chExt cx="7100488" cy="341748"/>
                </a:xfrm>
              </p:grpSpPr>
              <p:sp>
                <p:nvSpPr>
                  <p:cNvPr id="160" name="직사각형 159"/>
                  <p:cNvSpPr/>
                  <p:nvPr/>
                </p:nvSpPr>
                <p:spPr>
                  <a:xfrm>
                    <a:off x="2327323" y="686200"/>
                    <a:ext cx="734207" cy="32917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1" name="뺄셈 기호 160"/>
                  <p:cNvSpPr/>
                  <p:nvPr/>
                </p:nvSpPr>
                <p:spPr>
                  <a:xfrm>
                    <a:off x="2958871" y="801160"/>
                    <a:ext cx="943683" cy="110643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2" name="직사각형 161"/>
                  <p:cNvSpPr/>
                  <p:nvPr/>
                </p:nvSpPr>
                <p:spPr>
                  <a:xfrm>
                    <a:off x="3803294" y="677063"/>
                    <a:ext cx="4851208" cy="34174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3" name="뺄셈 기호 162"/>
                  <p:cNvSpPr/>
                  <p:nvPr/>
                </p:nvSpPr>
                <p:spPr>
                  <a:xfrm>
                    <a:off x="1944231" y="806050"/>
                    <a:ext cx="418848" cy="110643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73" name="뺄셈 기호 172"/>
                  <p:cNvSpPr/>
                  <p:nvPr/>
                </p:nvSpPr>
                <p:spPr>
                  <a:xfrm>
                    <a:off x="8622141" y="805953"/>
                    <a:ext cx="422578" cy="68298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175" name="직선 연결선 174"/>
                  <p:cNvCxnSpPr/>
                  <p:nvPr/>
                </p:nvCxnSpPr>
                <p:spPr>
                  <a:xfrm>
                    <a:off x="2031063" y="779414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직선 연결선 175"/>
                  <p:cNvCxnSpPr/>
                  <p:nvPr/>
                </p:nvCxnSpPr>
                <p:spPr>
                  <a:xfrm>
                    <a:off x="2086001" y="773012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직선 연결선 177"/>
                  <p:cNvCxnSpPr/>
                  <p:nvPr/>
                </p:nvCxnSpPr>
                <p:spPr>
                  <a:xfrm>
                    <a:off x="8806663" y="758923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직선 연결선 178"/>
                  <p:cNvCxnSpPr/>
                  <p:nvPr/>
                </p:nvCxnSpPr>
                <p:spPr>
                  <a:xfrm>
                    <a:off x="8868794" y="760402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8" name="Text Box 9"/>
                <p:cNvSpPr txBox="1">
                  <a:spLocks/>
                </p:cNvSpPr>
                <p:nvPr/>
              </p:nvSpPr>
              <p:spPr bwMode="auto">
                <a:xfrm>
                  <a:off x="599994" y="1059671"/>
                  <a:ext cx="920752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HB039C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34" name="그룹 133"/>
              <p:cNvGrpSpPr/>
              <p:nvPr/>
            </p:nvGrpSpPr>
            <p:grpSpPr>
              <a:xfrm>
                <a:off x="902915" y="2607349"/>
                <a:ext cx="7649911" cy="316847"/>
                <a:chOff x="902916" y="1039917"/>
                <a:chExt cx="7649911" cy="316847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1451420" y="1103181"/>
                  <a:ext cx="7101407" cy="225271"/>
                  <a:chOff x="1943047" y="677063"/>
                  <a:chExt cx="7101407" cy="341748"/>
                </a:xfrm>
              </p:grpSpPr>
              <p:sp>
                <p:nvSpPr>
                  <p:cNvPr id="153" name="직사각형 152"/>
                  <p:cNvSpPr/>
                  <p:nvPr/>
                </p:nvSpPr>
                <p:spPr>
                  <a:xfrm>
                    <a:off x="2327323" y="686200"/>
                    <a:ext cx="734207" cy="32917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56" name="뺄셈 기호 155"/>
                  <p:cNvSpPr/>
                  <p:nvPr/>
                </p:nvSpPr>
                <p:spPr>
                  <a:xfrm>
                    <a:off x="2947153" y="790400"/>
                    <a:ext cx="1038051" cy="110643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4" name="직사각형 163"/>
                  <p:cNvSpPr/>
                  <p:nvPr/>
                </p:nvSpPr>
                <p:spPr>
                  <a:xfrm>
                    <a:off x="3803294" y="677063"/>
                    <a:ext cx="4851208" cy="34174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5" name="뺄셈 기호 164"/>
                  <p:cNvSpPr/>
                  <p:nvPr/>
                </p:nvSpPr>
                <p:spPr>
                  <a:xfrm>
                    <a:off x="1943047" y="795291"/>
                    <a:ext cx="418848" cy="110643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166" name="뺄셈 기호 165"/>
                  <p:cNvSpPr/>
                  <p:nvPr/>
                </p:nvSpPr>
                <p:spPr>
                  <a:xfrm>
                    <a:off x="8621876" y="795194"/>
                    <a:ext cx="422578" cy="68298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167" name="직선 연결선 166"/>
                  <p:cNvCxnSpPr/>
                  <p:nvPr/>
                </p:nvCxnSpPr>
                <p:spPr>
                  <a:xfrm>
                    <a:off x="2031063" y="768655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직선 연결선 167"/>
                  <p:cNvCxnSpPr/>
                  <p:nvPr/>
                </p:nvCxnSpPr>
                <p:spPr>
                  <a:xfrm>
                    <a:off x="2086001" y="762253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직선 연결선 168"/>
                  <p:cNvCxnSpPr/>
                  <p:nvPr/>
                </p:nvCxnSpPr>
                <p:spPr>
                  <a:xfrm>
                    <a:off x="8806663" y="748164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직선 연결선 169"/>
                  <p:cNvCxnSpPr/>
                  <p:nvPr/>
                </p:nvCxnSpPr>
                <p:spPr>
                  <a:xfrm>
                    <a:off x="8864415" y="743558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2" name="Text Box 9"/>
                <p:cNvSpPr txBox="1">
                  <a:spLocks/>
                </p:cNvSpPr>
                <p:nvPr/>
              </p:nvSpPr>
              <p:spPr bwMode="auto">
                <a:xfrm>
                  <a:off x="902916" y="1039917"/>
                  <a:ext cx="550928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TKS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04" name="그룹 203"/>
              <p:cNvGrpSpPr/>
              <p:nvPr/>
            </p:nvGrpSpPr>
            <p:grpSpPr>
              <a:xfrm>
                <a:off x="939199" y="3116675"/>
                <a:ext cx="7613627" cy="316847"/>
                <a:chOff x="939200" y="1048111"/>
                <a:chExt cx="7613627" cy="316847"/>
              </a:xfrm>
            </p:grpSpPr>
            <p:grpSp>
              <p:nvGrpSpPr>
                <p:cNvPr id="205" name="그룹 204"/>
                <p:cNvGrpSpPr/>
                <p:nvPr/>
              </p:nvGrpSpPr>
              <p:grpSpPr>
                <a:xfrm>
                  <a:off x="1451420" y="1096095"/>
                  <a:ext cx="7101407" cy="225272"/>
                  <a:chOff x="1943047" y="666305"/>
                  <a:chExt cx="7101407" cy="341748"/>
                </a:xfrm>
              </p:grpSpPr>
              <p:sp>
                <p:nvSpPr>
                  <p:cNvPr id="209" name="직사각형 208"/>
                  <p:cNvSpPr/>
                  <p:nvPr/>
                </p:nvSpPr>
                <p:spPr>
                  <a:xfrm>
                    <a:off x="2327323" y="675442"/>
                    <a:ext cx="734207" cy="32917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210" name="뺄셈 기호 209"/>
                  <p:cNvSpPr/>
                  <p:nvPr/>
                </p:nvSpPr>
                <p:spPr>
                  <a:xfrm>
                    <a:off x="2947584" y="784874"/>
                    <a:ext cx="1038051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213" name="직사각형 212"/>
                  <p:cNvSpPr/>
                  <p:nvPr/>
                </p:nvSpPr>
                <p:spPr>
                  <a:xfrm>
                    <a:off x="3803294" y="666305"/>
                    <a:ext cx="4851208" cy="34174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222" name="뺄셈 기호 221"/>
                  <p:cNvSpPr/>
                  <p:nvPr/>
                </p:nvSpPr>
                <p:spPr>
                  <a:xfrm>
                    <a:off x="1943047" y="780537"/>
                    <a:ext cx="418848" cy="110644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sp>
                <p:nvSpPr>
                  <p:cNvPr id="223" name="뺄셈 기호 222"/>
                  <p:cNvSpPr/>
                  <p:nvPr/>
                </p:nvSpPr>
                <p:spPr>
                  <a:xfrm>
                    <a:off x="8621876" y="811896"/>
                    <a:ext cx="422578" cy="68297"/>
                  </a:xfrm>
                  <a:prstGeom prst="mathMinus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 smtClean="0"/>
                  </a:p>
                </p:txBody>
              </p:sp>
              <p:cxnSp>
                <p:nvCxnSpPr>
                  <p:cNvPr id="224" name="직선 연결선 223"/>
                  <p:cNvCxnSpPr/>
                  <p:nvPr/>
                </p:nvCxnSpPr>
                <p:spPr>
                  <a:xfrm>
                    <a:off x="2035074" y="750918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직선 연결선 225"/>
                  <p:cNvCxnSpPr/>
                  <p:nvPr/>
                </p:nvCxnSpPr>
                <p:spPr>
                  <a:xfrm>
                    <a:off x="2094472" y="750041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>
                    <a:off x="8806663" y="764866"/>
                    <a:ext cx="109181" cy="16829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9" name="직선 연결선 228"/>
                  <p:cNvCxnSpPr/>
                  <p:nvPr/>
                </p:nvCxnSpPr>
                <p:spPr>
                  <a:xfrm>
                    <a:off x="8868794" y="760416"/>
                    <a:ext cx="109181" cy="1682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6" name="Text Box 9"/>
                <p:cNvSpPr txBox="1">
                  <a:spLocks/>
                </p:cNvSpPr>
                <p:nvPr/>
              </p:nvSpPr>
              <p:spPr bwMode="auto">
                <a:xfrm>
                  <a:off x="939200" y="1048111"/>
                  <a:ext cx="514644" cy="31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400" b="1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KIB</a:t>
                  </a:r>
                  <a:endParaRPr kumimoji="0" lang="en-US" altLang="ko-KR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03" name="Text Box 9"/>
            <p:cNvSpPr txBox="1">
              <a:spLocks/>
            </p:cNvSpPr>
            <p:nvPr/>
          </p:nvSpPr>
          <p:spPr bwMode="auto">
            <a:xfrm>
              <a:off x="3654750" y="548680"/>
              <a:ext cx="2127679" cy="256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1468   1491 1503       1574</a:t>
              </a:r>
              <a:endPara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타원 105"/>
            <p:cNvSpPr/>
            <p:nvPr/>
          </p:nvSpPr>
          <p:spPr>
            <a:xfrm flipH="1">
              <a:off x="4189408" y="78377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07" name="타원 106"/>
            <p:cNvSpPr/>
            <p:nvPr/>
          </p:nvSpPr>
          <p:spPr>
            <a:xfrm flipH="1">
              <a:off x="4798759" y="4131389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19" name="타원 118"/>
            <p:cNvSpPr/>
            <p:nvPr/>
          </p:nvSpPr>
          <p:spPr>
            <a:xfrm flipH="1">
              <a:off x="4574959" y="4614354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27" name="타원 126"/>
            <p:cNvSpPr/>
            <p:nvPr/>
          </p:nvSpPr>
          <p:spPr>
            <a:xfrm flipH="1">
              <a:off x="4186591" y="4614354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28" name="Text Box 9"/>
            <p:cNvSpPr txBox="1">
              <a:spLocks/>
            </p:cNvSpPr>
            <p:nvPr/>
          </p:nvSpPr>
          <p:spPr bwMode="auto">
            <a:xfrm>
              <a:off x="3654750" y="2957438"/>
              <a:ext cx="2127679" cy="256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1466   1489 1501       1572</a:t>
              </a:r>
              <a:endParaRPr kumimoji="0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타원 128"/>
            <p:cNvSpPr/>
            <p:nvPr/>
          </p:nvSpPr>
          <p:spPr>
            <a:xfrm flipH="1">
              <a:off x="4572000" y="78377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35" name="타원 134"/>
            <p:cNvSpPr/>
            <p:nvPr/>
          </p:nvSpPr>
          <p:spPr>
            <a:xfrm flipH="1">
              <a:off x="5294992" y="4616245"/>
              <a:ext cx="85133" cy="18411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36" name="타원 135"/>
            <p:cNvSpPr/>
            <p:nvPr/>
          </p:nvSpPr>
          <p:spPr>
            <a:xfrm flipH="1">
              <a:off x="4788024" y="78377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37" name="타원 136"/>
            <p:cNvSpPr/>
            <p:nvPr/>
          </p:nvSpPr>
          <p:spPr>
            <a:xfrm flipH="1">
              <a:off x="5292080" y="783771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39" name="타원 138"/>
            <p:cNvSpPr/>
            <p:nvPr/>
          </p:nvSpPr>
          <p:spPr>
            <a:xfrm flipH="1">
              <a:off x="4183679" y="3186517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1" name="타원 140"/>
            <p:cNvSpPr/>
            <p:nvPr/>
          </p:nvSpPr>
          <p:spPr>
            <a:xfrm flipH="1">
              <a:off x="4572000" y="3177069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5" name="타원 144"/>
            <p:cNvSpPr/>
            <p:nvPr/>
          </p:nvSpPr>
          <p:spPr>
            <a:xfrm flipH="1">
              <a:off x="4788024" y="3186255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54" name="타원 153"/>
            <p:cNvSpPr/>
            <p:nvPr/>
          </p:nvSpPr>
          <p:spPr>
            <a:xfrm flipH="1">
              <a:off x="5292080" y="3185713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55" name="Text Box 9"/>
            <p:cNvSpPr txBox="1">
              <a:spLocks/>
            </p:cNvSpPr>
            <p:nvPr/>
          </p:nvSpPr>
          <p:spPr bwMode="auto">
            <a:xfrm>
              <a:off x="3654751" y="3285880"/>
              <a:ext cx="2429416" cy="30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ko-KR" sz="1600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A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G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   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</a:t>
              </a:r>
              <a:endPara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Text Box 9"/>
            <p:cNvSpPr txBox="1">
              <a:spLocks/>
            </p:cNvSpPr>
            <p:nvPr/>
          </p:nvSpPr>
          <p:spPr bwMode="auto">
            <a:xfrm>
              <a:off x="3707904" y="4722868"/>
              <a:ext cx="2171235" cy="30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ko-KR" sz="1600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C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G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A              T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C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</a:t>
              </a:r>
              <a:endPara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Text Box 9"/>
            <p:cNvSpPr txBox="1">
              <a:spLocks/>
            </p:cNvSpPr>
            <p:nvPr/>
          </p:nvSpPr>
          <p:spPr bwMode="auto">
            <a:xfrm>
              <a:off x="4499992" y="4295777"/>
              <a:ext cx="792088" cy="30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 T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C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</a:t>
              </a:r>
              <a:endPara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Text Box 9"/>
            <p:cNvSpPr txBox="1">
              <a:spLocks/>
            </p:cNvSpPr>
            <p:nvPr/>
          </p:nvSpPr>
          <p:spPr bwMode="auto">
            <a:xfrm>
              <a:off x="3707904" y="875084"/>
              <a:ext cx="2376263" cy="30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ko-KR" sz="1600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 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A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G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   C </a:t>
              </a:r>
              <a:r>
                <a:rPr lang="en-GB" altLang="ko-KR" sz="10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&gt; </a:t>
              </a:r>
              <a:r>
                <a:rPr lang="en-GB" altLang="ko-KR" sz="1000" b="1" dirty="0" smtClean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T </a:t>
              </a:r>
              <a:endParaRPr kumimoji="0" lang="en-US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타원 124"/>
            <p:cNvSpPr/>
            <p:nvPr/>
          </p:nvSpPr>
          <p:spPr>
            <a:xfrm flipH="1">
              <a:off x="4187515" y="413129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0" name="타원 139"/>
            <p:cNvSpPr/>
            <p:nvPr/>
          </p:nvSpPr>
          <p:spPr>
            <a:xfrm flipH="1">
              <a:off x="4572508" y="413129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43" name="타원 142"/>
            <p:cNvSpPr/>
            <p:nvPr/>
          </p:nvSpPr>
          <p:spPr>
            <a:xfrm flipH="1">
              <a:off x="5293515" y="4131290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  <p:sp>
          <p:nvSpPr>
            <p:cNvPr id="159" name="타원 158"/>
            <p:cNvSpPr/>
            <p:nvPr/>
          </p:nvSpPr>
          <p:spPr>
            <a:xfrm flipH="1">
              <a:off x="4799719" y="4615045"/>
              <a:ext cx="85133" cy="18411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 smtClean="0"/>
            </a:p>
          </p:txBody>
        </p:sp>
      </p:grpSp>
      <p:sp>
        <p:nvSpPr>
          <p:cNvPr id="177" name="Text Box 10"/>
          <p:cNvSpPr txBox="1">
            <a:spLocks/>
          </p:cNvSpPr>
          <p:nvPr/>
        </p:nvSpPr>
        <p:spPr bwMode="auto">
          <a:xfrm>
            <a:off x="107504" y="568725"/>
            <a:ext cx="103369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7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16107</TotalTime>
  <Words>203</Words>
  <Application>Microsoft Office PowerPoint</Application>
  <PresentationFormat>화면 슬라이드 쇼(4:3)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Times New Roman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hallym</dc:creator>
  <cp:lastModifiedBy>진형태</cp:lastModifiedBy>
  <cp:revision>257</cp:revision>
  <cp:lastPrinted>2021-08-30T08:59:18Z</cp:lastPrinted>
  <dcterms:modified xsi:type="dcterms:W3CDTF">2024-05-03T05:59:40Z</dcterms:modified>
</cp:coreProperties>
</file>