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92" r:id="rId2"/>
    <p:sldId id="294" r:id="rId3"/>
    <p:sldId id="299" r:id="rId4"/>
    <p:sldId id="30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409" autoAdjust="0"/>
  </p:normalViewPr>
  <p:slideViewPr>
    <p:cSldViewPr snapToGrid="0">
      <p:cViewPr>
        <p:scale>
          <a:sx n="60" d="100"/>
          <a:sy n="60" d="100"/>
        </p:scale>
        <p:origin x="134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6112E-630E-EC49-BE93-743B033A0C2D}" type="datetimeFigureOut">
              <a:rPr kumimoji="1" lang="ja-JP" altLang="en-US" smtClean="0"/>
              <a:t>2024/6/13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F9D71-7F4B-D34A-94C9-5D20F7FBD7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450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EF9D71-7F4B-D34A-94C9-5D20F7FBD74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322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8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6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7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0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33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31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7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58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09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8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3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48884-15A9-487C-8A73-D51F493E4E1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C1C28-0BF1-46F8-8EBE-62FEA1363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14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AEC16B-605F-AA46-9A0B-6FF04420AD1B}"/>
              </a:ext>
            </a:extLst>
          </p:cNvPr>
          <p:cNvSpPr txBox="1"/>
          <p:nvPr/>
        </p:nvSpPr>
        <p:spPr>
          <a:xfrm>
            <a:off x="8505617" y="639784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7DE4D7F6-0E1C-D54A-A967-A546B178FDEE}"/>
              </a:ext>
            </a:extLst>
          </p:cNvPr>
          <p:cNvSpPr txBox="1"/>
          <p:nvPr/>
        </p:nvSpPr>
        <p:spPr>
          <a:xfrm>
            <a:off x="1099457" y="561162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VP7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1A1598-6EF2-6744-FA11-4EAE0431CA98}"/>
              </a:ext>
            </a:extLst>
          </p:cNvPr>
          <p:cNvGrpSpPr/>
          <p:nvPr/>
        </p:nvGrpSpPr>
        <p:grpSpPr>
          <a:xfrm>
            <a:off x="544453" y="121601"/>
            <a:ext cx="8131458" cy="6450013"/>
            <a:chOff x="249238" y="15875"/>
            <a:chExt cx="8131458" cy="6450013"/>
          </a:xfrm>
        </p:grpSpPr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id="{50D6DDF3-CC87-3882-FF49-FA1DBB100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7930" y="3509963"/>
              <a:ext cx="899285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G9 Major Sub Lineage-III</a:t>
              </a:r>
              <a:endParaRPr kumimoji="0" lang="en-US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B004A5C-74C7-6DE9-69FB-2D6161FF1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2431" y="2190750"/>
              <a:ext cx="222365" cy="2703513"/>
            </a:xfrm>
            <a:custGeom>
              <a:avLst/>
              <a:gdLst>
                <a:gd name="T0" fmla="*/ 0 w 18"/>
                <a:gd name="T1" fmla="*/ 854 h 1703"/>
                <a:gd name="T2" fmla="*/ 0 w 18"/>
                <a:gd name="T3" fmla="*/ 849 h 1703"/>
                <a:gd name="T4" fmla="*/ 18 w 18"/>
                <a:gd name="T5" fmla="*/ 0 h 1703"/>
                <a:gd name="T6" fmla="*/ 18 w 18"/>
                <a:gd name="T7" fmla="*/ 1703 h 1703"/>
                <a:gd name="T8" fmla="*/ 0 w 18"/>
                <a:gd name="T9" fmla="*/ 854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03">
                  <a:moveTo>
                    <a:pt x="0" y="854"/>
                  </a:moveTo>
                  <a:lnTo>
                    <a:pt x="0" y="849"/>
                  </a:lnTo>
                  <a:lnTo>
                    <a:pt x="18" y="0"/>
                  </a:lnTo>
                  <a:lnTo>
                    <a:pt x="18" y="1703"/>
                  </a:lnTo>
                  <a:lnTo>
                    <a:pt x="0" y="85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Line 8">
              <a:extLst>
                <a:ext uri="{FF2B5EF4-FFF2-40B4-BE49-F238E27FC236}">
                  <a16:creationId xmlns:a16="http://schemas.microsoft.com/office/drawing/2014/main" id="{FADF5D07-216B-61EB-E1AB-8B5DC214E9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4738" y="3541713"/>
              <a:ext cx="603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D6EB2227-7738-3239-B219-4FB92915E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1750" y="4922838"/>
              <a:ext cx="200977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OK334670.1 RVA/Human-wt/IND/IDH-12935/2020/G9P4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512D554B-5467-D74C-1E00-11FB5D3AF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400" y="4959350"/>
              <a:ext cx="125413" cy="85725"/>
            </a:xfrm>
            <a:custGeom>
              <a:avLst/>
              <a:gdLst>
                <a:gd name="T0" fmla="*/ 0 w 79"/>
                <a:gd name="T1" fmla="*/ 54 h 54"/>
                <a:gd name="T2" fmla="*/ 0 w 79"/>
                <a:gd name="T3" fmla="*/ 0 h 54"/>
                <a:gd name="T4" fmla="*/ 79 w 79"/>
                <a:gd name="T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54">
                  <a:moveTo>
                    <a:pt x="0" y="54"/>
                  </a:moveTo>
                  <a:lnTo>
                    <a:pt x="0" y="0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77AC2853-D831-2C99-329C-CC8D155C7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021263"/>
              <a:ext cx="131446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D38055.1 RVA/Human/JPN/Mc345/1994/G9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C85A29DE-9DFF-393D-715F-77532788B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4275" y="5057775"/>
              <a:ext cx="317500" cy="73025"/>
            </a:xfrm>
            <a:custGeom>
              <a:avLst/>
              <a:gdLst>
                <a:gd name="T0" fmla="*/ 0 w 200"/>
                <a:gd name="T1" fmla="*/ 46 h 46"/>
                <a:gd name="T2" fmla="*/ 0 w 200"/>
                <a:gd name="T3" fmla="*/ 0 h 46"/>
                <a:gd name="T4" fmla="*/ 200 w 200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46">
                  <a:moveTo>
                    <a:pt x="0" y="46"/>
                  </a:moveTo>
                  <a:lnTo>
                    <a:pt x="0" y="0"/>
                  </a:lnTo>
                  <a:lnTo>
                    <a:pt x="20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3">
              <a:extLst>
                <a:ext uri="{FF2B5EF4-FFF2-40B4-BE49-F238E27FC236}">
                  <a16:creationId xmlns:a16="http://schemas.microsoft.com/office/drawing/2014/main" id="{1C7E7847-F674-9411-0437-719EA8502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4450" y="5118100"/>
              <a:ext cx="1397819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AY603150.1 RVA/Human/IND/RMCG7/2004/G9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D65616C4-F7D3-2B0B-F43F-A58420EA5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150" y="5154613"/>
              <a:ext cx="106363" cy="49213"/>
            </a:xfrm>
            <a:custGeom>
              <a:avLst/>
              <a:gdLst>
                <a:gd name="T0" fmla="*/ 0 w 67"/>
                <a:gd name="T1" fmla="*/ 31 h 31"/>
                <a:gd name="T2" fmla="*/ 0 w 67"/>
                <a:gd name="T3" fmla="*/ 0 h 31"/>
                <a:gd name="T4" fmla="*/ 67 w 67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31">
                  <a:moveTo>
                    <a:pt x="0" y="31"/>
                  </a:moveTo>
                  <a:lnTo>
                    <a:pt x="0" y="0"/>
                  </a:lnTo>
                  <a:lnTo>
                    <a:pt x="6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Rectangle 15">
              <a:extLst>
                <a:ext uri="{FF2B5EF4-FFF2-40B4-BE49-F238E27FC236}">
                  <a16:creationId xmlns:a16="http://schemas.microsoft.com/office/drawing/2014/main" id="{29E61B8B-3E7C-BD25-2139-A2CEBD57D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1750" y="5216525"/>
              <a:ext cx="1453924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AY603151.1 RVA/Human/IND/RMCG60/2004/G9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132867B5-27A7-D935-1D3C-F3EA20837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150" y="5208588"/>
              <a:ext cx="93663" cy="44450"/>
            </a:xfrm>
            <a:custGeom>
              <a:avLst/>
              <a:gdLst>
                <a:gd name="T0" fmla="*/ 0 w 59"/>
                <a:gd name="T1" fmla="*/ 0 h 28"/>
                <a:gd name="T2" fmla="*/ 0 w 59"/>
                <a:gd name="T3" fmla="*/ 28 h 28"/>
                <a:gd name="T4" fmla="*/ 59 w 59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8">
                  <a:moveTo>
                    <a:pt x="0" y="0"/>
                  </a:moveTo>
                  <a:lnTo>
                    <a:pt x="0" y="28"/>
                  </a:lnTo>
                  <a:lnTo>
                    <a:pt x="59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43A1A0D9-4CE8-195B-C4A0-127CC2E60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4275" y="5135563"/>
              <a:ext cx="15875" cy="68263"/>
            </a:xfrm>
            <a:custGeom>
              <a:avLst/>
              <a:gdLst>
                <a:gd name="T0" fmla="*/ 0 w 10"/>
                <a:gd name="T1" fmla="*/ 0 h 43"/>
                <a:gd name="T2" fmla="*/ 0 w 10"/>
                <a:gd name="T3" fmla="*/ 43 h 43"/>
                <a:gd name="T4" fmla="*/ 10 w 10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3">
                  <a:moveTo>
                    <a:pt x="0" y="0"/>
                  </a:moveTo>
                  <a:lnTo>
                    <a:pt x="0" y="43"/>
                  </a:lnTo>
                  <a:lnTo>
                    <a:pt x="10" y="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5D07C6B7-4289-04F7-5A8D-35ED91365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400" y="5049838"/>
              <a:ext cx="15875" cy="80963"/>
            </a:xfrm>
            <a:custGeom>
              <a:avLst/>
              <a:gdLst>
                <a:gd name="T0" fmla="*/ 0 w 10"/>
                <a:gd name="T1" fmla="*/ 0 h 51"/>
                <a:gd name="T2" fmla="*/ 0 w 10"/>
                <a:gd name="T3" fmla="*/ 51 h 51"/>
                <a:gd name="T4" fmla="*/ 10 w 10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1">
                  <a:moveTo>
                    <a:pt x="0" y="0"/>
                  </a:moveTo>
                  <a:lnTo>
                    <a:pt x="0" y="51"/>
                  </a:lnTo>
                  <a:lnTo>
                    <a:pt x="10" y="5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A96A10E3-1C6F-F293-2CE7-611F5170D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6945" y="4927600"/>
              <a:ext cx="20638" cy="358775"/>
            </a:xfrm>
            <a:custGeom>
              <a:avLst/>
              <a:gdLst>
                <a:gd name="T0" fmla="*/ 0 w 13"/>
                <a:gd name="T1" fmla="*/ 0 h 226"/>
                <a:gd name="T2" fmla="*/ 13 w 13"/>
                <a:gd name="T3" fmla="*/ 0 h 226"/>
                <a:gd name="T4" fmla="*/ 13 w 13"/>
                <a:gd name="T5" fmla="*/ 226 h 226"/>
                <a:gd name="T6" fmla="*/ 0 w 13"/>
                <a:gd name="T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26">
                  <a:moveTo>
                    <a:pt x="0" y="0"/>
                  </a:moveTo>
                  <a:lnTo>
                    <a:pt x="13" y="0"/>
                  </a:lnTo>
                  <a:lnTo>
                    <a:pt x="13" y="226"/>
                  </a:lnTo>
                  <a:lnTo>
                    <a:pt x="0" y="2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id="{B05B77CA-A472-3696-0DD8-8EFB2F567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6795" y="5073650"/>
              <a:ext cx="769441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G9 Minor Sub Lineage-III </a:t>
              </a:r>
              <a:endParaRPr kumimoji="0" lang="en-US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Line 21">
              <a:extLst>
                <a:ext uri="{FF2B5EF4-FFF2-40B4-BE49-F238E27FC236}">
                  <a16:creationId xmlns:a16="http://schemas.microsoft.com/office/drawing/2014/main" id="{79A3C97E-2129-C14B-91C7-AF76E998EA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4738" y="5045075"/>
              <a:ext cx="936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Line 24">
              <a:extLst>
                <a:ext uri="{FF2B5EF4-FFF2-40B4-BE49-F238E27FC236}">
                  <a16:creationId xmlns:a16="http://schemas.microsoft.com/office/drawing/2014/main" id="{8BFED0B1-0226-C673-9488-6D2EDB8398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4738" y="3546475"/>
              <a:ext cx="0" cy="7540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Line 25">
              <a:extLst>
                <a:ext uri="{FF2B5EF4-FFF2-40B4-BE49-F238E27FC236}">
                  <a16:creationId xmlns:a16="http://schemas.microsoft.com/office/drawing/2014/main" id="{3F1EC41F-E413-C413-9173-962346C23F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4738" y="4292600"/>
              <a:ext cx="0" cy="752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Line 26">
              <a:extLst>
                <a:ext uri="{FF2B5EF4-FFF2-40B4-BE49-F238E27FC236}">
                  <a16:creationId xmlns:a16="http://schemas.microsoft.com/office/drawing/2014/main" id="{7679FA81-EBC0-E687-4671-97DC62F1A9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4713" y="4292600"/>
              <a:ext cx="2000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Rectangle 27">
              <a:extLst>
                <a:ext uri="{FF2B5EF4-FFF2-40B4-BE49-F238E27FC236}">
                  <a16:creationId xmlns:a16="http://schemas.microsoft.com/office/drawing/2014/main" id="{CC4BA288-8E68-74AA-90AE-A702EB5FD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5238" y="5367338"/>
              <a:ext cx="1114425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G9 Lineage-VI 1995-2018 (n=5)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B9EB21EE-FE7B-77F6-F2F5-1AA262C16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4563" y="5318125"/>
              <a:ext cx="312738" cy="163513"/>
            </a:xfrm>
            <a:custGeom>
              <a:avLst/>
              <a:gdLst>
                <a:gd name="T0" fmla="*/ 0 w 197"/>
                <a:gd name="T1" fmla="*/ 54 h 103"/>
                <a:gd name="T2" fmla="*/ 0 w 197"/>
                <a:gd name="T3" fmla="*/ 49 h 103"/>
                <a:gd name="T4" fmla="*/ 197 w 197"/>
                <a:gd name="T5" fmla="*/ 0 h 103"/>
                <a:gd name="T6" fmla="*/ 197 w 197"/>
                <a:gd name="T7" fmla="*/ 103 h 103"/>
                <a:gd name="T8" fmla="*/ 0 w 197"/>
                <a:gd name="T9" fmla="*/ 5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03">
                  <a:moveTo>
                    <a:pt x="0" y="54"/>
                  </a:moveTo>
                  <a:lnTo>
                    <a:pt x="0" y="49"/>
                  </a:lnTo>
                  <a:lnTo>
                    <a:pt x="197" y="0"/>
                  </a:lnTo>
                  <a:lnTo>
                    <a:pt x="197" y="103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Line 29">
              <a:extLst>
                <a:ext uri="{FF2B5EF4-FFF2-40B4-BE49-F238E27FC236}">
                  <a16:creationId xmlns:a16="http://schemas.microsoft.com/office/drawing/2014/main" id="{F8E32866-406A-E3D0-650E-63CFE77B93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4713" y="5399088"/>
              <a:ext cx="650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Line 30">
              <a:extLst>
                <a:ext uri="{FF2B5EF4-FFF2-40B4-BE49-F238E27FC236}">
                  <a16:creationId xmlns:a16="http://schemas.microsoft.com/office/drawing/2014/main" id="{67D14DAB-E63C-AEC1-1D51-66AA155F33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4713" y="4295775"/>
              <a:ext cx="0" cy="558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Line 31">
              <a:extLst>
                <a:ext uri="{FF2B5EF4-FFF2-40B4-BE49-F238E27FC236}">
                  <a16:creationId xmlns:a16="http://schemas.microsoft.com/office/drawing/2014/main" id="{06DB520F-6E3D-E2CF-154D-C422A6218C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4713" y="4845050"/>
              <a:ext cx="0" cy="5540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17AF9C50-D2E4-DFF2-00A6-55B5FE4F8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238" y="4845050"/>
              <a:ext cx="117475" cy="412750"/>
            </a:xfrm>
            <a:custGeom>
              <a:avLst/>
              <a:gdLst>
                <a:gd name="T0" fmla="*/ 0 w 74"/>
                <a:gd name="T1" fmla="*/ 260 h 260"/>
                <a:gd name="T2" fmla="*/ 0 w 74"/>
                <a:gd name="T3" fmla="*/ 0 h 260"/>
                <a:gd name="T4" fmla="*/ 74 w 74"/>
                <a:gd name="T5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260">
                  <a:moveTo>
                    <a:pt x="0" y="260"/>
                  </a:moveTo>
                  <a:lnTo>
                    <a:pt x="0" y="0"/>
                  </a:lnTo>
                  <a:lnTo>
                    <a:pt x="7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Rectangle 33">
              <a:extLst>
                <a:ext uri="{FF2B5EF4-FFF2-40B4-BE49-F238E27FC236}">
                  <a16:creationId xmlns:a16="http://schemas.microsoft.com/office/drawing/2014/main" id="{D1942532-AF11-60A9-B533-8642A5442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1975" y="5529263"/>
              <a:ext cx="10668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G9 Lineage-I 1980-1983 (n=2)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53BF653B-439F-C05F-BC81-120866368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5529263"/>
              <a:ext cx="139700" cy="66675"/>
            </a:xfrm>
            <a:custGeom>
              <a:avLst/>
              <a:gdLst>
                <a:gd name="T0" fmla="*/ 0 w 88"/>
                <a:gd name="T1" fmla="*/ 24 h 42"/>
                <a:gd name="T2" fmla="*/ 0 w 88"/>
                <a:gd name="T3" fmla="*/ 18 h 42"/>
                <a:gd name="T4" fmla="*/ 88 w 88"/>
                <a:gd name="T5" fmla="*/ 0 h 42"/>
                <a:gd name="T6" fmla="*/ 88 w 88"/>
                <a:gd name="T7" fmla="*/ 42 h 42"/>
                <a:gd name="T8" fmla="*/ 0 w 88"/>
                <a:gd name="T9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2">
                  <a:moveTo>
                    <a:pt x="0" y="24"/>
                  </a:moveTo>
                  <a:lnTo>
                    <a:pt x="0" y="18"/>
                  </a:lnTo>
                  <a:lnTo>
                    <a:pt x="88" y="0"/>
                  </a:lnTo>
                  <a:lnTo>
                    <a:pt x="88" y="4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Line 35">
              <a:extLst>
                <a:ext uri="{FF2B5EF4-FFF2-40B4-BE49-F238E27FC236}">
                  <a16:creationId xmlns:a16="http://schemas.microsoft.com/office/drawing/2014/main" id="{006403B5-E6BD-5594-4B7A-D760178C13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8225" y="5562600"/>
              <a:ext cx="642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184F33B0-C7B5-DD61-57EC-D4559C5D9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450" y="5643563"/>
              <a:ext cx="20638" cy="65088"/>
            </a:xfrm>
            <a:custGeom>
              <a:avLst/>
              <a:gdLst>
                <a:gd name="T0" fmla="*/ 0 w 13"/>
                <a:gd name="T1" fmla="*/ 0 h 41"/>
                <a:gd name="T2" fmla="*/ 13 w 13"/>
                <a:gd name="T3" fmla="*/ 0 h 41"/>
                <a:gd name="T4" fmla="*/ 13 w 13"/>
                <a:gd name="T5" fmla="*/ 41 h 41"/>
                <a:gd name="T6" fmla="*/ 0 w 13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13" y="0"/>
                  </a:lnTo>
                  <a:lnTo>
                    <a:pt x="13" y="41"/>
                  </a:lnTo>
                  <a:lnTo>
                    <a:pt x="0" y="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Rectangle 37">
              <a:extLst>
                <a:ext uri="{FF2B5EF4-FFF2-40B4-BE49-F238E27FC236}">
                  <a16:creationId xmlns:a16="http://schemas.microsoft.com/office/drawing/2014/main" id="{828B0076-8BDA-7CC3-A6AF-F200BD3B7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2300" y="5643563"/>
              <a:ext cx="4064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Lineage-IV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8">
              <a:extLst>
                <a:ext uri="{FF2B5EF4-FFF2-40B4-BE49-F238E27FC236}">
                  <a16:creationId xmlns:a16="http://schemas.microsoft.com/office/drawing/2014/main" id="{EDC5B42E-870D-CD89-4EA5-59D170310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013" y="5640388"/>
              <a:ext cx="173037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AF260959.1 RVA/Human/CHN/97SZ37/1997/G9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Line 39">
              <a:extLst>
                <a:ext uri="{FF2B5EF4-FFF2-40B4-BE49-F238E27FC236}">
                  <a16:creationId xmlns:a16="http://schemas.microsoft.com/office/drawing/2014/main" id="{9AE8C24D-BFCC-868E-8357-EE1E521E27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4100" y="5676900"/>
              <a:ext cx="5619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Rectangle 40">
              <a:extLst>
                <a:ext uri="{FF2B5EF4-FFF2-40B4-BE49-F238E27FC236}">
                  <a16:creationId xmlns:a16="http://schemas.microsoft.com/office/drawing/2014/main" id="{684526C6-9C32-0473-E8D7-8833FB5D8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1950" y="5757863"/>
              <a:ext cx="9398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G9 Lineage-VII 1997 (n=3)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Freeform 41">
              <a:extLst>
                <a:ext uri="{FF2B5EF4-FFF2-40B4-BE49-F238E27FC236}">
                  <a16:creationId xmlns:a16="http://schemas.microsoft.com/office/drawing/2014/main" id="{F6887CBF-2321-4A66-3A17-74BFC9CD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5741988"/>
              <a:ext cx="0" cy="96838"/>
            </a:xfrm>
            <a:custGeom>
              <a:avLst/>
              <a:gdLst>
                <a:gd name="T0" fmla="*/ 33 h 61"/>
                <a:gd name="T1" fmla="*/ 28 h 61"/>
                <a:gd name="T2" fmla="*/ 0 h 61"/>
                <a:gd name="T3" fmla="*/ 61 h 61"/>
                <a:gd name="T4" fmla="*/ 33 h 6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61">
                  <a:moveTo>
                    <a:pt x="0" y="33"/>
                  </a:moveTo>
                  <a:lnTo>
                    <a:pt x="0" y="28"/>
                  </a:lnTo>
                  <a:lnTo>
                    <a:pt x="0" y="0"/>
                  </a:lnTo>
                  <a:lnTo>
                    <a:pt x="0" y="61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Line 42">
              <a:extLst>
                <a:ext uri="{FF2B5EF4-FFF2-40B4-BE49-F238E27FC236}">
                  <a16:creationId xmlns:a16="http://schemas.microsoft.com/office/drawing/2014/main" id="{14D32F42-185E-764B-9086-3B263B2804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7913" y="5791200"/>
              <a:ext cx="5413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43">
              <a:extLst>
                <a:ext uri="{FF2B5EF4-FFF2-40B4-BE49-F238E27FC236}">
                  <a16:creationId xmlns:a16="http://schemas.microsoft.com/office/drawing/2014/main" id="{57BBF08C-AC75-6548-7A40-BA55482C9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838" y="5872163"/>
              <a:ext cx="20638" cy="65088"/>
            </a:xfrm>
            <a:custGeom>
              <a:avLst/>
              <a:gdLst>
                <a:gd name="T0" fmla="*/ 0 w 13"/>
                <a:gd name="T1" fmla="*/ 0 h 41"/>
                <a:gd name="T2" fmla="*/ 13 w 13"/>
                <a:gd name="T3" fmla="*/ 0 h 41"/>
                <a:gd name="T4" fmla="*/ 13 w 13"/>
                <a:gd name="T5" fmla="*/ 41 h 41"/>
                <a:gd name="T6" fmla="*/ 0 w 13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13" y="0"/>
                  </a:lnTo>
                  <a:lnTo>
                    <a:pt x="13" y="41"/>
                  </a:lnTo>
                  <a:lnTo>
                    <a:pt x="0" y="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Rectangle 44">
              <a:extLst>
                <a:ext uri="{FF2B5EF4-FFF2-40B4-BE49-F238E27FC236}">
                  <a16:creationId xmlns:a16="http://schemas.microsoft.com/office/drawing/2014/main" id="{A3A6BA30-C6AA-5CA4-9C43-908EDEA2C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1688" y="5872163"/>
              <a:ext cx="382588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Lineage-II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5">
              <a:extLst>
                <a:ext uri="{FF2B5EF4-FFF2-40B4-BE49-F238E27FC236}">
                  <a16:creationId xmlns:a16="http://schemas.microsoft.com/office/drawing/2014/main" id="{0FD8C3A2-5A29-B6B5-344F-AF7B7A90D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5150" y="5867400"/>
              <a:ext cx="171291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L14072.1 RVA/Human/IND/116E/1990/G9P11 II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Line 46">
              <a:extLst>
                <a:ext uri="{FF2B5EF4-FFF2-40B4-BE49-F238E27FC236}">
                  <a16:creationId xmlns:a16="http://schemas.microsoft.com/office/drawing/2014/main" id="{A8DBABEF-838A-721B-687E-5F3E6EE536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0788" y="5905500"/>
              <a:ext cx="6064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Rectangle 47">
              <a:extLst>
                <a:ext uri="{FF2B5EF4-FFF2-40B4-BE49-F238E27FC236}">
                  <a16:creationId xmlns:a16="http://schemas.microsoft.com/office/drawing/2014/main" id="{B6FA3899-2F42-3C8F-5D08-DF5C16E74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2588" y="5986463"/>
              <a:ext cx="900113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G9 Lineage-V 1980 (n=2)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id="{23C2CBAB-8E0B-7A3F-F112-34A513EBC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5986463"/>
              <a:ext cx="0" cy="65088"/>
            </a:xfrm>
            <a:custGeom>
              <a:avLst/>
              <a:gdLst>
                <a:gd name="T0" fmla="*/ 23 h 41"/>
                <a:gd name="T1" fmla="*/ 18 h 41"/>
                <a:gd name="T2" fmla="*/ 0 h 41"/>
                <a:gd name="T3" fmla="*/ 41 h 41"/>
                <a:gd name="T4" fmla="*/ 23 h 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1">
                  <a:moveTo>
                    <a:pt x="0" y="23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0" y="41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Line 49">
              <a:extLst>
                <a:ext uri="{FF2B5EF4-FFF2-40B4-BE49-F238E27FC236}">
                  <a16:creationId xmlns:a16="http://schemas.microsoft.com/office/drawing/2014/main" id="{23704B09-145E-1FFA-22E4-41385DB922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0788" y="6018213"/>
              <a:ext cx="4191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Line 50">
              <a:extLst>
                <a:ext uri="{FF2B5EF4-FFF2-40B4-BE49-F238E27FC236}">
                  <a16:creationId xmlns:a16="http://schemas.microsoft.com/office/drawing/2014/main" id="{B1A1AF2E-829E-2E06-7B30-2315DBE2EE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0788" y="5908675"/>
              <a:ext cx="0" cy="619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Line 51">
              <a:extLst>
                <a:ext uri="{FF2B5EF4-FFF2-40B4-BE49-F238E27FC236}">
                  <a16:creationId xmlns:a16="http://schemas.microsoft.com/office/drawing/2014/main" id="{B865F5E1-E3AA-DDAE-E171-DC9BEE1431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0788" y="5961063"/>
              <a:ext cx="0" cy="571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52">
              <a:extLst>
                <a:ext uri="{FF2B5EF4-FFF2-40B4-BE49-F238E27FC236}">
                  <a16:creationId xmlns:a16="http://schemas.microsoft.com/office/drawing/2014/main" id="{7953AC15-7FA9-C4CE-B73F-F4A113A5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7913" y="5880100"/>
              <a:ext cx="142875" cy="80963"/>
            </a:xfrm>
            <a:custGeom>
              <a:avLst/>
              <a:gdLst>
                <a:gd name="T0" fmla="*/ 0 w 90"/>
                <a:gd name="T1" fmla="*/ 0 h 51"/>
                <a:gd name="T2" fmla="*/ 0 w 90"/>
                <a:gd name="T3" fmla="*/ 51 h 51"/>
                <a:gd name="T4" fmla="*/ 90 w 90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51">
                  <a:moveTo>
                    <a:pt x="0" y="0"/>
                  </a:moveTo>
                  <a:lnTo>
                    <a:pt x="0" y="51"/>
                  </a:lnTo>
                  <a:lnTo>
                    <a:pt x="90" y="5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Line 53">
              <a:extLst>
                <a:ext uri="{FF2B5EF4-FFF2-40B4-BE49-F238E27FC236}">
                  <a16:creationId xmlns:a16="http://schemas.microsoft.com/office/drawing/2014/main" id="{76731DAD-0E2F-6663-001A-4CBD2BF065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7913" y="5794375"/>
              <a:ext cx="0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54">
              <a:extLst>
                <a:ext uri="{FF2B5EF4-FFF2-40B4-BE49-F238E27FC236}">
                  <a16:creationId xmlns:a16="http://schemas.microsoft.com/office/drawing/2014/main" id="{12579B6D-E159-FB31-9C3E-67F87D8B4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4100" y="5778500"/>
              <a:ext cx="23813" cy="98425"/>
            </a:xfrm>
            <a:custGeom>
              <a:avLst/>
              <a:gdLst>
                <a:gd name="T0" fmla="*/ 0 w 15"/>
                <a:gd name="T1" fmla="*/ 0 h 62"/>
                <a:gd name="T2" fmla="*/ 0 w 15"/>
                <a:gd name="T3" fmla="*/ 62 h 62"/>
                <a:gd name="T4" fmla="*/ 15 w 15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2">
                  <a:moveTo>
                    <a:pt x="0" y="0"/>
                  </a:moveTo>
                  <a:lnTo>
                    <a:pt x="0" y="62"/>
                  </a:lnTo>
                  <a:lnTo>
                    <a:pt x="15" y="6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Line 55">
              <a:extLst>
                <a:ext uri="{FF2B5EF4-FFF2-40B4-BE49-F238E27FC236}">
                  <a16:creationId xmlns:a16="http://schemas.microsoft.com/office/drawing/2014/main" id="{C22DF61C-E868-BE0A-BC2B-F4B519071B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4100" y="5680075"/>
              <a:ext cx="0" cy="1031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56">
              <a:extLst>
                <a:ext uri="{FF2B5EF4-FFF2-40B4-BE49-F238E27FC236}">
                  <a16:creationId xmlns:a16="http://schemas.microsoft.com/office/drawing/2014/main" id="{408D2AEF-F8F3-3F9B-BCD6-0D7EA16F8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5" y="5672138"/>
              <a:ext cx="15875" cy="101600"/>
            </a:xfrm>
            <a:custGeom>
              <a:avLst/>
              <a:gdLst>
                <a:gd name="T0" fmla="*/ 0 w 10"/>
                <a:gd name="T1" fmla="*/ 0 h 64"/>
                <a:gd name="T2" fmla="*/ 0 w 10"/>
                <a:gd name="T3" fmla="*/ 64 h 64"/>
                <a:gd name="T4" fmla="*/ 10 w 1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4">
                  <a:moveTo>
                    <a:pt x="0" y="0"/>
                  </a:moveTo>
                  <a:lnTo>
                    <a:pt x="0" y="64"/>
                  </a:lnTo>
                  <a:lnTo>
                    <a:pt x="10" y="6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Line 57">
              <a:extLst>
                <a:ext uri="{FF2B5EF4-FFF2-40B4-BE49-F238E27FC236}">
                  <a16:creationId xmlns:a16="http://schemas.microsoft.com/office/drawing/2014/main" id="{4100BED0-7575-E90B-1482-4392D323B1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8225" y="5567363"/>
              <a:ext cx="0" cy="1095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Freeform 58">
              <a:extLst>
                <a:ext uri="{FF2B5EF4-FFF2-40B4-BE49-F238E27FC236}">
                  <a16:creationId xmlns:a16="http://schemas.microsoft.com/office/drawing/2014/main" id="{9D6F0304-67D2-E2F6-068F-240503F73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238" y="5260975"/>
              <a:ext cx="280988" cy="407988"/>
            </a:xfrm>
            <a:custGeom>
              <a:avLst/>
              <a:gdLst>
                <a:gd name="T0" fmla="*/ 0 w 177"/>
                <a:gd name="T1" fmla="*/ 0 h 257"/>
                <a:gd name="T2" fmla="*/ 0 w 177"/>
                <a:gd name="T3" fmla="*/ 257 h 257"/>
                <a:gd name="T4" fmla="*/ 177 w 177"/>
                <a:gd name="T5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" h="257">
                  <a:moveTo>
                    <a:pt x="0" y="0"/>
                  </a:moveTo>
                  <a:lnTo>
                    <a:pt x="0" y="257"/>
                  </a:lnTo>
                  <a:lnTo>
                    <a:pt x="177" y="25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59">
              <a:extLst>
                <a:ext uri="{FF2B5EF4-FFF2-40B4-BE49-F238E27FC236}">
                  <a16:creationId xmlns:a16="http://schemas.microsoft.com/office/drawing/2014/main" id="{FFF803AE-860D-3E95-D7B5-B62213E3E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5257800"/>
              <a:ext cx="1778000" cy="434975"/>
            </a:xfrm>
            <a:custGeom>
              <a:avLst/>
              <a:gdLst>
                <a:gd name="T0" fmla="*/ 0 w 1120"/>
                <a:gd name="T1" fmla="*/ 274 h 274"/>
                <a:gd name="T2" fmla="*/ 0 w 1120"/>
                <a:gd name="T3" fmla="*/ 0 h 274"/>
                <a:gd name="T4" fmla="*/ 1120 w 1120"/>
                <a:gd name="T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0" h="274">
                  <a:moveTo>
                    <a:pt x="0" y="274"/>
                  </a:moveTo>
                  <a:lnTo>
                    <a:pt x="0" y="0"/>
                  </a:lnTo>
                  <a:lnTo>
                    <a:pt x="112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Rectangle 60">
              <a:extLst>
                <a:ext uri="{FF2B5EF4-FFF2-40B4-BE49-F238E27FC236}">
                  <a16:creationId xmlns:a16="http://schemas.microsoft.com/office/drawing/2014/main" id="{536F8732-3EDF-65E5-9F51-093416D0F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5150" y="6100763"/>
              <a:ext cx="17494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K02033.1 RVA/Human-tc/USA/Wa1974/G1P1A8 Outgroup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Freeform 61">
              <a:extLst>
                <a:ext uri="{FF2B5EF4-FFF2-40B4-BE49-F238E27FC236}">
                  <a16:creationId xmlns:a16="http://schemas.microsoft.com/office/drawing/2014/main" id="{7949E20E-2BDE-6005-CB09-A6F5AF03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5697538"/>
              <a:ext cx="2847975" cy="434975"/>
            </a:xfrm>
            <a:custGeom>
              <a:avLst/>
              <a:gdLst>
                <a:gd name="T0" fmla="*/ 0 w 1794"/>
                <a:gd name="T1" fmla="*/ 0 h 274"/>
                <a:gd name="T2" fmla="*/ 0 w 1794"/>
                <a:gd name="T3" fmla="*/ 274 h 274"/>
                <a:gd name="T4" fmla="*/ 1794 w 1794"/>
                <a:gd name="T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4" h="274">
                  <a:moveTo>
                    <a:pt x="0" y="0"/>
                  </a:moveTo>
                  <a:lnTo>
                    <a:pt x="0" y="274"/>
                  </a:lnTo>
                  <a:lnTo>
                    <a:pt x="1794" y="27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Rectangle 62">
              <a:extLst>
                <a:ext uri="{FF2B5EF4-FFF2-40B4-BE49-F238E27FC236}">
                  <a16:creationId xmlns:a16="http://schemas.microsoft.com/office/drawing/2014/main" id="{8C3986D7-F8CB-844A-85BD-31FE34602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1313" y="5492750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63">
              <a:extLst>
                <a:ext uri="{FF2B5EF4-FFF2-40B4-BE49-F238E27FC236}">
                  <a16:creationId xmlns:a16="http://schemas.microsoft.com/office/drawing/2014/main" id="{CFE7BF85-06CA-FD2C-4DB5-1450EE2F2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1625" y="6043613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4">
              <a:extLst>
                <a:ext uri="{FF2B5EF4-FFF2-40B4-BE49-F238E27FC236}">
                  <a16:creationId xmlns:a16="http://schemas.microsoft.com/office/drawing/2014/main" id="{B3A5EBBD-5486-6C74-4CF9-FAC0CFB15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0988" y="5721350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5">
              <a:extLst>
                <a:ext uri="{FF2B5EF4-FFF2-40B4-BE49-F238E27FC236}">
                  <a16:creationId xmlns:a16="http://schemas.microsoft.com/office/drawing/2014/main" id="{D10CA29D-1002-BB30-28C1-CD7055158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7763" y="5986463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6">
              <a:extLst>
                <a:ext uri="{FF2B5EF4-FFF2-40B4-BE49-F238E27FC236}">
                  <a16:creationId xmlns:a16="http://schemas.microsoft.com/office/drawing/2014/main" id="{E8E44DEF-31CF-53B1-2EC5-9E4A20928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4888" y="5900738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29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7">
              <a:extLst>
                <a:ext uri="{FF2B5EF4-FFF2-40B4-BE49-F238E27FC236}">
                  <a16:creationId xmlns:a16="http://schemas.microsoft.com/office/drawing/2014/main" id="{3AA107C7-B187-B265-B6B9-D26FA9088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075" y="5799138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31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3" name="Rectangle 68">
              <a:extLst>
                <a:ext uri="{FF2B5EF4-FFF2-40B4-BE49-F238E27FC236}">
                  <a16:creationId xmlns:a16="http://schemas.microsoft.com/office/drawing/2014/main" id="{595AAC1F-682C-E3DF-417B-E03238534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200" y="5692775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4" name="Rectangle 69">
              <a:extLst>
                <a:ext uri="{FF2B5EF4-FFF2-40B4-BE49-F238E27FC236}">
                  <a16:creationId xmlns:a16="http://schemas.microsoft.com/office/drawing/2014/main" id="{16D147A4-19F4-6892-48C2-921657B63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1538" y="5424488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5" name="Rectangle 70">
              <a:extLst>
                <a:ext uri="{FF2B5EF4-FFF2-40B4-BE49-F238E27FC236}">
                  <a16:creationId xmlns:a16="http://schemas.microsoft.com/office/drawing/2014/main" id="{BBAAB4EC-16CB-BE44-25F4-618736144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688" y="4776788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6" name="Rectangle 71">
              <a:extLst>
                <a:ext uri="{FF2B5EF4-FFF2-40B4-BE49-F238E27FC236}">
                  <a16:creationId xmlns:a16="http://schemas.microsoft.com/office/drawing/2014/main" id="{06B9D907-02A7-8E34-330A-C746CAC23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7125" y="5229225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7" name="Rectangle 72">
              <a:extLst>
                <a:ext uri="{FF2B5EF4-FFF2-40B4-BE49-F238E27FC236}">
                  <a16:creationId xmlns:a16="http://schemas.microsoft.com/office/drawing/2014/main" id="{9098F326-FFD0-C6B9-0825-0BC2C1153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1250" y="5154613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9" name="Rectangle 73">
              <a:extLst>
                <a:ext uri="{FF2B5EF4-FFF2-40B4-BE49-F238E27FC236}">
                  <a16:creationId xmlns:a16="http://schemas.microsoft.com/office/drawing/2014/main" id="{B7768C25-D87B-52FD-6EF4-BE67C1740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5070475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0" name="Rectangle 74">
              <a:extLst>
                <a:ext uri="{FF2B5EF4-FFF2-40B4-BE49-F238E27FC236}">
                  <a16:creationId xmlns:a16="http://schemas.microsoft.com/office/drawing/2014/main" id="{FDB4E44E-862B-C11C-BA72-214ECA23E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4222750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1" name="Rectangle 75">
              <a:extLst>
                <a:ext uri="{FF2B5EF4-FFF2-40B4-BE49-F238E27FC236}">
                  <a16:creationId xmlns:a16="http://schemas.microsoft.com/office/drawing/2014/main" id="{60A16775-08F6-C852-712B-5241FE1B7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800" y="3473450"/>
              <a:ext cx="730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2" name="Line 76">
              <a:extLst>
                <a:ext uri="{FF2B5EF4-FFF2-40B4-BE49-F238E27FC236}">
                  <a16:creationId xmlns:a16="http://schemas.microsoft.com/office/drawing/2014/main" id="{969C96FF-5B1F-24BE-045E-A11D07425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200" y="6288088"/>
              <a:ext cx="5905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3" name="Line 77">
              <a:extLst>
                <a:ext uri="{FF2B5EF4-FFF2-40B4-BE49-F238E27FC236}">
                  <a16:creationId xmlns:a16="http://schemas.microsoft.com/office/drawing/2014/main" id="{89B4A020-13BE-67E6-1724-DB0EF258E3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200" y="6270625"/>
              <a:ext cx="0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4" name="Line 78">
              <a:extLst>
                <a:ext uri="{FF2B5EF4-FFF2-40B4-BE49-F238E27FC236}">
                  <a16:creationId xmlns:a16="http://schemas.microsoft.com/office/drawing/2014/main" id="{9ADC41A3-1161-4062-DF13-F6E84307B0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0750" y="6270625"/>
              <a:ext cx="0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5" name="Rectangle 79">
              <a:extLst>
                <a:ext uri="{FF2B5EF4-FFF2-40B4-BE49-F238E27FC236}">
                  <a16:creationId xmlns:a16="http://schemas.microsoft.com/office/drawing/2014/main" id="{69466CA1-ACFD-C769-E72B-E4F1F0ED7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913" y="6364288"/>
              <a:ext cx="146050" cy="69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0,050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506" name="Straight Arrow Connector 505">
              <a:extLst>
                <a:ext uri="{FF2B5EF4-FFF2-40B4-BE49-F238E27FC236}">
                  <a16:creationId xmlns:a16="http://schemas.microsoft.com/office/drawing/2014/main" id="{644123E1-A672-3F1A-325C-E988A79AC4AD}"/>
                </a:ext>
              </a:extLst>
            </p:cNvPr>
            <p:cNvCxnSpPr>
              <a:cxnSpLocks/>
            </p:cNvCxnSpPr>
            <p:nvPr/>
          </p:nvCxnSpPr>
          <p:spPr>
            <a:xfrm>
              <a:off x="3656228" y="3546475"/>
              <a:ext cx="14081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AutoShape 81">
              <a:extLst>
                <a:ext uri="{FF2B5EF4-FFF2-40B4-BE49-F238E27FC236}">
                  <a16:creationId xmlns:a16="http://schemas.microsoft.com/office/drawing/2014/main" id="{F4F8B336-C49B-47AE-B71B-FBC537B0BF1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162833" y="15875"/>
              <a:ext cx="3217863" cy="6450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508" name="Group 507">
              <a:extLst>
                <a:ext uri="{FF2B5EF4-FFF2-40B4-BE49-F238E27FC236}">
                  <a16:creationId xmlns:a16="http://schemas.microsoft.com/office/drawing/2014/main" id="{C2C7F895-60F4-8AB6-8604-673DA37FE6B8}"/>
                </a:ext>
              </a:extLst>
            </p:cNvPr>
            <p:cNvGrpSpPr/>
            <p:nvPr/>
          </p:nvGrpSpPr>
          <p:grpSpPr>
            <a:xfrm>
              <a:off x="5296891" y="88900"/>
              <a:ext cx="3033713" cy="6337429"/>
              <a:chOff x="5424487" y="88900"/>
              <a:chExt cx="3033713" cy="6337429"/>
            </a:xfrm>
          </p:grpSpPr>
          <p:grpSp>
            <p:nvGrpSpPr>
              <p:cNvPr id="509" name="Group 508">
                <a:extLst>
                  <a:ext uri="{FF2B5EF4-FFF2-40B4-BE49-F238E27FC236}">
                    <a16:creationId xmlns:a16="http://schemas.microsoft.com/office/drawing/2014/main" id="{C5ABF139-A345-EB71-925D-7972F72E78E0}"/>
                  </a:ext>
                </a:extLst>
              </p:cNvPr>
              <p:cNvGrpSpPr/>
              <p:nvPr/>
            </p:nvGrpSpPr>
            <p:grpSpPr>
              <a:xfrm>
                <a:off x="5424487" y="88900"/>
                <a:ext cx="3033713" cy="5719763"/>
                <a:chOff x="5424487" y="88900"/>
                <a:chExt cx="3033713" cy="5719763"/>
              </a:xfrm>
            </p:grpSpPr>
            <p:sp>
              <p:nvSpPr>
                <p:cNvPr id="120" name="Rectangle 84">
                  <a:extLst>
                    <a:ext uri="{FF2B5EF4-FFF2-40B4-BE49-F238E27FC236}">
                      <a16:creationId xmlns:a16="http://schemas.microsoft.com/office/drawing/2014/main" id="{318471C7-409F-9B86-2984-EF1E875EAD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18262" y="88900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RVA/Human-wt/IDN/SOEP-705/2021/G9P4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1" name="Freeform 85">
                  <a:extLst>
                    <a:ext uri="{FF2B5EF4-FFF2-40B4-BE49-F238E27FC236}">
                      <a16:creationId xmlns:a16="http://schemas.microsoft.com/office/drawing/2014/main" id="{87C44049-B918-F005-20F7-C916807FB8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117475"/>
                  <a:ext cx="61913" cy="39688"/>
                </a:xfrm>
                <a:custGeom>
                  <a:avLst/>
                  <a:gdLst>
                    <a:gd name="T0" fmla="*/ 0 w 39"/>
                    <a:gd name="T1" fmla="*/ 25 h 25"/>
                    <a:gd name="T2" fmla="*/ 0 w 39"/>
                    <a:gd name="T3" fmla="*/ 0 h 25"/>
                    <a:gd name="T4" fmla="*/ 39 w 39"/>
                    <a:gd name="T5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25">
                      <a:moveTo>
                        <a:pt x="0" y="25"/>
                      </a:moveTo>
                      <a:lnTo>
                        <a:pt x="0" y="0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2" name="Rectangle 86">
                  <a:extLst>
                    <a:ext uri="{FF2B5EF4-FFF2-40B4-BE49-F238E27FC236}">
                      <a16:creationId xmlns:a16="http://schemas.microsoft.com/office/drawing/2014/main" id="{5AD70742-655B-1944-4DC5-95D8FB18A5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166688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RVA/Human-wt/IDN/SOEP-724/2021/G9P4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3" name="Freeform 87">
                  <a:extLst>
                    <a:ext uri="{FF2B5EF4-FFF2-40B4-BE49-F238E27FC236}">
                      <a16:creationId xmlns:a16="http://schemas.microsoft.com/office/drawing/2014/main" id="{B53D77E7-B250-B668-D80A-961A7C1EF8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160338"/>
                  <a:ext cx="0" cy="34925"/>
                </a:xfrm>
                <a:custGeom>
                  <a:avLst/>
                  <a:gdLst>
                    <a:gd name="T0" fmla="*/ 0 h 22"/>
                    <a:gd name="T1" fmla="*/ 22 h 22"/>
                    <a:gd name="T2" fmla="*/ 22 h 2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4" name="Rectangle 88">
                  <a:extLst>
                    <a:ext uri="{FF2B5EF4-FFF2-40B4-BE49-F238E27FC236}">
                      <a16:creationId xmlns:a16="http://schemas.microsoft.com/office/drawing/2014/main" id="{9F5084DA-6340-5FEA-EB16-158FBD1147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242888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RVA/Human-wt/IDN/SOEP-718/2021/G9P4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5" name="Freeform 89">
                  <a:extLst>
                    <a:ext uri="{FF2B5EF4-FFF2-40B4-BE49-F238E27FC236}">
                      <a16:creationId xmlns:a16="http://schemas.microsoft.com/office/drawing/2014/main" id="{ABCEC64D-559D-E35A-FB46-F8ED5DDC9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198438"/>
                  <a:ext cx="0" cy="73025"/>
                </a:xfrm>
                <a:custGeom>
                  <a:avLst/>
                  <a:gdLst>
                    <a:gd name="T0" fmla="*/ 0 h 46"/>
                    <a:gd name="T1" fmla="*/ 46 h 46"/>
                    <a:gd name="T2" fmla="*/ 46 h 4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0" y="4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6" name="Rectangle 90">
                  <a:extLst>
                    <a:ext uri="{FF2B5EF4-FFF2-40B4-BE49-F238E27FC236}">
                      <a16:creationId xmlns:a16="http://schemas.microsoft.com/office/drawing/2014/main" id="{318D0FE6-982B-22C3-D9C0-B9858EF492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319088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RVA/Human-wt/IDN/SOEP-715/2021/G9P4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7" name="Freeform 91">
                  <a:extLst>
                    <a:ext uri="{FF2B5EF4-FFF2-40B4-BE49-F238E27FC236}">
                      <a16:creationId xmlns:a16="http://schemas.microsoft.com/office/drawing/2014/main" id="{97AE847F-1C81-B1D7-7139-F3B614599D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236538"/>
                  <a:ext cx="0" cy="111125"/>
                </a:xfrm>
                <a:custGeom>
                  <a:avLst/>
                  <a:gdLst>
                    <a:gd name="T0" fmla="*/ 0 h 70"/>
                    <a:gd name="T1" fmla="*/ 70 h 70"/>
                    <a:gd name="T2" fmla="*/ 70 h 7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0" y="7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2" name="Rectangle 92">
                  <a:extLst>
                    <a:ext uri="{FF2B5EF4-FFF2-40B4-BE49-F238E27FC236}">
                      <a16:creationId xmlns:a16="http://schemas.microsoft.com/office/drawing/2014/main" id="{4FC7B5B4-7194-519A-0F6B-D0C0DADF0D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395288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RVA/Human-wt/IDN/SOEP-713/2021/G9P4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3" name="Freeform 93">
                  <a:extLst>
                    <a:ext uri="{FF2B5EF4-FFF2-40B4-BE49-F238E27FC236}">
                      <a16:creationId xmlns:a16="http://schemas.microsoft.com/office/drawing/2014/main" id="{26AC3E79-C247-6A09-D9A6-B81E89F8C4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274638"/>
                  <a:ext cx="0" cy="149225"/>
                </a:xfrm>
                <a:custGeom>
                  <a:avLst/>
                  <a:gdLst>
                    <a:gd name="T0" fmla="*/ 0 h 94"/>
                    <a:gd name="T1" fmla="*/ 94 h 94"/>
                    <a:gd name="T2" fmla="*/ 94 h 9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9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0" y="9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4" name="Rectangle 94">
                  <a:extLst>
                    <a:ext uri="{FF2B5EF4-FFF2-40B4-BE49-F238E27FC236}">
                      <a16:creationId xmlns:a16="http://schemas.microsoft.com/office/drawing/2014/main" id="{C7081AAB-F0DD-4349-794F-4F0D490884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473075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RVA/Human-wt/IDN/SOEP-712/2021/G9P4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5" name="Freeform 95">
                  <a:extLst>
                    <a:ext uri="{FF2B5EF4-FFF2-40B4-BE49-F238E27FC236}">
                      <a16:creationId xmlns:a16="http://schemas.microsoft.com/office/drawing/2014/main" id="{A612C3B8-2571-7660-2ACE-2DF29665B7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312738"/>
                  <a:ext cx="0" cy="188913"/>
                </a:xfrm>
                <a:custGeom>
                  <a:avLst/>
                  <a:gdLst>
                    <a:gd name="T0" fmla="*/ 0 h 119"/>
                    <a:gd name="T1" fmla="*/ 119 h 119"/>
                    <a:gd name="T2" fmla="*/ 119 h 11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19">
                      <a:moveTo>
                        <a:pt x="0" y="0"/>
                      </a:moveTo>
                      <a:lnTo>
                        <a:pt x="0" y="119"/>
                      </a:lnTo>
                      <a:lnTo>
                        <a:pt x="0" y="119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6" name="Rectangle 96">
                  <a:extLst>
                    <a:ext uri="{FF2B5EF4-FFF2-40B4-BE49-F238E27FC236}">
                      <a16:creationId xmlns:a16="http://schemas.microsoft.com/office/drawing/2014/main" id="{A1C3EFD6-40DF-CE66-732A-5C048F53C5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549275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RVA/Human-wt/IDN/SOEP-709/2021/G9P4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7" name="Freeform 97">
                  <a:extLst>
                    <a:ext uri="{FF2B5EF4-FFF2-40B4-BE49-F238E27FC236}">
                      <a16:creationId xmlns:a16="http://schemas.microsoft.com/office/drawing/2014/main" id="{FF031136-EC3F-2A8D-6A59-3F21282FC0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350838"/>
                  <a:ext cx="0" cy="227013"/>
                </a:xfrm>
                <a:custGeom>
                  <a:avLst/>
                  <a:gdLst>
                    <a:gd name="T0" fmla="*/ 0 h 143"/>
                    <a:gd name="T1" fmla="*/ 143 h 143"/>
                    <a:gd name="T2" fmla="*/ 143 h 14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43">
                      <a:moveTo>
                        <a:pt x="0" y="0"/>
                      </a:moveTo>
                      <a:lnTo>
                        <a:pt x="0" y="143"/>
                      </a:lnTo>
                      <a:lnTo>
                        <a:pt x="0" y="14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9" name="Rectangle 98">
                  <a:extLst>
                    <a:ext uri="{FF2B5EF4-FFF2-40B4-BE49-F238E27FC236}">
                      <a16:creationId xmlns:a16="http://schemas.microsoft.com/office/drawing/2014/main" id="{15B668B1-6B96-8311-BC32-1B9A1C402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625475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RVA/Human-wt/IDN/SOEP-701/2021/G9P4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0" name="Freeform 99">
                  <a:extLst>
                    <a:ext uri="{FF2B5EF4-FFF2-40B4-BE49-F238E27FC236}">
                      <a16:creationId xmlns:a16="http://schemas.microsoft.com/office/drawing/2014/main" id="{43F462B8-BA8F-80B5-A114-281A742221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388938"/>
                  <a:ext cx="0" cy="265113"/>
                </a:xfrm>
                <a:custGeom>
                  <a:avLst/>
                  <a:gdLst>
                    <a:gd name="T0" fmla="*/ 0 h 167"/>
                    <a:gd name="T1" fmla="*/ 167 h 167"/>
                    <a:gd name="T2" fmla="*/ 167 h 16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67">
                      <a:moveTo>
                        <a:pt x="0" y="0"/>
                      </a:moveTo>
                      <a:lnTo>
                        <a:pt x="0" y="167"/>
                      </a:lnTo>
                      <a:lnTo>
                        <a:pt x="0" y="16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1" name="Rectangle 100">
                  <a:extLst>
                    <a:ext uri="{FF2B5EF4-FFF2-40B4-BE49-F238E27FC236}">
                      <a16:creationId xmlns:a16="http://schemas.microsoft.com/office/drawing/2014/main" id="{30604314-3C2C-286E-56F1-036C088E10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701675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RVA/Human-wt/IDN/SOEP-700/2021/G9P4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2" name="Freeform 101">
                  <a:extLst>
                    <a:ext uri="{FF2B5EF4-FFF2-40B4-BE49-F238E27FC236}">
                      <a16:creationId xmlns:a16="http://schemas.microsoft.com/office/drawing/2014/main" id="{8DAD496E-087D-4FDD-A6B3-8E580E0065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428625"/>
                  <a:ext cx="0" cy="303213"/>
                </a:xfrm>
                <a:custGeom>
                  <a:avLst/>
                  <a:gdLst>
                    <a:gd name="T0" fmla="*/ 0 h 191"/>
                    <a:gd name="T1" fmla="*/ 191 h 191"/>
                    <a:gd name="T2" fmla="*/ 191 h 19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91">
                      <a:moveTo>
                        <a:pt x="0" y="0"/>
                      </a:moveTo>
                      <a:lnTo>
                        <a:pt x="0" y="191"/>
                      </a:lnTo>
                      <a:lnTo>
                        <a:pt x="0" y="19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3" name="Line 102">
                  <a:extLst>
                    <a:ext uri="{FF2B5EF4-FFF2-40B4-BE49-F238E27FC236}">
                      <a16:creationId xmlns:a16="http://schemas.microsoft.com/office/drawing/2014/main" id="{9EE5838A-0DA9-3517-1BB2-3CB54B1F00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350000" y="120650"/>
                  <a:ext cx="0" cy="3111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4" name="Freeform 103">
                  <a:extLst>
                    <a:ext uri="{FF2B5EF4-FFF2-40B4-BE49-F238E27FC236}">
                      <a16:creationId xmlns:a16="http://schemas.microsoft.com/office/drawing/2014/main" id="{2A0DB821-B76F-D3D4-3906-41C2B2D0F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8250" y="423863"/>
                  <a:ext cx="31750" cy="211138"/>
                </a:xfrm>
                <a:custGeom>
                  <a:avLst/>
                  <a:gdLst>
                    <a:gd name="T0" fmla="*/ 0 w 20"/>
                    <a:gd name="T1" fmla="*/ 133 h 133"/>
                    <a:gd name="T2" fmla="*/ 0 w 20"/>
                    <a:gd name="T3" fmla="*/ 0 h 133"/>
                    <a:gd name="T4" fmla="*/ 20 w 20"/>
                    <a:gd name="T5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33">
                      <a:moveTo>
                        <a:pt x="0" y="133"/>
                      </a:moveTo>
                      <a:lnTo>
                        <a:pt x="0" y="0"/>
                      </a:lnTo>
                      <a:lnTo>
                        <a:pt x="2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5" name="Rectangle 104">
                  <a:extLst>
                    <a:ext uri="{FF2B5EF4-FFF2-40B4-BE49-F238E27FC236}">
                      <a16:creationId xmlns:a16="http://schemas.microsoft.com/office/drawing/2014/main" id="{FA07F00A-26B7-9620-F68A-CBF5909B3E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779463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panose="020B0604020202020204" pitchFamily="34" charset="0"/>
                    </a:rPr>
                    <a:t> RVA/Human-wt/IDN/SOEP-643/2019/G9P4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6" name="Freeform 105">
                  <a:extLst>
                    <a:ext uri="{FF2B5EF4-FFF2-40B4-BE49-F238E27FC236}">
                      <a16:creationId xmlns:a16="http://schemas.microsoft.com/office/drawing/2014/main" id="{43FDFF6B-1736-DFC3-35D8-FDB30488E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808038"/>
                  <a:ext cx="0" cy="38100"/>
                </a:xfrm>
                <a:custGeom>
                  <a:avLst/>
                  <a:gdLst>
                    <a:gd name="T0" fmla="*/ 24 h 24"/>
                    <a:gd name="T1" fmla="*/ 0 h 24"/>
                    <a:gd name="T2" fmla="*/ 0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7" name="Rectangle 106">
                  <a:extLst>
                    <a:ext uri="{FF2B5EF4-FFF2-40B4-BE49-F238E27FC236}">
                      <a16:creationId xmlns:a16="http://schemas.microsoft.com/office/drawing/2014/main" id="{66284A3F-08E0-192E-97B6-5C9AEAF483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6350" y="855663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RVA/Human-wt/IDN/SOEP-696/2021/G9P4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8" name="Freeform 107">
                  <a:extLst>
                    <a:ext uri="{FF2B5EF4-FFF2-40B4-BE49-F238E27FC236}">
                      <a16:creationId xmlns:a16="http://schemas.microsoft.com/office/drawing/2014/main" id="{F3D4C9B5-7AA5-C7BF-51B0-18520A0B1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000" y="849313"/>
                  <a:ext cx="0" cy="34925"/>
                </a:xfrm>
                <a:custGeom>
                  <a:avLst/>
                  <a:gdLst>
                    <a:gd name="T0" fmla="*/ 0 h 22"/>
                    <a:gd name="T1" fmla="*/ 22 h 22"/>
                    <a:gd name="T2" fmla="*/ 22 h 2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9" name="Freeform 108">
                  <a:extLst>
                    <a:ext uri="{FF2B5EF4-FFF2-40B4-BE49-F238E27FC236}">
                      <a16:creationId xmlns:a16="http://schemas.microsoft.com/office/drawing/2014/main" id="{7801BAD2-1E8B-E8F9-AFE4-617F26AA70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8250" y="638175"/>
                  <a:ext cx="31750" cy="207963"/>
                </a:xfrm>
                <a:custGeom>
                  <a:avLst/>
                  <a:gdLst>
                    <a:gd name="T0" fmla="*/ 0 w 20"/>
                    <a:gd name="T1" fmla="*/ 0 h 131"/>
                    <a:gd name="T2" fmla="*/ 0 w 20"/>
                    <a:gd name="T3" fmla="*/ 131 h 131"/>
                    <a:gd name="T4" fmla="*/ 20 w 20"/>
                    <a:gd name="T5" fmla="*/ 131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20" y="13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0" name="Freeform 109">
                  <a:extLst>
                    <a:ext uri="{FF2B5EF4-FFF2-40B4-BE49-F238E27FC236}">
                      <a16:creationId xmlns:a16="http://schemas.microsoft.com/office/drawing/2014/main" id="{7EC8C9AA-56C1-F416-0D21-F4E7F6D5FD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6175" y="635000"/>
                  <a:ext cx="92075" cy="163513"/>
                </a:xfrm>
                <a:custGeom>
                  <a:avLst/>
                  <a:gdLst>
                    <a:gd name="T0" fmla="*/ 0 w 58"/>
                    <a:gd name="T1" fmla="*/ 103 h 103"/>
                    <a:gd name="T2" fmla="*/ 0 w 58"/>
                    <a:gd name="T3" fmla="*/ 0 h 103"/>
                    <a:gd name="T4" fmla="*/ 58 w 58"/>
                    <a:gd name="T5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103">
                      <a:moveTo>
                        <a:pt x="0" y="103"/>
                      </a:moveTo>
                      <a:lnTo>
                        <a:pt x="0" y="0"/>
                      </a:lnTo>
                      <a:lnTo>
                        <a:pt x="58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1" name="Rectangle 110">
                  <a:extLst>
                    <a:ext uri="{FF2B5EF4-FFF2-40B4-BE49-F238E27FC236}">
                      <a16:creationId xmlns:a16="http://schemas.microsoft.com/office/drawing/2014/main" id="{E8E4A321-2C62-AC33-9828-A652BE463A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5550" y="931863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chemeClr val="accent1">
                          <a:lumMod val="75000"/>
                        </a:schemeClr>
                      </a:solidFill>
                      <a:effectLst/>
                      <a:latin typeface="Arial" panose="020B0604020202020204" pitchFamily="34" charset="0"/>
                    </a:rPr>
                    <a:t> RVA/Human-wt/IDN/SOEP-678/2020/G9P4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2" name="Freeform 111">
                  <a:extLst>
                    <a:ext uri="{FF2B5EF4-FFF2-40B4-BE49-F238E27FC236}">
                      <a16:creationId xmlns:a16="http://schemas.microsoft.com/office/drawing/2014/main" id="{0636C6F3-9C9D-E736-36F4-D338652676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6175" y="801688"/>
                  <a:ext cx="73025" cy="158750"/>
                </a:xfrm>
                <a:custGeom>
                  <a:avLst/>
                  <a:gdLst>
                    <a:gd name="T0" fmla="*/ 0 w 46"/>
                    <a:gd name="T1" fmla="*/ 0 h 100"/>
                    <a:gd name="T2" fmla="*/ 0 w 46"/>
                    <a:gd name="T3" fmla="*/ 100 h 100"/>
                    <a:gd name="T4" fmla="*/ 46 w 46"/>
                    <a:gd name="T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6" h="100">
                      <a:moveTo>
                        <a:pt x="0" y="0"/>
                      </a:moveTo>
                      <a:lnTo>
                        <a:pt x="0" y="100"/>
                      </a:lnTo>
                      <a:lnTo>
                        <a:pt x="46" y="10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3" name="Freeform 112">
                  <a:extLst>
                    <a:ext uri="{FF2B5EF4-FFF2-40B4-BE49-F238E27FC236}">
                      <a16:creationId xmlns:a16="http://schemas.microsoft.com/office/drawing/2014/main" id="{A3522946-8BF0-09DC-F465-AC7B8686E1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375" y="798513"/>
                  <a:ext cx="50800" cy="117475"/>
                </a:xfrm>
                <a:custGeom>
                  <a:avLst/>
                  <a:gdLst>
                    <a:gd name="T0" fmla="*/ 0 w 32"/>
                    <a:gd name="T1" fmla="*/ 74 h 74"/>
                    <a:gd name="T2" fmla="*/ 0 w 32"/>
                    <a:gd name="T3" fmla="*/ 0 h 74"/>
                    <a:gd name="T4" fmla="*/ 32 w 32"/>
                    <a:gd name="T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2" h="74">
                      <a:moveTo>
                        <a:pt x="0" y="74"/>
                      </a:moveTo>
                      <a:lnTo>
                        <a:pt x="0" y="0"/>
                      </a:lnTo>
                      <a:lnTo>
                        <a:pt x="3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4" name="Rectangle 113">
                  <a:extLst>
                    <a:ext uri="{FF2B5EF4-FFF2-40B4-BE49-F238E27FC236}">
                      <a16:creationId xmlns:a16="http://schemas.microsoft.com/office/drawing/2014/main" id="{0DFF656A-405A-3259-FC17-B01A81B9F0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81725" y="1009650"/>
                  <a:ext cx="121443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MT005292.1 RVA/Human-wt/CZE/H186/2018/G9P4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5" name="Freeform 114">
                  <a:extLst>
                    <a:ext uri="{FF2B5EF4-FFF2-40B4-BE49-F238E27FC236}">
                      <a16:creationId xmlns:a16="http://schemas.microsoft.com/office/drawing/2014/main" id="{780C9935-ADD0-E702-0723-263818E1B2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375" y="919163"/>
                  <a:ext cx="0" cy="119063"/>
                </a:xfrm>
                <a:custGeom>
                  <a:avLst/>
                  <a:gdLst>
                    <a:gd name="T0" fmla="*/ 0 h 75"/>
                    <a:gd name="T1" fmla="*/ 75 h 75"/>
                    <a:gd name="T2" fmla="*/ 75 h 7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5">
                      <a:moveTo>
                        <a:pt x="0" y="0"/>
                      </a:moveTo>
                      <a:lnTo>
                        <a:pt x="0" y="75"/>
                      </a:lnTo>
                      <a:lnTo>
                        <a:pt x="0" y="7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6" name="Rectangle 115">
                  <a:extLst>
                    <a:ext uri="{FF2B5EF4-FFF2-40B4-BE49-F238E27FC236}">
                      <a16:creationId xmlns:a16="http://schemas.microsoft.com/office/drawing/2014/main" id="{7893DBA6-466E-C364-EBD5-32499FC014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42050" y="1085850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latin typeface="Arial" panose="020B0604020202020204" pitchFamily="34" charset="0"/>
                    </a:rPr>
                    <a:t> RVA/Human-wt/IDN/SOEP-588/2019/G9P4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7" name="Freeform 116">
                  <a:extLst>
                    <a:ext uri="{FF2B5EF4-FFF2-40B4-BE49-F238E27FC236}">
                      <a16:creationId xmlns:a16="http://schemas.microsoft.com/office/drawing/2014/main" id="{F5C988A1-6E40-AE85-4B24-E4900D07D8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375" y="957263"/>
                  <a:ext cx="60325" cy="157163"/>
                </a:xfrm>
                <a:custGeom>
                  <a:avLst/>
                  <a:gdLst>
                    <a:gd name="T0" fmla="*/ 0 w 38"/>
                    <a:gd name="T1" fmla="*/ 0 h 99"/>
                    <a:gd name="T2" fmla="*/ 0 w 38"/>
                    <a:gd name="T3" fmla="*/ 99 h 99"/>
                    <a:gd name="T4" fmla="*/ 38 w 38"/>
                    <a:gd name="T5" fmla="*/ 99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99">
                      <a:moveTo>
                        <a:pt x="0" y="0"/>
                      </a:moveTo>
                      <a:lnTo>
                        <a:pt x="0" y="99"/>
                      </a:lnTo>
                      <a:lnTo>
                        <a:pt x="38" y="99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8" name="Rectangle 117">
                  <a:extLst>
                    <a:ext uri="{FF2B5EF4-FFF2-40B4-BE49-F238E27FC236}">
                      <a16:creationId xmlns:a16="http://schemas.microsoft.com/office/drawing/2014/main" id="{F997962A-BB97-5E97-B602-A57186ECFF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62700" y="1162050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RVA/Human-wt/IDN/SOEP-710/2021/G9P4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9" name="Freeform 118">
                  <a:extLst>
                    <a:ext uri="{FF2B5EF4-FFF2-40B4-BE49-F238E27FC236}">
                      <a16:creationId xmlns:a16="http://schemas.microsoft.com/office/drawing/2014/main" id="{F4D8F3B2-261D-CA1D-C9AA-6ACAAFCA26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6025" y="1190625"/>
                  <a:ext cx="60325" cy="268288"/>
                </a:xfrm>
                <a:custGeom>
                  <a:avLst/>
                  <a:gdLst>
                    <a:gd name="T0" fmla="*/ 0 w 38"/>
                    <a:gd name="T1" fmla="*/ 169 h 169"/>
                    <a:gd name="T2" fmla="*/ 0 w 38"/>
                    <a:gd name="T3" fmla="*/ 0 h 169"/>
                    <a:gd name="T4" fmla="*/ 38 w 38"/>
                    <a:gd name="T5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169">
                      <a:moveTo>
                        <a:pt x="0" y="169"/>
                      </a:moveTo>
                      <a:lnTo>
                        <a:pt x="0" y="0"/>
                      </a:lnTo>
                      <a:lnTo>
                        <a:pt x="38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0" name="Rectangle 119">
                  <a:extLst>
                    <a:ext uri="{FF2B5EF4-FFF2-40B4-BE49-F238E27FC236}">
                      <a16:creationId xmlns:a16="http://schemas.microsoft.com/office/drawing/2014/main" id="{6689DEC8-34E6-7A1B-9953-B04FAD7C94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2375" y="1238250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RVA/Human-wt/IDN/SOEP-703/2021/G9P4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1" name="Freeform 120">
                  <a:extLst>
                    <a:ext uri="{FF2B5EF4-FFF2-40B4-BE49-F238E27FC236}">
                      <a16:creationId xmlns:a16="http://schemas.microsoft.com/office/drawing/2014/main" id="{BD72D4A3-3DF7-B19D-1E4A-1BCD3AF2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6025" y="1266825"/>
                  <a:ext cx="0" cy="230188"/>
                </a:xfrm>
                <a:custGeom>
                  <a:avLst/>
                  <a:gdLst>
                    <a:gd name="T0" fmla="*/ 145 h 145"/>
                    <a:gd name="T1" fmla="*/ 0 h 145"/>
                    <a:gd name="T2" fmla="*/ 0 h 14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45">
                      <a:moveTo>
                        <a:pt x="0" y="145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2" name="Rectangle 121">
                  <a:extLst>
                    <a:ext uri="{FF2B5EF4-FFF2-40B4-BE49-F238E27FC236}">
                      <a16:creationId xmlns:a16="http://schemas.microsoft.com/office/drawing/2014/main" id="{FA4D9CF2-56B6-27D9-A614-89C4039DBA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2375" y="1316038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RVA/Human-wt/IDN/SOEP-704/2021/G9P4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3" name="Freeform 122">
                  <a:extLst>
                    <a:ext uri="{FF2B5EF4-FFF2-40B4-BE49-F238E27FC236}">
                      <a16:creationId xmlns:a16="http://schemas.microsoft.com/office/drawing/2014/main" id="{622E4BFF-E567-5BBE-7F47-88C2FF0058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6025" y="1344613"/>
                  <a:ext cx="0" cy="190500"/>
                </a:xfrm>
                <a:custGeom>
                  <a:avLst/>
                  <a:gdLst>
                    <a:gd name="T0" fmla="*/ 120 h 120"/>
                    <a:gd name="T1" fmla="*/ 0 h 120"/>
                    <a:gd name="T2" fmla="*/ 0 h 12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20">
                      <a:moveTo>
                        <a:pt x="0" y="12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4" name="Rectangle 123">
                  <a:extLst>
                    <a:ext uri="{FF2B5EF4-FFF2-40B4-BE49-F238E27FC236}">
                      <a16:creationId xmlns:a16="http://schemas.microsoft.com/office/drawing/2014/main" id="{772CDF8E-10C2-56E1-30B3-3E769E490F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2375" y="1392238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RVA/Human-wt/IDN/SOEP-706/2021/G9P4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5" name="Freeform 124">
                  <a:extLst>
                    <a:ext uri="{FF2B5EF4-FFF2-40B4-BE49-F238E27FC236}">
                      <a16:creationId xmlns:a16="http://schemas.microsoft.com/office/drawing/2014/main" id="{3A0DC8B5-5997-BE74-76AC-DD0095627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6025" y="1420813"/>
                  <a:ext cx="0" cy="153988"/>
                </a:xfrm>
                <a:custGeom>
                  <a:avLst/>
                  <a:gdLst>
                    <a:gd name="T0" fmla="*/ 97 h 97"/>
                    <a:gd name="T1" fmla="*/ 0 h 97"/>
                    <a:gd name="T2" fmla="*/ 0 h 9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97">
                      <a:moveTo>
                        <a:pt x="0" y="97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6" name="Rectangle 125">
                  <a:extLst>
                    <a:ext uri="{FF2B5EF4-FFF2-40B4-BE49-F238E27FC236}">
                      <a16:creationId xmlns:a16="http://schemas.microsoft.com/office/drawing/2014/main" id="{DB4663F3-B4C0-EA0B-5577-7A343C93EC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2375" y="1468438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RVA/Human-wt/IDN/SOEP-720/2021/G9P4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7" name="Freeform 126">
                  <a:extLst>
                    <a:ext uri="{FF2B5EF4-FFF2-40B4-BE49-F238E27FC236}">
                      <a16:creationId xmlns:a16="http://schemas.microsoft.com/office/drawing/2014/main" id="{397E8868-187A-E67F-EF3D-AA81AFC0E5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6025" y="1497013"/>
                  <a:ext cx="0" cy="115888"/>
                </a:xfrm>
                <a:custGeom>
                  <a:avLst/>
                  <a:gdLst>
                    <a:gd name="T0" fmla="*/ 73 h 73"/>
                    <a:gd name="T1" fmla="*/ 0 h 73"/>
                    <a:gd name="T2" fmla="*/ 0 h 7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73">
                      <a:moveTo>
                        <a:pt x="0" y="73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8" name="Rectangle 127">
                  <a:extLst>
                    <a:ext uri="{FF2B5EF4-FFF2-40B4-BE49-F238E27FC236}">
                      <a16:creationId xmlns:a16="http://schemas.microsoft.com/office/drawing/2014/main" id="{C31674F6-EB63-4053-3CB7-F9C7F0B118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2375" y="1544638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RVA/Human-wt/IDN/SOEP-721/2021/G9P4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29" name="Freeform 128">
                  <a:extLst>
                    <a:ext uri="{FF2B5EF4-FFF2-40B4-BE49-F238E27FC236}">
                      <a16:creationId xmlns:a16="http://schemas.microsoft.com/office/drawing/2014/main" id="{05FC4F17-10AA-CB31-BCCD-1896314DB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6025" y="1574800"/>
                  <a:ext cx="0" cy="76200"/>
                </a:xfrm>
                <a:custGeom>
                  <a:avLst/>
                  <a:gdLst>
                    <a:gd name="T0" fmla="*/ 48 h 48"/>
                    <a:gd name="T1" fmla="*/ 0 h 48"/>
                    <a:gd name="T2" fmla="*/ 0 h 4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8">
                      <a:moveTo>
                        <a:pt x="0" y="48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0" name="Rectangle 129">
                  <a:extLst>
                    <a:ext uri="{FF2B5EF4-FFF2-40B4-BE49-F238E27FC236}">
                      <a16:creationId xmlns:a16="http://schemas.microsoft.com/office/drawing/2014/main" id="{755AB7F6-EDC8-546F-58E3-A807337C25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2375" y="1622425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RVA/Human-wt/IDN/SOEP-722/2021/G9P4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1" name="Freeform 130">
                  <a:extLst>
                    <a:ext uri="{FF2B5EF4-FFF2-40B4-BE49-F238E27FC236}">
                      <a16:creationId xmlns:a16="http://schemas.microsoft.com/office/drawing/2014/main" id="{A2AA7711-98B2-DBB2-3DA9-9C8BA8F59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6025" y="1651000"/>
                  <a:ext cx="0" cy="38100"/>
                </a:xfrm>
                <a:custGeom>
                  <a:avLst/>
                  <a:gdLst>
                    <a:gd name="T0" fmla="*/ 24 h 24"/>
                    <a:gd name="T1" fmla="*/ 0 h 24"/>
                    <a:gd name="T2" fmla="*/ 0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2" name="Rectangle 131">
                  <a:extLst>
                    <a:ext uri="{FF2B5EF4-FFF2-40B4-BE49-F238E27FC236}">
                      <a16:creationId xmlns:a16="http://schemas.microsoft.com/office/drawing/2014/main" id="{57BCCB72-9279-87B2-10AA-106A26397F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2375" y="1698625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RVA/Human-wt/IDN/SOEP-726/2021/G9P4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3" name="Freeform 132">
                  <a:extLst>
                    <a:ext uri="{FF2B5EF4-FFF2-40B4-BE49-F238E27FC236}">
                      <a16:creationId xmlns:a16="http://schemas.microsoft.com/office/drawing/2014/main" id="{25F56829-2E03-D1B9-514B-B6D0D4B94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6025" y="1692275"/>
                  <a:ext cx="0" cy="34925"/>
                </a:xfrm>
                <a:custGeom>
                  <a:avLst/>
                  <a:gdLst>
                    <a:gd name="T0" fmla="*/ 0 h 22"/>
                    <a:gd name="T1" fmla="*/ 22 h 22"/>
                    <a:gd name="T2" fmla="*/ 22 h 2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4" name="Line 133">
                  <a:extLst>
                    <a:ext uri="{FF2B5EF4-FFF2-40B4-BE49-F238E27FC236}">
                      <a16:creationId xmlns:a16="http://schemas.microsoft.com/office/drawing/2014/main" id="{B72A5FED-A61D-ABA1-454D-E2DC8C7992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296025" y="1458913"/>
                  <a:ext cx="0" cy="26828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5" name="Freeform 134">
                  <a:extLst>
                    <a:ext uri="{FF2B5EF4-FFF2-40B4-BE49-F238E27FC236}">
                      <a16:creationId xmlns:a16="http://schemas.microsoft.com/office/drawing/2014/main" id="{E2145D6B-82EB-A9E5-B057-7C8BA832AE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375" y="1130300"/>
                  <a:ext cx="120650" cy="328613"/>
                </a:xfrm>
                <a:custGeom>
                  <a:avLst/>
                  <a:gdLst>
                    <a:gd name="T0" fmla="*/ 0 w 76"/>
                    <a:gd name="T1" fmla="*/ 0 h 207"/>
                    <a:gd name="T2" fmla="*/ 0 w 76"/>
                    <a:gd name="T3" fmla="*/ 207 h 207"/>
                    <a:gd name="T4" fmla="*/ 76 w 76"/>
                    <a:gd name="T5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207">
                      <a:moveTo>
                        <a:pt x="0" y="0"/>
                      </a:moveTo>
                      <a:lnTo>
                        <a:pt x="0" y="207"/>
                      </a:lnTo>
                      <a:lnTo>
                        <a:pt x="76" y="20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6" name="Rectangle 135">
                  <a:extLst>
                    <a:ext uri="{FF2B5EF4-FFF2-40B4-BE49-F238E27FC236}">
                      <a16:creationId xmlns:a16="http://schemas.microsoft.com/office/drawing/2014/main" id="{4D03AF5B-89E2-36CC-7D62-9D94AB9D8F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81725" y="1774825"/>
                  <a:ext cx="121443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MT005303.1 RVA/Human-wt/CZE/H187/2018/G9P4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7" name="Freeform 136">
                  <a:extLst>
                    <a:ext uri="{FF2B5EF4-FFF2-40B4-BE49-F238E27FC236}">
                      <a16:creationId xmlns:a16="http://schemas.microsoft.com/office/drawing/2014/main" id="{C945F4CB-FF87-B60B-1397-9C68424CB4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375" y="1303338"/>
                  <a:ext cx="0" cy="500063"/>
                </a:xfrm>
                <a:custGeom>
                  <a:avLst/>
                  <a:gdLst>
                    <a:gd name="T0" fmla="*/ 0 h 315"/>
                    <a:gd name="T1" fmla="*/ 315 h 315"/>
                    <a:gd name="T2" fmla="*/ 315 h 31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15">
                      <a:moveTo>
                        <a:pt x="0" y="0"/>
                      </a:moveTo>
                      <a:lnTo>
                        <a:pt x="0" y="315"/>
                      </a:lnTo>
                      <a:lnTo>
                        <a:pt x="0" y="31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8" name="Rectangle 137">
                  <a:extLst>
                    <a:ext uri="{FF2B5EF4-FFF2-40B4-BE49-F238E27FC236}">
                      <a16:creationId xmlns:a16="http://schemas.microsoft.com/office/drawing/2014/main" id="{A0136058-5FD2-C190-D4D7-B2361B30EC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81725" y="1852613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chemeClr val="accent6">
                          <a:lumMod val="75000"/>
                        </a:schemeClr>
                      </a:solidFill>
                      <a:effectLst/>
                      <a:latin typeface="Arial" panose="020B0604020202020204" pitchFamily="34" charset="0"/>
                    </a:rPr>
                    <a:t> RVA/Human-wt/IDN/SOEP-648/2018/G9P4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9" name="Freeform 138">
                  <a:extLst>
                    <a:ext uri="{FF2B5EF4-FFF2-40B4-BE49-F238E27FC236}">
                      <a16:creationId xmlns:a16="http://schemas.microsoft.com/office/drawing/2014/main" id="{32EFFC5B-FBB3-207F-6562-D487D8BF60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5375" y="1341438"/>
                  <a:ext cx="0" cy="539750"/>
                </a:xfrm>
                <a:custGeom>
                  <a:avLst/>
                  <a:gdLst>
                    <a:gd name="T0" fmla="*/ 0 h 340"/>
                    <a:gd name="T1" fmla="*/ 340 h 340"/>
                    <a:gd name="T2" fmla="*/ 340 h 34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40">
                      <a:moveTo>
                        <a:pt x="0" y="0"/>
                      </a:moveTo>
                      <a:lnTo>
                        <a:pt x="0" y="340"/>
                      </a:lnTo>
                      <a:lnTo>
                        <a:pt x="0" y="34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0" name="Line 139">
                  <a:extLst>
                    <a:ext uri="{FF2B5EF4-FFF2-40B4-BE49-F238E27FC236}">
                      <a16:creationId xmlns:a16="http://schemas.microsoft.com/office/drawing/2014/main" id="{8777D207-8FF5-58C9-F62B-38D8CC79EF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175375" y="801688"/>
                  <a:ext cx="0" cy="5429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1" name="Freeform 140">
                  <a:extLst>
                    <a:ext uri="{FF2B5EF4-FFF2-40B4-BE49-F238E27FC236}">
                      <a16:creationId xmlns:a16="http://schemas.microsoft.com/office/drawing/2014/main" id="{7A017EBC-1EA3-4A9F-AA39-E86DEC266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2200" y="1338263"/>
                  <a:ext cx="3175" cy="309563"/>
                </a:xfrm>
                <a:custGeom>
                  <a:avLst/>
                  <a:gdLst>
                    <a:gd name="T0" fmla="*/ 0 w 2"/>
                    <a:gd name="T1" fmla="*/ 195 h 195"/>
                    <a:gd name="T2" fmla="*/ 0 w 2"/>
                    <a:gd name="T3" fmla="*/ 0 h 195"/>
                    <a:gd name="T4" fmla="*/ 2 w 2"/>
                    <a:gd name="T5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195">
                      <a:moveTo>
                        <a:pt x="0" y="195"/>
                      </a:moveTo>
                      <a:lnTo>
                        <a:pt x="0" y="0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2" name="Rectangle 141">
                  <a:extLst>
                    <a:ext uri="{FF2B5EF4-FFF2-40B4-BE49-F238E27FC236}">
                      <a16:creationId xmlns:a16="http://schemas.microsoft.com/office/drawing/2014/main" id="{AAA86320-0E01-5E46-FFB7-6E63962E79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35700" y="1928813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RVA/Human-wt/IDN/SOEP-697/2021/G9P4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3" name="Freeform 142">
                  <a:extLst>
                    <a:ext uri="{FF2B5EF4-FFF2-40B4-BE49-F238E27FC236}">
                      <a16:creationId xmlns:a16="http://schemas.microsoft.com/office/drawing/2014/main" id="{428CA967-ECDB-6DDD-ACD7-42F98B52B9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2200" y="1651000"/>
                  <a:ext cx="57150" cy="306388"/>
                </a:xfrm>
                <a:custGeom>
                  <a:avLst/>
                  <a:gdLst>
                    <a:gd name="T0" fmla="*/ 0 w 36"/>
                    <a:gd name="T1" fmla="*/ 0 h 193"/>
                    <a:gd name="T2" fmla="*/ 0 w 36"/>
                    <a:gd name="T3" fmla="*/ 193 h 193"/>
                    <a:gd name="T4" fmla="*/ 36 w 36"/>
                    <a:gd name="T5" fmla="*/ 193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193">
                      <a:moveTo>
                        <a:pt x="0" y="0"/>
                      </a:moveTo>
                      <a:lnTo>
                        <a:pt x="0" y="193"/>
                      </a:lnTo>
                      <a:lnTo>
                        <a:pt x="36" y="19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4" name="Freeform 143">
                  <a:extLst>
                    <a:ext uri="{FF2B5EF4-FFF2-40B4-BE49-F238E27FC236}">
                      <a16:creationId xmlns:a16="http://schemas.microsoft.com/office/drawing/2014/main" id="{5686F73A-7441-4CFA-38C6-30B5AEB0A3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59500" y="1647825"/>
                  <a:ext cx="12700" cy="230188"/>
                </a:xfrm>
                <a:custGeom>
                  <a:avLst/>
                  <a:gdLst>
                    <a:gd name="T0" fmla="*/ 0 w 8"/>
                    <a:gd name="T1" fmla="*/ 145 h 145"/>
                    <a:gd name="T2" fmla="*/ 0 w 8"/>
                    <a:gd name="T3" fmla="*/ 0 h 145"/>
                    <a:gd name="T4" fmla="*/ 8 w 8"/>
                    <a:gd name="T5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145">
                      <a:moveTo>
                        <a:pt x="0" y="145"/>
                      </a:moveTo>
                      <a:lnTo>
                        <a:pt x="0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5" name="Rectangle 144">
                  <a:extLst>
                    <a:ext uri="{FF2B5EF4-FFF2-40B4-BE49-F238E27FC236}">
                      <a16:creationId xmlns:a16="http://schemas.microsoft.com/office/drawing/2014/main" id="{EDDF8359-F561-DC82-2246-788E8F4425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97625" y="2005013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RVA/Human-wt/IDN/SOEP-735/2021/G9P6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6" name="Freeform 145">
                  <a:extLst>
                    <a:ext uri="{FF2B5EF4-FFF2-40B4-BE49-F238E27FC236}">
                      <a16:creationId xmlns:a16="http://schemas.microsoft.com/office/drawing/2014/main" id="{4BF4741E-D628-B263-ED0D-C2A5CC6FE2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91275" y="2033588"/>
                  <a:ext cx="0" cy="77788"/>
                </a:xfrm>
                <a:custGeom>
                  <a:avLst/>
                  <a:gdLst>
                    <a:gd name="T0" fmla="*/ 49 h 49"/>
                    <a:gd name="T1" fmla="*/ 0 h 49"/>
                    <a:gd name="T2" fmla="*/ 0 h 4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9">
                      <a:moveTo>
                        <a:pt x="0" y="49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7" name="Rectangle 146">
                  <a:extLst>
                    <a:ext uri="{FF2B5EF4-FFF2-40B4-BE49-F238E27FC236}">
                      <a16:creationId xmlns:a16="http://schemas.microsoft.com/office/drawing/2014/main" id="{3048D802-A534-23A7-98A7-AC7BD75CB7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62712" y="2081213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RVA/Human-wt/IDN/SOEP-733/2021/G9P4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8" name="Freeform 147">
                  <a:extLst>
                    <a:ext uri="{FF2B5EF4-FFF2-40B4-BE49-F238E27FC236}">
                      <a16:creationId xmlns:a16="http://schemas.microsoft.com/office/drawing/2014/main" id="{4CC0370A-F2BF-AB2F-4FE4-138389146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91275" y="2111375"/>
                  <a:ext cx="65088" cy="38100"/>
                </a:xfrm>
                <a:custGeom>
                  <a:avLst/>
                  <a:gdLst>
                    <a:gd name="T0" fmla="*/ 0 w 41"/>
                    <a:gd name="T1" fmla="*/ 24 h 24"/>
                    <a:gd name="T2" fmla="*/ 0 w 41"/>
                    <a:gd name="T3" fmla="*/ 0 h 24"/>
                    <a:gd name="T4" fmla="*/ 41 w 41"/>
                    <a:gd name="T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41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9" name="Rectangle 148">
                  <a:extLst>
                    <a:ext uri="{FF2B5EF4-FFF2-40B4-BE49-F238E27FC236}">
                      <a16:creationId xmlns:a16="http://schemas.microsoft.com/office/drawing/2014/main" id="{72440B06-392B-9EEA-C6BB-8784917B94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97625" y="2159000"/>
                  <a:ext cx="1024319" cy="61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RVA/Human-wt/IDN/SOEP-740/2021/G9P6</a:t>
                  </a:r>
                  <a:endParaRPr kumimoji="0" lang="en-US" altLang="en-US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0" name="Freeform 149">
                  <a:extLst>
                    <a:ext uri="{FF2B5EF4-FFF2-40B4-BE49-F238E27FC236}">
                      <a16:creationId xmlns:a16="http://schemas.microsoft.com/office/drawing/2014/main" id="{4BF62D85-BB72-DD48-899A-7845DD5E84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91275" y="2152650"/>
                  <a:ext cx="0" cy="34925"/>
                </a:xfrm>
                <a:custGeom>
                  <a:avLst/>
                  <a:gdLst>
                    <a:gd name="T0" fmla="*/ 0 h 22"/>
                    <a:gd name="T1" fmla="*/ 22 h 22"/>
                    <a:gd name="T2" fmla="*/ 22 h 2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1" name="Line 150">
                  <a:extLst>
                    <a:ext uri="{FF2B5EF4-FFF2-40B4-BE49-F238E27FC236}">
                      <a16:creationId xmlns:a16="http://schemas.microsoft.com/office/drawing/2014/main" id="{00F01C8D-304C-7B60-F497-EC985D84C6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391275" y="2111375"/>
                  <a:ext cx="0" cy="7620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2" name="Freeform 151">
                  <a:extLst>
                    <a:ext uri="{FF2B5EF4-FFF2-40B4-BE49-F238E27FC236}">
                      <a16:creationId xmlns:a16="http://schemas.microsoft.com/office/drawing/2014/main" id="{4684A05E-1333-1882-D553-F20F8BA6A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59500" y="1881188"/>
                  <a:ext cx="231775" cy="230188"/>
                </a:xfrm>
                <a:custGeom>
                  <a:avLst/>
                  <a:gdLst>
                    <a:gd name="T0" fmla="*/ 0 w 146"/>
                    <a:gd name="T1" fmla="*/ 0 h 145"/>
                    <a:gd name="T2" fmla="*/ 0 w 146"/>
                    <a:gd name="T3" fmla="*/ 145 h 145"/>
                    <a:gd name="T4" fmla="*/ 146 w 146"/>
                    <a:gd name="T5" fmla="*/ 145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6" h="145">
                      <a:moveTo>
                        <a:pt x="0" y="0"/>
                      </a:moveTo>
                      <a:lnTo>
                        <a:pt x="0" y="145"/>
                      </a:lnTo>
                      <a:lnTo>
                        <a:pt x="146" y="14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3" name="Freeform 152">
                  <a:extLst>
                    <a:ext uri="{FF2B5EF4-FFF2-40B4-BE49-F238E27FC236}">
                      <a16:creationId xmlns:a16="http://schemas.microsoft.com/office/drawing/2014/main" id="{F1E4C7E2-0F32-722F-D8AA-CAA31F230D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2037" y="1878013"/>
                  <a:ext cx="17463" cy="190500"/>
                </a:xfrm>
                <a:custGeom>
                  <a:avLst/>
                  <a:gdLst>
                    <a:gd name="T0" fmla="*/ 0 w 11"/>
                    <a:gd name="T1" fmla="*/ 120 h 120"/>
                    <a:gd name="T2" fmla="*/ 0 w 11"/>
                    <a:gd name="T3" fmla="*/ 0 h 120"/>
                    <a:gd name="T4" fmla="*/ 11 w 11"/>
                    <a:gd name="T5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" h="120">
                      <a:moveTo>
                        <a:pt x="0" y="120"/>
                      </a:moveTo>
                      <a:lnTo>
                        <a:pt x="0" y="0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4" name="Rectangle 153">
                  <a:extLst>
                    <a:ext uri="{FF2B5EF4-FFF2-40B4-BE49-F238E27FC236}">
                      <a16:creationId xmlns:a16="http://schemas.microsoft.com/office/drawing/2014/main" id="{E4F191DE-6FEB-6617-2D5E-9A6C060C60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81725" y="2235200"/>
                  <a:ext cx="13827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MT939942.1 RVA/Hu-wt/RUS/Mos-190220-766/2020/G9P4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5" name="Freeform 154">
                  <a:extLst>
                    <a:ext uri="{FF2B5EF4-FFF2-40B4-BE49-F238E27FC236}">
                      <a16:creationId xmlns:a16="http://schemas.microsoft.com/office/drawing/2014/main" id="{06854D0D-3791-00C5-1690-2FA5DF49A2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2037" y="2071688"/>
                  <a:ext cx="33338" cy="192088"/>
                </a:xfrm>
                <a:custGeom>
                  <a:avLst/>
                  <a:gdLst>
                    <a:gd name="T0" fmla="*/ 0 w 21"/>
                    <a:gd name="T1" fmla="*/ 0 h 121"/>
                    <a:gd name="T2" fmla="*/ 0 w 21"/>
                    <a:gd name="T3" fmla="*/ 121 h 121"/>
                    <a:gd name="T4" fmla="*/ 21 w 21"/>
                    <a:gd name="T5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" h="121">
                      <a:moveTo>
                        <a:pt x="0" y="0"/>
                      </a:moveTo>
                      <a:lnTo>
                        <a:pt x="0" y="121"/>
                      </a:lnTo>
                      <a:lnTo>
                        <a:pt x="21" y="12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6" name="Freeform 155">
                  <a:extLst>
                    <a:ext uri="{FF2B5EF4-FFF2-40B4-BE49-F238E27FC236}">
                      <a16:creationId xmlns:a16="http://schemas.microsoft.com/office/drawing/2014/main" id="{FF94CEFA-44E4-74AE-DAB5-D06E08919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6162" y="2068513"/>
                  <a:ext cx="15875" cy="134938"/>
                </a:xfrm>
                <a:custGeom>
                  <a:avLst/>
                  <a:gdLst>
                    <a:gd name="T0" fmla="*/ 0 w 10"/>
                    <a:gd name="T1" fmla="*/ 85 h 85"/>
                    <a:gd name="T2" fmla="*/ 0 w 10"/>
                    <a:gd name="T3" fmla="*/ 0 h 85"/>
                    <a:gd name="T4" fmla="*/ 10 w 10"/>
                    <a:gd name="T5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85">
                      <a:moveTo>
                        <a:pt x="0" y="85"/>
                      </a:moveTo>
                      <a:lnTo>
                        <a:pt x="0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7" name="Rectangle 156">
                  <a:extLst>
                    <a:ext uri="{FF2B5EF4-FFF2-40B4-BE49-F238E27FC236}">
                      <a16:creationId xmlns:a16="http://schemas.microsoft.com/office/drawing/2014/main" id="{E667707B-8952-A11A-041A-07404C105C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02375" y="2311400"/>
                  <a:ext cx="140493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ON525325.1 RVA/Human-wt/ITA/PA375-20/2020/VP7/G9P4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8" name="Freeform 157">
                  <a:extLst>
                    <a:ext uri="{FF2B5EF4-FFF2-40B4-BE49-F238E27FC236}">
                      <a16:creationId xmlns:a16="http://schemas.microsoft.com/office/drawing/2014/main" id="{875902DD-AD6F-D8F9-11C0-CDAD099981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6162" y="2206625"/>
                  <a:ext cx="169863" cy="133350"/>
                </a:xfrm>
                <a:custGeom>
                  <a:avLst/>
                  <a:gdLst>
                    <a:gd name="T0" fmla="*/ 0 w 107"/>
                    <a:gd name="T1" fmla="*/ 0 h 84"/>
                    <a:gd name="T2" fmla="*/ 0 w 107"/>
                    <a:gd name="T3" fmla="*/ 84 h 84"/>
                    <a:gd name="T4" fmla="*/ 107 w 107"/>
                    <a:gd name="T5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7" h="84">
                      <a:moveTo>
                        <a:pt x="0" y="0"/>
                      </a:moveTo>
                      <a:lnTo>
                        <a:pt x="0" y="84"/>
                      </a:lnTo>
                      <a:lnTo>
                        <a:pt x="107" y="8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9" name="Freeform 158">
                  <a:extLst>
                    <a:ext uri="{FF2B5EF4-FFF2-40B4-BE49-F238E27FC236}">
                      <a16:creationId xmlns:a16="http://schemas.microsoft.com/office/drawing/2014/main" id="{6AA7AA48-C952-BDAC-FAAE-013F1B49D1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6937" y="2203450"/>
                  <a:ext cx="149225" cy="104775"/>
                </a:xfrm>
                <a:custGeom>
                  <a:avLst/>
                  <a:gdLst>
                    <a:gd name="T0" fmla="*/ 0 w 94"/>
                    <a:gd name="T1" fmla="*/ 66 h 66"/>
                    <a:gd name="T2" fmla="*/ 0 w 94"/>
                    <a:gd name="T3" fmla="*/ 0 h 66"/>
                    <a:gd name="T4" fmla="*/ 94 w 94"/>
                    <a:gd name="T5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4" h="66">
                      <a:moveTo>
                        <a:pt x="0" y="66"/>
                      </a:moveTo>
                      <a:lnTo>
                        <a:pt x="0" y="0"/>
                      </a:lnTo>
                      <a:lnTo>
                        <a:pt x="9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0" name="Rectangle 159">
                  <a:extLst>
                    <a:ext uri="{FF2B5EF4-FFF2-40B4-BE49-F238E27FC236}">
                      <a16:creationId xmlns:a16="http://schemas.microsoft.com/office/drawing/2014/main" id="{E6C87FF7-F880-271A-E412-259F62239E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65837" y="2387600"/>
                  <a:ext cx="140493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ON525324.1 RVA/Human-wt/ITA/PA263-19/2019/VP7/G9P4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61" name="Freeform 160">
                  <a:extLst>
                    <a:ext uri="{FF2B5EF4-FFF2-40B4-BE49-F238E27FC236}">
                      <a16:creationId xmlns:a16="http://schemas.microsoft.com/office/drawing/2014/main" id="{076C6A9B-F56B-DA8F-C3F8-258CADDF63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6937" y="2311400"/>
                  <a:ext cx="82550" cy="106363"/>
                </a:xfrm>
                <a:custGeom>
                  <a:avLst/>
                  <a:gdLst>
                    <a:gd name="T0" fmla="*/ 0 w 52"/>
                    <a:gd name="T1" fmla="*/ 0 h 67"/>
                    <a:gd name="T2" fmla="*/ 0 w 52"/>
                    <a:gd name="T3" fmla="*/ 67 h 67"/>
                    <a:gd name="T4" fmla="*/ 52 w 52"/>
                    <a:gd name="T5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2" h="67">
                      <a:moveTo>
                        <a:pt x="0" y="0"/>
                      </a:moveTo>
                      <a:lnTo>
                        <a:pt x="0" y="67"/>
                      </a:lnTo>
                      <a:lnTo>
                        <a:pt x="52" y="6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2" name="Freeform 161">
                  <a:extLst>
                    <a:ext uri="{FF2B5EF4-FFF2-40B4-BE49-F238E27FC236}">
                      <a16:creationId xmlns:a16="http://schemas.microsoft.com/office/drawing/2014/main" id="{5AF82F3D-02A0-1783-D119-EAA1C65B03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67400" y="2308225"/>
                  <a:ext cx="109538" cy="176213"/>
                </a:xfrm>
                <a:custGeom>
                  <a:avLst/>
                  <a:gdLst>
                    <a:gd name="T0" fmla="*/ 0 w 69"/>
                    <a:gd name="T1" fmla="*/ 111 h 111"/>
                    <a:gd name="T2" fmla="*/ 0 w 69"/>
                    <a:gd name="T3" fmla="*/ 0 h 111"/>
                    <a:gd name="T4" fmla="*/ 69 w 69"/>
                    <a:gd name="T5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9" h="111">
                      <a:moveTo>
                        <a:pt x="0" y="111"/>
                      </a:moveTo>
                      <a:lnTo>
                        <a:pt x="0" y="0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3" name="Rectangle 162">
                  <a:extLst>
                    <a:ext uri="{FF2B5EF4-FFF2-40B4-BE49-F238E27FC236}">
                      <a16:creationId xmlns:a16="http://schemas.microsoft.com/office/drawing/2014/main" id="{265ADDBD-B21E-1C82-C621-B1D3DE78E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83275" y="2465388"/>
                  <a:ext cx="12842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KP013541.1 RVA/Human-wt/DEN/W31705/2010/G9P4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64" name="Freeform 163">
                  <a:extLst>
                    <a:ext uri="{FF2B5EF4-FFF2-40B4-BE49-F238E27FC236}">
                      <a16:creationId xmlns:a16="http://schemas.microsoft.com/office/drawing/2014/main" id="{589A802D-E783-9429-4850-1760BF7148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6925" y="2493963"/>
                  <a:ext cx="0" cy="165100"/>
                </a:xfrm>
                <a:custGeom>
                  <a:avLst/>
                  <a:gdLst>
                    <a:gd name="T0" fmla="*/ 104 h 104"/>
                    <a:gd name="T1" fmla="*/ 0 h 104"/>
                    <a:gd name="T2" fmla="*/ 0 h 10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4">
                      <a:moveTo>
                        <a:pt x="0" y="104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5" name="Rectangle 164">
                  <a:extLst>
                    <a:ext uri="{FF2B5EF4-FFF2-40B4-BE49-F238E27FC236}">
                      <a16:creationId xmlns:a16="http://schemas.microsoft.com/office/drawing/2014/main" id="{AC9D6389-A91A-745E-F716-AA3F5D64E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83275" y="2541588"/>
                  <a:ext cx="1123950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KX574239.1 RVA/Human/IND/RV0903/2009/G9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66" name="Freeform 165">
                  <a:extLst>
                    <a:ext uri="{FF2B5EF4-FFF2-40B4-BE49-F238E27FC236}">
                      <a16:creationId xmlns:a16="http://schemas.microsoft.com/office/drawing/2014/main" id="{2F8DB6DC-E256-BB81-E87C-AF33865FC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6925" y="2570163"/>
                  <a:ext cx="0" cy="128588"/>
                </a:xfrm>
                <a:custGeom>
                  <a:avLst/>
                  <a:gdLst>
                    <a:gd name="T0" fmla="*/ 81 h 81"/>
                    <a:gd name="T1" fmla="*/ 0 h 81"/>
                    <a:gd name="T2" fmla="*/ 0 h 8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81">
                      <a:moveTo>
                        <a:pt x="0" y="81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7" name="Rectangle 166">
                  <a:extLst>
                    <a:ext uri="{FF2B5EF4-FFF2-40B4-BE49-F238E27FC236}">
                      <a16:creationId xmlns:a16="http://schemas.microsoft.com/office/drawing/2014/main" id="{5018FB7F-30E7-F8C5-F8C5-13B505EBA1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45187" y="2617788"/>
                  <a:ext cx="12588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KC782524.1 RVA/human-wt/USA/LB1562/2010/G9P4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68" name="Freeform 167">
                  <a:extLst>
                    <a:ext uri="{FF2B5EF4-FFF2-40B4-BE49-F238E27FC236}">
                      <a16:creationId xmlns:a16="http://schemas.microsoft.com/office/drawing/2014/main" id="{49A98609-081C-84BE-4FA1-5DC487FE03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0100" y="2646363"/>
                  <a:ext cx="58738" cy="179388"/>
                </a:xfrm>
                <a:custGeom>
                  <a:avLst/>
                  <a:gdLst>
                    <a:gd name="T0" fmla="*/ 0 w 37"/>
                    <a:gd name="T1" fmla="*/ 113 h 113"/>
                    <a:gd name="T2" fmla="*/ 0 w 37"/>
                    <a:gd name="T3" fmla="*/ 0 h 113"/>
                    <a:gd name="T4" fmla="*/ 37 w 37"/>
                    <a:gd name="T5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7" h="113">
                      <a:moveTo>
                        <a:pt x="0" y="113"/>
                      </a:moveTo>
                      <a:lnTo>
                        <a:pt x="0" y="0"/>
                      </a:lnTo>
                      <a:lnTo>
                        <a:pt x="37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9" name="Rectangle 168">
                  <a:extLst>
                    <a:ext uri="{FF2B5EF4-FFF2-40B4-BE49-F238E27FC236}">
                      <a16:creationId xmlns:a16="http://schemas.microsoft.com/office/drawing/2014/main" id="{B065647E-4BFC-D835-E874-94E9B6A9C8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00775" y="2695575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LC227990.1 RVA/Human-wt/IND/Kol-040/2012/G9P4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0" name="Freeform 169">
                  <a:extLst>
                    <a:ext uri="{FF2B5EF4-FFF2-40B4-BE49-F238E27FC236}">
                      <a16:creationId xmlns:a16="http://schemas.microsoft.com/office/drawing/2014/main" id="{6F941743-F764-DC93-AFDC-F8F9633E81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2512" y="2724150"/>
                  <a:ext cx="61913" cy="38100"/>
                </a:xfrm>
                <a:custGeom>
                  <a:avLst/>
                  <a:gdLst>
                    <a:gd name="T0" fmla="*/ 0 w 39"/>
                    <a:gd name="T1" fmla="*/ 24 h 24"/>
                    <a:gd name="T2" fmla="*/ 0 w 39"/>
                    <a:gd name="T3" fmla="*/ 0 h 24"/>
                    <a:gd name="T4" fmla="*/ 39 w 39"/>
                    <a:gd name="T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1" name="Rectangle 170">
                  <a:extLst>
                    <a:ext uri="{FF2B5EF4-FFF2-40B4-BE49-F238E27FC236}">
                      <a16:creationId xmlns:a16="http://schemas.microsoft.com/office/drawing/2014/main" id="{718492FA-35E8-8716-C37F-9E8230A12A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00775" y="2771775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LC227991.1 RVA/Human-wt/IND/Kol-041/2012/G9P4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2" name="Freeform 171">
                  <a:extLst>
                    <a:ext uri="{FF2B5EF4-FFF2-40B4-BE49-F238E27FC236}">
                      <a16:creationId xmlns:a16="http://schemas.microsoft.com/office/drawing/2014/main" id="{F5C1010A-55FE-C2F3-10F8-2FE202B5D7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2512" y="2765425"/>
                  <a:ext cx="61913" cy="34925"/>
                </a:xfrm>
                <a:custGeom>
                  <a:avLst/>
                  <a:gdLst>
                    <a:gd name="T0" fmla="*/ 0 w 39"/>
                    <a:gd name="T1" fmla="*/ 0 h 22"/>
                    <a:gd name="T2" fmla="*/ 0 w 39"/>
                    <a:gd name="T3" fmla="*/ 22 h 22"/>
                    <a:gd name="T4" fmla="*/ 39 w 39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39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3" name="Rectangle 172">
                  <a:extLst>
                    <a:ext uri="{FF2B5EF4-FFF2-40B4-BE49-F238E27FC236}">
                      <a16:creationId xmlns:a16="http://schemas.microsoft.com/office/drawing/2014/main" id="{CF175655-01C6-4372-2FA4-B4FCC2F06D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00775" y="2847975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LC227989.1 RVA/Human-wt/IND/Kol-028/2012/G9P4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4" name="Freeform 173">
                  <a:extLst>
                    <a:ext uri="{FF2B5EF4-FFF2-40B4-BE49-F238E27FC236}">
                      <a16:creationId xmlns:a16="http://schemas.microsoft.com/office/drawing/2014/main" id="{304F5D0A-05A3-BA66-5995-047FA918BC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2512" y="2803525"/>
                  <a:ext cx="61913" cy="73025"/>
                </a:xfrm>
                <a:custGeom>
                  <a:avLst/>
                  <a:gdLst>
                    <a:gd name="T0" fmla="*/ 0 w 39"/>
                    <a:gd name="T1" fmla="*/ 0 h 46"/>
                    <a:gd name="T2" fmla="*/ 0 w 39"/>
                    <a:gd name="T3" fmla="*/ 46 h 46"/>
                    <a:gd name="T4" fmla="*/ 39 w 39"/>
                    <a:gd name="T5" fmla="*/ 4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39" y="4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5" name="Line 174">
                  <a:extLst>
                    <a:ext uri="{FF2B5EF4-FFF2-40B4-BE49-F238E27FC236}">
                      <a16:creationId xmlns:a16="http://schemas.microsoft.com/office/drawing/2014/main" id="{9E47F186-7C55-C32E-C8F8-0B368B0B6B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132512" y="2727325"/>
                  <a:ext cx="0" cy="7937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6" name="Freeform 175">
                  <a:extLst>
                    <a:ext uri="{FF2B5EF4-FFF2-40B4-BE49-F238E27FC236}">
                      <a16:creationId xmlns:a16="http://schemas.microsoft.com/office/drawing/2014/main" id="{CA230625-D0CB-16F0-554F-361067B0D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9012" y="2800350"/>
                  <a:ext cx="63500" cy="207963"/>
                </a:xfrm>
                <a:custGeom>
                  <a:avLst/>
                  <a:gdLst>
                    <a:gd name="T0" fmla="*/ 0 w 40"/>
                    <a:gd name="T1" fmla="*/ 131 h 131"/>
                    <a:gd name="T2" fmla="*/ 0 w 40"/>
                    <a:gd name="T3" fmla="*/ 0 h 131"/>
                    <a:gd name="T4" fmla="*/ 40 w 40"/>
                    <a:gd name="T5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131">
                      <a:moveTo>
                        <a:pt x="0" y="131"/>
                      </a:moveTo>
                      <a:lnTo>
                        <a:pt x="0" y="0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7" name="Rectangle 176">
                  <a:extLst>
                    <a:ext uri="{FF2B5EF4-FFF2-40B4-BE49-F238E27FC236}">
                      <a16:creationId xmlns:a16="http://schemas.microsoft.com/office/drawing/2014/main" id="{16ACB571-F497-F377-AB36-DE1F4DCEA8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97600" y="2924175"/>
                  <a:ext cx="1123950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KX574246.1 RVA/Human/IND/RV1118/2011/G9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8" name="Freeform 177">
                  <a:extLst>
                    <a:ext uri="{FF2B5EF4-FFF2-40B4-BE49-F238E27FC236}">
                      <a16:creationId xmlns:a16="http://schemas.microsoft.com/office/drawing/2014/main" id="{34D2E2D1-6F15-0F1A-115B-E5B79E2289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9337" y="2954338"/>
                  <a:ext cx="61913" cy="260350"/>
                </a:xfrm>
                <a:custGeom>
                  <a:avLst/>
                  <a:gdLst>
                    <a:gd name="T0" fmla="*/ 0 w 39"/>
                    <a:gd name="T1" fmla="*/ 164 h 164"/>
                    <a:gd name="T2" fmla="*/ 0 w 39"/>
                    <a:gd name="T3" fmla="*/ 0 h 164"/>
                    <a:gd name="T4" fmla="*/ 39 w 39"/>
                    <a:gd name="T5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9" h="164">
                      <a:moveTo>
                        <a:pt x="0" y="164"/>
                      </a:moveTo>
                      <a:lnTo>
                        <a:pt x="0" y="0"/>
                      </a:lnTo>
                      <a:lnTo>
                        <a:pt x="39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9" name="Rectangle 178">
                  <a:extLst>
                    <a:ext uri="{FF2B5EF4-FFF2-40B4-BE49-F238E27FC236}">
                      <a16:creationId xmlns:a16="http://schemas.microsoft.com/office/drawing/2014/main" id="{4C9A1A2B-7FC2-BADA-97A4-20C3A444CE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7925" y="3001963"/>
                  <a:ext cx="1123950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KX574250.1 RVA/Human/IND/RV1315/2013/G9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0" name="Freeform 179">
                  <a:extLst>
                    <a:ext uri="{FF2B5EF4-FFF2-40B4-BE49-F238E27FC236}">
                      <a16:creationId xmlns:a16="http://schemas.microsoft.com/office/drawing/2014/main" id="{5D40D841-EA0A-3072-30D3-19D3E83BB2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030538"/>
                  <a:ext cx="0" cy="449263"/>
                </a:xfrm>
                <a:custGeom>
                  <a:avLst/>
                  <a:gdLst>
                    <a:gd name="T0" fmla="*/ 283 h 283"/>
                    <a:gd name="T1" fmla="*/ 0 h 283"/>
                    <a:gd name="T2" fmla="*/ 0 h 28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83">
                      <a:moveTo>
                        <a:pt x="0" y="283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1" name="Rectangle 180">
                  <a:extLst>
                    <a:ext uri="{FF2B5EF4-FFF2-40B4-BE49-F238E27FC236}">
                      <a16:creationId xmlns:a16="http://schemas.microsoft.com/office/drawing/2014/main" id="{D02CAC21-1AB7-436D-AD01-C296219D2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7925" y="3078163"/>
                  <a:ext cx="12588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LC227988.1: RVA/Human-wt/IND/Kol-018/2011/G9P4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2" name="Freeform 181">
                  <a:extLst>
                    <a:ext uri="{FF2B5EF4-FFF2-40B4-BE49-F238E27FC236}">
                      <a16:creationId xmlns:a16="http://schemas.microsoft.com/office/drawing/2014/main" id="{19F40CF4-1013-694A-859A-1A660979EB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106738"/>
                  <a:ext cx="0" cy="412750"/>
                </a:xfrm>
                <a:custGeom>
                  <a:avLst/>
                  <a:gdLst>
                    <a:gd name="T0" fmla="*/ 260 h 260"/>
                    <a:gd name="T1" fmla="*/ 0 h 260"/>
                    <a:gd name="T2" fmla="*/ 0 h 26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60">
                      <a:moveTo>
                        <a:pt x="0" y="26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3" name="Rectangle 182">
                  <a:extLst>
                    <a:ext uri="{FF2B5EF4-FFF2-40B4-BE49-F238E27FC236}">
                      <a16:creationId xmlns:a16="http://schemas.microsoft.com/office/drawing/2014/main" id="{4F77E90B-9DC3-C385-1CE1-88A2AE15AE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7925" y="3154363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LC227993.1 RVA/Human-wt/IND/Kol-051/2013/G9P4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4" name="Freeform 183">
                  <a:extLst>
                    <a:ext uri="{FF2B5EF4-FFF2-40B4-BE49-F238E27FC236}">
                      <a16:creationId xmlns:a16="http://schemas.microsoft.com/office/drawing/2014/main" id="{6E6CB0BE-2D94-DCDB-D02E-729ED7086A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182938"/>
                  <a:ext cx="0" cy="374650"/>
                </a:xfrm>
                <a:custGeom>
                  <a:avLst/>
                  <a:gdLst>
                    <a:gd name="T0" fmla="*/ 236 h 236"/>
                    <a:gd name="T1" fmla="*/ 0 h 236"/>
                    <a:gd name="T2" fmla="*/ 0 h 23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36">
                      <a:moveTo>
                        <a:pt x="0" y="236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5" name="Rectangle 184">
                  <a:extLst>
                    <a:ext uri="{FF2B5EF4-FFF2-40B4-BE49-F238E27FC236}">
                      <a16:creationId xmlns:a16="http://schemas.microsoft.com/office/drawing/2014/main" id="{2C247F32-C15A-D95B-92EF-6882B465A6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7925" y="3230563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LC227994.1 RVA/Human-wt/IND/Kol-063/2013/G9P4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6" name="Freeform 185">
                  <a:extLst>
                    <a:ext uri="{FF2B5EF4-FFF2-40B4-BE49-F238E27FC236}">
                      <a16:creationId xmlns:a16="http://schemas.microsoft.com/office/drawing/2014/main" id="{93F1E305-91E1-CEE2-9406-616449005F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260725"/>
                  <a:ext cx="0" cy="334963"/>
                </a:xfrm>
                <a:custGeom>
                  <a:avLst/>
                  <a:gdLst>
                    <a:gd name="T0" fmla="*/ 211 h 211"/>
                    <a:gd name="T1" fmla="*/ 0 h 211"/>
                    <a:gd name="T2" fmla="*/ 0 h 21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11">
                      <a:moveTo>
                        <a:pt x="0" y="211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8" name="Rectangle 186">
                  <a:extLst>
                    <a:ext uri="{FF2B5EF4-FFF2-40B4-BE49-F238E27FC236}">
                      <a16:creationId xmlns:a16="http://schemas.microsoft.com/office/drawing/2014/main" id="{4A4D5E7B-5E89-56AC-8B9B-E6E9DEB4B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7925" y="3308350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LC227995.1 RVA/Human-wt/IND/Kol-064/2013/G9P4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74" name="Freeform 187">
                  <a:extLst>
                    <a:ext uri="{FF2B5EF4-FFF2-40B4-BE49-F238E27FC236}">
                      <a16:creationId xmlns:a16="http://schemas.microsoft.com/office/drawing/2014/main" id="{4256FCE5-5D2F-904A-2B2C-09BC03D286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336925"/>
                  <a:ext cx="0" cy="296863"/>
                </a:xfrm>
                <a:custGeom>
                  <a:avLst/>
                  <a:gdLst>
                    <a:gd name="T0" fmla="*/ 187 h 187"/>
                    <a:gd name="T1" fmla="*/ 0 h 187"/>
                    <a:gd name="T2" fmla="*/ 0 h 18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87">
                      <a:moveTo>
                        <a:pt x="0" y="187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1" name="Rectangle 188">
                  <a:extLst>
                    <a:ext uri="{FF2B5EF4-FFF2-40B4-BE49-F238E27FC236}">
                      <a16:creationId xmlns:a16="http://schemas.microsoft.com/office/drawing/2014/main" id="{87F8E034-5E87-4F6B-5D6F-281B29E2B8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7925" y="3384550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LC227996.1 RVA/Human-wt/IND/Kol-065/2013/G9P4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83" name="Freeform 189">
                  <a:extLst>
                    <a:ext uri="{FF2B5EF4-FFF2-40B4-BE49-F238E27FC236}">
                      <a16:creationId xmlns:a16="http://schemas.microsoft.com/office/drawing/2014/main" id="{F9762F0D-9A93-9E0A-977A-68AF9C7EC8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413125"/>
                  <a:ext cx="0" cy="258763"/>
                </a:xfrm>
                <a:custGeom>
                  <a:avLst/>
                  <a:gdLst>
                    <a:gd name="T0" fmla="*/ 163 h 163"/>
                    <a:gd name="T1" fmla="*/ 0 h 163"/>
                    <a:gd name="T2" fmla="*/ 0 h 163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63">
                      <a:moveTo>
                        <a:pt x="0" y="163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5" name="Rectangle 190">
                  <a:extLst>
                    <a:ext uri="{FF2B5EF4-FFF2-40B4-BE49-F238E27FC236}">
                      <a16:creationId xmlns:a16="http://schemas.microsoft.com/office/drawing/2014/main" id="{F5F3FC79-7D8F-B82D-41BC-DBD2D29FE8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18250" y="3460750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LC227992.1 RVA/Human-wt/IND/Kol-047/2013/G9P4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87" name="Freeform 191">
                  <a:extLst>
                    <a:ext uri="{FF2B5EF4-FFF2-40B4-BE49-F238E27FC236}">
                      <a16:creationId xmlns:a16="http://schemas.microsoft.com/office/drawing/2014/main" id="{45A587AC-D947-1C01-B229-6ED3423270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489325"/>
                  <a:ext cx="60325" cy="220663"/>
                </a:xfrm>
                <a:custGeom>
                  <a:avLst/>
                  <a:gdLst>
                    <a:gd name="T0" fmla="*/ 0 w 38"/>
                    <a:gd name="T1" fmla="*/ 139 h 139"/>
                    <a:gd name="T2" fmla="*/ 0 w 38"/>
                    <a:gd name="T3" fmla="*/ 0 h 139"/>
                    <a:gd name="T4" fmla="*/ 38 w 38"/>
                    <a:gd name="T5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139">
                      <a:moveTo>
                        <a:pt x="0" y="139"/>
                      </a:moveTo>
                      <a:lnTo>
                        <a:pt x="0" y="0"/>
                      </a:lnTo>
                      <a:lnTo>
                        <a:pt x="38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2" name="Rectangle 192">
                  <a:extLst>
                    <a:ext uri="{FF2B5EF4-FFF2-40B4-BE49-F238E27FC236}">
                      <a16:creationId xmlns:a16="http://schemas.microsoft.com/office/drawing/2014/main" id="{43843C8B-2501-7E10-33FF-22AE9894C4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18250" y="3538538"/>
                  <a:ext cx="1123950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KX574249.1 RVA/Human/IND/RV1215/2012/G9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0" name="Freeform 193">
                  <a:extLst>
                    <a:ext uri="{FF2B5EF4-FFF2-40B4-BE49-F238E27FC236}">
                      <a16:creationId xmlns:a16="http://schemas.microsoft.com/office/drawing/2014/main" id="{155F8932-A9DA-6EBC-7FB4-AB13AE0965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567113"/>
                  <a:ext cx="60325" cy="180975"/>
                </a:xfrm>
                <a:custGeom>
                  <a:avLst/>
                  <a:gdLst>
                    <a:gd name="T0" fmla="*/ 0 w 38"/>
                    <a:gd name="T1" fmla="*/ 114 h 114"/>
                    <a:gd name="T2" fmla="*/ 0 w 38"/>
                    <a:gd name="T3" fmla="*/ 0 h 114"/>
                    <a:gd name="T4" fmla="*/ 38 w 38"/>
                    <a:gd name="T5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114">
                      <a:moveTo>
                        <a:pt x="0" y="114"/>
                      </a:moveTo>
                      <a:lnTo>
                        <a:pt x="0" y="0"/>
                      </a:lnTo>
                      <a:lnTo>
                        <a:pt x="38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5" name="Rectangle 194">
                  <a:extLst>
                    <a:ext uri="{FF2B5EF4-FFF2-40B4-BE49-F238E27FC236}">
                      <a16:creationId xmlns:a16="http://schemas.microsoft.com/office/drawing/2014/main" id="{117153FA-201E-F675-D17D-BB299DBD2A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18250" y="3614738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LC227997.1 RVA/Human-wt/IND/Kol-066/2013/G9P4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0" name="Freeform 195">
                  <a:extLst>
                    <a:ext uri="{FF2B5EF4-FFF2-40B4-BE49-F238E27FC236}">
                      <a16:creationId xmlns:a16="http://schemas.microsoft.com/office/drawing/2014/main" id="{8269961F-1A20-5B9D-8C8D-B9EDBFED8F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643313"/>
                  <a:ext cx="60325" cy="142875"/>
                </a:xfrm>
                <a:custGeom>
                  <a:avLst/>
                  <a:gdLst>
                    <a:gd name="T0" fmla="*/ 0 w 38"/>
                    <a:gd name="T1" fmla="*/ 90 h 90"/>
                    <a:gd name="T2" fmla="*/ 0 w 38"/>
                    <a:gd name="T3" fmla="*/ 0 h 90"/>
                    <a:gd name="T4" fmla="*/ 38 w 38"/>
                    <a:gd name="T5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90">
                      <a:moveTo>
                        <a:pt x="0" y="90"/>
                      </a:moveTo>
                      <a:lnTo>
                        <a:pt x="0" y="0"/>
                      </a:lnTo>
                      <a:lnTo>
                        <a:pt x="38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3" name="Rectangle 196">
                  <a:extLst>
                    <a:ext uri="{FF2B5EF4-FFF2-40B4-BE49-F238E27FC236}">
                      <a16:creationId xmlns:a16="http://schemas.microsoft.com/office/drawing/2014/main" id="{F1AE4E60-1925-C219-CA20-AFC5D8186E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8575" y="3690938"/>
                  <a:ext cx="12430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LC227987.1 RVA/Human-wt/IND/Kol-006/2011/G9P4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4" name="Freeform 197">
                  <a:extLst>
                    <a:ext uri="{FF2B5EF4-FFF2-40B4-BE49-F238E27FC236}">
                      <a16:creationId xmlns:a16="http://schemas.microsoft.com/office/drawing/2014/main" id="{2905F942-FA36-42B3-E253-D05076569A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1900" y="3719513"/>
                  <a:ext cx="60325" cy="211138"/>
                </a:xfrm>
                <a:custGeom>
                  <a:avLst/>
                  <a:gdLst>
                    <a:gd name="T0" fmla="*/ 0 w 38"/>
                    <a:gd name="T1" fmla="*/ 133 h 133"/>
                    <a:gd name="T2" fmla="*/ 0 w 38"/>
                    <a:gd name="T3" fmla="*/ 0 h 133"/>
                    <a:gd name="T4" fmla="*/ 38 w 38"/>
                    <a:gd name="T5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133">
                      <a:moveTo>
                        <a:pt x="0" y="133"/>
                      </a:moveTo>
                      <a:lnTo>
                        <a:pt x="0" y="0"/>
                      </a:lnTo>
                      <a:lnTo>
                        <a:pt x="38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5" name="Rectangle 198">
                  <a:extLst>
                    <a:ext uri="{FF2B5EF4-FFF2-40B4-BE49-F238E27FC236}">
                      <a16:creationId xmlns:a16="http://schemas.microsoft.com/office/drawing/2014/main" id="{D8D01302-D463-A015-B39A-3B3BF1B35A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18250" y="3767138"/>
                  <a:ext cx="134143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OK334687.1 RVA/Human-wt/IND/BCH-12334/2020/G9P4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6" name="Freeform 199">
                  <a:extLst>
                    <a:ext uri="{FF2B5EF4-FFF2-40B4-BE49-F238E27FC236}">
                      <a16:creationId xmlns:a16="http://schemas.microsoft.com/office/drawing/2014/main" id="{7CA6DED2-DA50-0F0B-8402-A81203EE75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1900" y="3797300"/>
                  <a:ext cx="0" cy="171450"/>
                </a:xfrm>
                <a:custGeom>
                  <a:avLst/>
                  <a:gdLst>
                    <a:gd name="T0" fmla="*/ 108 h 108"/>
                    <a:gd name="T1" fmla="*/ 0 h 108"/>
                    <a:gd name="T2" fmla="*/ 0 h 10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8">
                      <a:moveTo>
                        <a:pt x="0" y="108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2" name="Rectangle 200">
                  <a:extLst>
                    <a:ext uri="{FF2B5EF4-FFF2-40B4-BE49-F238E27FC236}">
                      <a16:creationId xmlns:a16="http://schemas.microsoft.com/office/drawing/2014/main" id="{8D3D33DD-5858-1FD4-FC8D-BCA67F11A4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8575" y="3844925"/>
                  <a:ext cx="13446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KT387251.1 RVA/Hu-wt/DIB/RMRC11040313/2014/G9P4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3" name="Freeform 201">
                  <a:extLst>
                    <a:ext uri="{FF2B5EF4-FFF2-40B4-BE49-F238E27FC236}">
                      <a16:creationId xmlns:a16="http://schemas.microsoft.com/office/drawing/2014/main" id="{13D2994E-3CAA-C455-B73E-0DF3125C21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225" y="3873500"/>
                  <a:ext cx="0" cy="38100"/>
                </a:xfrm>
                <a:custGeom>
                  <a:avLst/>
                  <a:gdLst>
                    <a:gd name="T0" fmla="*/ 24 h 24"/>
                    <a:gd name="T1" fmla="*/ 0 h 24"/>
                    <a:gd name="T2" fmla="*/ 0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4" name="Rectangle 202">
                  <a:extLst>
                    <a:ext uri="{FF2B5EF4-FFF2-40B4-BE49-F238E27FC236}">
                      <a16:creationId xmlns:a16="http://schemas.microsoft.com/office/drawing/2014/main" id="{33CDEC35-E0D2-BDE5-30DB-981478858F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8575" y="3921125"/>
                  <a:ext cx="13446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KT387252.1 RVA/Hu-wt/DIB/RMRC11040368/2015/G9P4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5" name="Freeform 203">
                  <a:extLst>
                    <a:ext uri="{FF2B5EF4-FFF2-40B4-BE49-F238E27FC236}">
                      <a16:creationId xmlns:a16="http://schemas.microsoft.com/office/drawing/2014/main" id="{A434C0E9-3ED1-6990-63B0-DB32347F2C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225" y="3914775"/>
                  <a:ext cx="0" cy="34925"/>
                </a:xfrm>
                <a:custGeom>
                  <a:avLst/>
                  <a:gdLst>
                    <a:gd name="T0" fmla="*/ 0 h 22"/>
                    <a:gd name="T1" fmla="*/ 22 h 22"/>
                    <a:gd name="T2" fmla="*/ 22 h 2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6" name="Freeform 204">
                  <a:extLst>
                    <a:ext uri="{FF2B5EF4-FFF2-40B4-BE49-F238E27FC236}">
                      <a16:creationId xmlns:a16="http://schemas.microsoft.com/office/drawing/2014/main" id="{0358BF8F-190F-259E-79C0-4D485C4A3C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1900" y="3911600"/>
                  <a:ext cx="60325" cy="114300"/>
                </a:xfrm>
                <a:custGeom>
                  <a:avLst/>
                  <a:gdLst>
                    <a:gd name="T0" fmla="*/ 0 w 38"/>
                    <a:gd name="T1" fmla="*/ 72 h 72"/>
                    <a:gd name="T2" fmla="*/ 0 w 38"/>
                    <a:gd name="T3" fmla="*/ 0 h 72"/>
                    <a:gd name="T4" fmla="*/ 38 w 38"/>
                    <a:gd name="T5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72">
                      <a:moveTo>
                        <a:pt x="0" y="72"/>
                      </a:moveTo>
                      <a:lnTo>
                        <a:pt x="0" y="0"/>
                      </a:lnTo>
                      <a:lnTo>
                        <a:pt x="38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7" name="Rectangle 205">
                  <a:extLst>
                    <a:ext uri="{FF2B5EF4-FFF2-40B4-BE49-F238E27FC236}">
                      <a16:creationId xmlns:a16="http://schemas.microsoft.com/office/drawing/2014/main" id="{2CD7EFB4-CC3C-9F03-8B94-C80A92EACE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89725" y="3997325"/>
                  <a:ext cx="13827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OK334760.1 RVA/Human-wt/IND/NIC-RV-1103/2019/G9P4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18" name="Freeform 206">
                  <a:extLst>
                    <a:ext uri="{FF2B5EF4-FFF2-40B4-BE49-F238E27FC236}">
                      <a16:creationId xmlns:a16="http://schemas.microsoft.com/office/drawing/2014/main" id="{B16484A9-432B-B040-C7CF-7EE96999C7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1900" y="4025900"/>
                  <a:ext cx="371475" cy="58738"/>
                </a:xfrm>
                <a:custGeom>
                  <a:avLst/>
                  <a:gdLst>
                    <a:gd name="T0" fmla="*/ 0 w 234"/>
                    <a:gd name="T1" fmla="*/ 37 h 37"/>
                    <a:gd name="T2" fmla="*/ 0 w 234"/>
                    <a:gd name="T3" fmla="*/ 0 h 37"/>
                    <a:gd name="T4" fmla="*/ 234 w 234"/>
                    <a:gd name="T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34" h="37">
                      <a:moveTo>
                        <a:pt x="0" y="37"/>
                      </a:moveTo>
                      <a:lnTo>
                        <a:pt x="0" y="0"/>
                      </a:lnTo>
                      <a:lnTo>
                        <a:pt x="23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9" name="Rectangle 207">
                  <a:extLst>
                    <a:ext uri="{FF2B5EF4-FFF2-40B4-BE49-F238E27FC236}">
                      <a16:creationId xmlns:a16="http://schemas.microsoft.com/office/drawing/2014/main" id="{56C9C098-A369-30A7-0A44-01B2224661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8575" y="4075113"/>
                  <a:ext cx="11826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MT294048.1 RVA/Human/IND/HP-472/2016/G9P4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20" name="Freeform 208">
                  <a:extLst>
                    <a:ext uri="{FF2B5EF4-FFF2-40B4-BE49-F238E27FC236}">
                      <a16:creationId xmlns:a16="http://schemas.microsoft.com/office/drawing/2014/main" id="{8240E8F6-3564-5929-7AB7-D1061B1CC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225" y="4103688"/>
                  <a:ext cx="0" cy="38100"/>
                </a:xfrm>
                <a:custGeom>
                  <a:avLst/>
                  <a:gdLst>
                    <a:gd name="T0" fmla="*/ 24 h 24"/>
                    <a:gd name="T1" fmla="*/ 0 h 24"/>
                    <a:gd name="T2" fmla="*/ 0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1" name="Rectangle 209">
                  <a:extLst>
                    <a:ext uri="{FF2B5EF4-FFF2-40B4-BE49-F238E27FC236}">
                      <a16:creationId xmlns:a16="http://schemas.microsoft.com/office/drawing/2014/main" id="{63608CD9-811F-63E1-A65E-45712EDB6C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8575" y="4151313"/>
                  <a:ext cx="11826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MT294049.1 RVA/Human/IND/HP-471/2016/G9P4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22" name="Freeform 210">
                  <a:extLst>
                    <a:ext uri="{FF2B5EF4-FFF2-40B4-BE49-F238E27FC236}">
                      <a16:creationId xmlns:a16="http://schemas.microsoft.com/office/drawing/2014/main" id="{00D6C6B7-7404-A06C-BAE7-597D69AE6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225" y="4144963"/>
                  <a:ext cx="0" cy="34925"/>
                </a:xfrm>
                <a:custGeom>
                  <a:avLst/>
                  <a:gdLst>
                    <a:gd name="T0" fmla="*/ 0 h 22"/>
                    <a:gd name="T1" fmla="*/ 22 h 22"/>
                    <a:gd name="T2" fmla="*/ 22 h 2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3" name="Freeform 211">
                  <a:extLst>
                    <a:ext uri="{FF2B5EF4-FFF2-40B4-BE49-F238E27FC236}">
                      <a16:creationId xmlns:a16="http://schemas.microsoft.com/office/drawing/2014/main" id="{265FF3CA-17EF-9E60-DB91-C3C1118EB8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1900" y="4087813"/>
                  <a:ext cx="60325" cy="53975"/>
                </a:xfrm>
                <a:custGeom>
                  <a:avLst/>
                  <a:gdLst>
                    <a:gd name="T0" fmla="*/ 0 w 38"/>
                    <a:gd name="T1" fmla="*/ 0 h 34"/>
                    <a:gd name="T2" fmla="*/ 0 w 38"/>
                    <a:gd name="T3" fmla="*/ 34 h 34"/>
                    <a:gd name="T4" fmla="*/ 38 w 38"/>
                    <a:gd name="T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38" y="3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4" name="Line 212">
                  <a:extLst>
                    <a:ext uri="{FF2B5EF4-FFF2-40B4-BE49-F238E27FC236}">
                      <a16:creationId xmlns:a16="http://schemas.microsoft.com/office/drawing/2014/main" id="{449DB388-2A68-9BA2-A6E7-36A1C7860D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311900" y="3930650"/>
                  <a:ext cx="0" cy="21113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5" name="Freeform 213">
                  <a:extLst>
                    <a:ext uri="{FF2B5EF4-FFF2-40B4-BE49-F238E27FC236}">
                      <a16:creationId xmlns:a16="http://schemas.microsoft.com/office/drawing/2014/main" id="{45CB1B97-A47B-732E-FB35-4430812796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1575" y="3789363"/>
                  <a:ext cx="60325" cy="141288"/>
                </a:xfrm>
                <a:custGeom>
                  <a:avLst/>
                  <a:gdLst>
                    <a:gd name="T0" fmla="*/ 0 w 38"/>
                    <a:gd name="T1" fmla="*/ 0 h 89"/>
                    <a:gd name="T2" fmla="*/ 0 w 38"/>
                    <a:gd name="T3" fmla="*/ 89 h 89"/>
                    <a:gd name="T4" fmla="*/ 38 w 38"/>
                    <a:gd name="T5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89">
                      <a:moveTo>
                        <a:pt x="0" y="0"/>
                      </a:moveTo>
                      <a:lnTo>
                        <a:pt x="0" y="89"/>
                      </a:lnTo>
                      <a:lnTo>
                        <a:pt x="38" y="89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6" name="Line 214">
                  <a:extLst>
                    <a:ext uri="{FF2B5EF4-FFF2-40B4-BE49-F238E27FC236}">
                      <a16:creationId xmlns:a16="http://schemas.microsoft.com/office/drawing/2014/main" id="{94D61220-811F-7017-A937-1231851896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251575" y="3479800"/>
                  <a:ext cx="0" cy="4508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7" name="Freeform 215">
                  <a:extLst>
                    <a:ext uri="{FF2B5EF4-FFF2-40B4-BE49-F238E27FC236}">
                      <a16:creationId xmlns:a16="http://schemas.microsoft.com/office/drawing/2014/main" id="{3B2173D2-250D-DD01-6FF3-3F7EEBD5D5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9337" y="3217863"/>
                  <a:ext cx="122238" cy="261938"/>
                </a:xfrm>
                <a:custGeom>
                  <a:avLst/>
                  <a:gdLst>
                    <a:gd name="T0" fmla="*/ 0 w 77"/>
                    <a:gd name="T1" fmla="*/ 0 h 165"/>
                    <a:gd name="T2" fmla="*/ 0 w 77"/>
                    <a:gd name="T3" fmla="*/ 165 h 165"/>
                    <a:gd name="T4" fmla="*/ 77 w 77"/>
                    <a:gd name="T5" fmla="*/ 165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7" h="165">
                      <a:moveTo>
                        <a:pt x="0" y="0"/>
                      </a:moveTo>
                      <a:lnTo>
                        <a:pt x="0" y="165"/>
                      </a:lnTo>
                      <a:lnTo>
                        <a:pt x="77" y="1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8" name="Freeform 216">
                  <a:extLst>
                    <a:ext uri="{FF2B5EF4-FFF2-40B4-BE49-F238E27FC236}">
                      <a16:creationId xmlns:a16="http://schemas.microsoft.com/office/drawing/2014/main" id="{1C8BEA29-F302-8C7C-CC92-18B6DBAC2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69012" y="3011488"/>
                  <a:ext cx="60325" cy="203200"/>
                </a:xfrm>
                <a:custGeom>
                  <a:avLst/>
                  <a:gdLst>
                    <a:gd name="T0" fmla="*/ 0 w 38"/>
                    <a:gd name="T1" fmla="*/ 0 h 128"/>
                    <a:gd name="T2" fmla="*/ 0 w 38"/>
                    <a:gd name="T3" fmla="*/ 128 h 128"/>
                    <a:gd name="T4" fmla="*/ 38 w 38"/>
                    <a:gd name="T5" fmla="*/ 12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128">
                      <a:moveTo>
                        <a:pt x="0" y="0"/>
                      </a:moveTo>
                      <a:lnTo>
                        <a:pt x="0" y="128"/>
                      </a:lnTo>
                      <a:lnTo>
                        <a:pt x="38" y="12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9" name="Freeform 217">
                  <a:extLst>
                    <a:ext uri="{FF2B5EF4-FFF2-40B4-BE49-F238E27FC236}">
                      <a16:creationId xmlns:a16="http://schemas.microsoft.com/office/drawing/2014/main" id="{ADDE5A21-8ED0-EB38-1752-F783B7FF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0100" y="2828925"/>
                  <a:ext cx="188913" cy="179388"/>
                </a:xfrm>
                <a:custGeom>
                  <a:avLst/>
                  <a:gdLst>
                    <a:gd name="T0" fmla="*/ 0 w 119"/>
                    <a:gd name="T1" fmla="*/ 0 h 113"/>
                    <a:gd name="T2" fmla="*/ 0 w 119"/>
                    <a:gd name="T3" fmla="*/ 113 h 113"/>
                    <a:gd name="T4" fmla="*/ 119 w 119"/>
                    <a:gd name="T5" fmla="*/ 11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9" h="113">
                      <a:moveTo>
                        <a:pt x="0" y="0"/>
                      </a:moveTo>
                      <a:lnTo>
                        <a:pt x="0" y="113"/>
                      </a:lnTo>
                      <a:lnTo>
                        <a:pt x="119" y="11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0" name="Freeform 218">
                  <a:extLst>
                    <a:ext uri="{FF2B5EF4-FFF2-40B4-BE49-F238E27FC236}">
                      <a16:creationId xmlns:a16="http://schemas.microsoft.com/office/drawing/2014/main" id="{21B5B52A-2407-1AEE-07B5-8F129B0528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6925" y="2701925"/>
                  <a:ext cx="3175" cy="123825"/>
                </a:xfrm>
                <a:custGeom>
                  <a:avLst/>
                  <a:gdLst>
                    <a:gd name="T0" fmla="*/ 0 w 2"/>
                    <a:gd name="T1" fmla="*/ 0 h 78"/>
                    <a:gd name="T2" fmla="*/ 0 w 2"/>
                    <a:gd name="T3" fmla="*/ 78 h 78"/>
                    <a:gd name="T4" fmla="*/ 2 w 2"/>
                    <a:gd name="T5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7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7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1" name="Line 219">
                  <a:extLst>
                    <a:ext uri="{FF2B5EF4-FFF2-40B4-BE49-F238E27FC236}">
                      <a16:creationId xmlns:a16="http://schemas.microsoft.com/office/drawing/2014/main" id="{C9FE2EE7-0D3D-BA33-9887-4A0E93DFDC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76925" y="2659063"/>
                  <a:ext cx="0" cy="16668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2" name="Freeform 220">
                  <a:extLst>
                    <a:ext uri="{FF2B5EF4-FFF2-40B4-BE49-F238E27FC236}">
                      <a16:creationId xmlns:a16="http://schemas.microsoft.com/office/drawing/2014/main" id="{37B9FDD8-322F-239D-123C-3DFBBD96B8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67400" y="2487613"/>
                  <a:ext cx="9525" cy="171450"/>
                </a:xfrm>
                <a:custGeom>
                  <a:avLst/>
                  <a:gdLst>
                    <a:gd name="T0" fmla="*/ 0 w 6"/>
                    <a:gd name="T1" fmla="*/ 0 h 108"/>
                    <a:gd name="T2" fmla="*/ 0 w 6"/>
                    <a:gd name="T3" fmla="*/ 108 h 108"/>
                    <a:gd name="T4" fmla="*/ 6 w 6"/>
                    <a:gd name="T5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108">
                      <a:moveTo>
                        <a:pt x="0" y="0"/>
                      </a:moveTo>
                      <a:lnTo>
                        <a:pt x="0" y="108"/>
                      </a:lnTo>
                      <a:lnTo>
                        <a:pt x="6" y="10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3" name="Freeform 221">
                  <a:extLst>
                    <a:ext uri="{FF2B5EF4-FFF2-40B4-BE49-F238E27FC236}">
                      <a16:creationId xmlns:a16="http://schemas.microsoft.com/office/drawing/2014/main" id="{6528745F-706E-F00E-B3F7-188DFA5ECF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6425" y="2484438"/>
                  <a:ext cx="180975" cy="903288"/>
                </a:xfrm>
                <a:custGeom>
                  <a:avLst/>
                  <a:gdLst>
                    <a:gd name="T0" fmla="*/ 0 w 114"/>
                    <a:gd name="T1" fmla="*/ 569 h 569"/>
                    <a:gd name="T2" fmla="*/ 0 w 114"/>
                    <a:gd name="T3" fmla="*/ 0 h 569"/>
                    <a:gd name="T4" fmla="*/ 114 w 114"/>
                    <a:gd name="T5" fmla="*/ 0 h 5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4" h="569">
                      <a:moveTo>
                        <a:pt x="0" y="569"/>
                      </a:moveTo>
                      <a:lnTo>
                        <a:pt x="0" y="0"/>
                      </a:lnTo>
                      <a:lnTo>
                        <a:pt x="11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4" name="Rectangle 222">
                  <a:extLst>
                    <a:ext uri="{FF2B5EF4-FFF2-40B4-BE49-F238E27FC236}">
                      <a16:creationId xmlns:a16="http://schemas.microsoft.com/office/drawing/2014/main" id="{5BB2339C-47B9-BCDD-525C-DB4B1952E2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53100" y="4227513"/>
                  <a:ext cx="1152525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EF059922.1 RVA/Human/KOR/CAU202/2006/G9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5" name="Freeform 223">
                  <a:extLst>
                    <a:ext uri="{FF2B5EF4-FFF2-40B4-BE49-F238E27FC236}">
                      <a16:creationId xmlns:a16="http://schemas.microsoft.com/office/drawing/2014/main" id="{681B0EC2-A7A7-A3E0-2DEE-0AD332FF5B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2775" y="4256088"/>
                  <a:ext cx="53975" cy="38100"/>
                </a:xfrm>
                <a:custGeom>
                  <a:avLst/>
                  <a:gdLst>
                    <a:gd name="T0" fmla="*/ 0 w 34"/>
                    <a:gd name="T1" fmla="*/ 24 h 24"/>
                    <a:gd name="T2" fmla="*/ 0 w 34"/>
                    <a:gd name="T3" fmla="*/ 0 h 24"/>
                    <a:gd name="T4" fmla="*/ 34 w 34"/>
                    <a:gd name="T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4"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3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6" name="Rectangle 224">
                  <a:extLst>
                    <a:ext uri="{FF2B5EF4-FFF2-40B4-BE49-F238E27FC236}">
                      <a16:creationId xmlns:a16="http://schemas.microsoft.com/office/drawing/2014/main" id="{B686EC54-858F-F381-9442-25F5DFE4C1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29300" y="4303713"/>
                  <a:ext cx="117633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JX195068.1 RVA/Human-wt/ITA/AV21/2010/G9P8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7" name="Freeform 225">
                  <a:extLst>
                    <a:ext uri="{FF2B5EF4-FFF2-40B4-BE49-F238E27FC236}">
                      <a16:creationId xmlns:a16="http://schemas.microsoft.com/office/drawing/2014/main" id="{C7A3F736-3011-2DE6-6705-8BE236B674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2775" y="4297363"/>
                  <a:ext cx="130175" cy="34925"/>
                </a:xfrm>
                <a:custGeom>
                  <a:avLst/>
                  <a:gdLst>
                    <a:gd name="T0" fmla="*/ 0 w 82"/>
                    <a:gd name="T1" fmla="*/ 0 h 22"/>
                    <a:gd name="T2" fmla="*/ 0 w 82"/>
                    <a:gd name="T3" fmla="*/ 22 h 22"/>
                    <a:gd name="T4" fmla="*/ 82 w 82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2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82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8" name="Freeform 226">
                  <a:extLst>
                    <a:ext uri="{FF2B5EF4-FFF2-40B4-BE49-F238E27FC236}">
                      <a16:creationId xmlns:a16="http://schemas.microsoft.com/office/drawing/2014/main" id="{5193CE67-1C86-B708-6B2B-D4A96A0578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6425" y="3390900"/>
                  <a:ext cx="6350" cy="903288"/>
                </a:xfrm>
                <a:custGeom>
                  <a:avLst/>
                  <a:gdLst>
                    <a:gd name="T0" fmla="*/ 0 w 4"/>
                    <a:gd name="T1" fmla="*/ 0 h 569"/>
                    <a:gd name="T2" fmla="*/ 0 w 4"/>
                    <a:gd name="T3" fmla="*/ 569 h 569"/>
                    <a:gd name="T4" fmla="*/ 4 w 4"/>
                    <a:gd name="T5" fmla="*/ 569 h 5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569">
                      <a:moveTo>
                        <a:pt x="0" y="0"/>
                      </a:moveTo>
                      <a:lnTo>
                        <a:pt x="0" y="569"/>
                      </a:lnTo>
                      <a:lnTo>
                        <a:pt x="4" y="569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9" name="Freeform 227">
                  <a:extLst>
                    <a:ext uri="{FF2B5EF4-FFF2-40B4-BE49-F238E27FC236}">
                      <a16:creationId xmlns:a16="http://schemas.microsoft.com/office/drawing/2014/main" id="{CE1396A6-C152-4C2F-067B-9D547C136C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5612" y="3387725"/>
                  <a:ext cx="150813" cy="577850"/>
                </a:xfrm>
                <a:custGeom>
                  <a:avLst/>
                  <a:gdLst>
                    <a:gd name="T0" fmla="*/ 0 w 95"/>
                    <a:gd name="T1" fmla="*/ 364 h 364"/>
                    <a:gd name="T2" fmla="*/ 0 w 95"/>
                    <a:gd name="T3" fmla="*/ 0 h 364"/>
                    <a:gd name="T4" fmla="*/ 95 w 95"/>
                    <a:gd name="T5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5" h="364">
                      <a:moveTo>
                        <a:pt x="0" y="364"/>
                      </a:moveTo>
                      <a:lnTo>
                        <a:pt x="0" y="0"/>
                      </a:lnTo>
                      <a:lnTo>
                        <a:pt x="95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0" name="Rectangle 228">
                  <a:extLst>
                    <a:ext uri="{FF2B5EF4-FFF2-40B4-BE49-F238E27FC236}">
                      <a16:creationId xmlns:a16="http://schemas.microsoft.com/office/drawing/2014/main" id="{80A7BCC5-43C6-4681-75AF-F66759BA73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89625" y="4381500"/>
                  <a:ext cx="127476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MK814557.1 RVA/Human-wt/IDN/BL-5114/2006/G9P8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1" name="Freeform 229">
                  <a:extLst>
                    <a:ext uri="{FF2B5EF4-FFF2-40B4-BE49-F238E27FC236}">
                      <a16:creationId xmlns:a16="http://schemas.microsoft.com/office/drawing/2014/main" id="{523EC9A7-792F-696D-D8B8-E492E9E253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0550" y="4410075"/>
                  <a:ext cx="212725" cy="136525"/>
                </a:xfrm>
                <a:custGeom>
                  <a:avLst/>
                  <a:gdLst>
                    <a:gd name="T0" fmla="*/ 0 w 134"/>
                    <a:gd name="T1" fmla="*/ 86 h 86"/>
                    <a:gd name="T2" fmla="*/ 0 w 134"/>
                    <a:gd name="T3" fmla="*/ 0 h 86"/>
                    <a:gd name="T4" fmla="*/ 134 w 134"/>
                    <a:gd name="T5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4" h="86">
                      <a:moveTo>
                        <a:pt x="0" y="86"/>
                      </a:moveTo>
                      <a:lnTo>
                        <a:pt x="0" y="0"/>
                      </a:lnTo>
                      <a:lnTo>
                        <a:pt x="13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2" name="Rectangle 230">
                  <a:extLst>
                    <a:ext uri="{FF2B5EF4-FFF2-40B4-BE49-F238E27FC236}">
                      <a16:creationId xmlns:a16="http://schemas.microsoft.com/office/drawing/2014/main" id="{30D6F6ED-3BFF-9386-67B6-9540798EF4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29300" y="4457700"/>
                  <a:ext cx="116046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LC172413.1 RVA/Human/JPN/SP029/2013/G9P8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3" name="Freeform 231">
                  <a:extLst>
                    <a:ext uri="{FF2B5EF4-FFF2-40B4-BE49-F238E27FC236}">
                      <a16:creationId xmlns:a16="http://schemas.microsoft.com/office/drawing/2014/main" id="{730375A5-6E02-4ADC-F15F-AB7C0EA3B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4486275"/>
                  <a:ext cx="0" cy="38100"/>
                </a:xfrm>
                <a:custGeom>
                  <a:avLst/>
                  <a:gdLst>
                    <a:gd name="T0" fmla="*/ 24 h 24"/>
                    <a:gd name="T1" fmla="*/ 0 h 24"/>
                    <a:gd name="T2" fmla="*/ 0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4" name="Rectangle 232">
                  <a:extLst>
                    <a:ext uri="{FF2B5EF4-FFF2-40B4-BE49-F238E27FC236}">
                      <a16:creationId xmlns:a16="http://schemas.microsoft.com/office/drawing/2014/main" id="{2B1A70B5-6615-845C-0B3B-7B5614012B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89625" y="4533900"/>
                  <a:ext cx="11668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LC597291.1 RVA/Human-wt/IDN/DSA62/2018/G9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5" name="Freeform 233">
                  <a:extLst>
                    <a:ext uri="{FF2B5EF4-FFF2-40B4-BE49-F238E27FC236}">
                      <a16:creationId xmlns:a16="http://schemas.microsoft.com/office/drawing/2014/main" id="{4D450E83-171C-DD4C-DD47-5FD835402D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4527550"/>
                  <a:ext cx="60325" cy="34925"/>
                </a:xfrm>
                <a:custGeom>
                  <a:avLst/>
                  <a:gdLst>
                    <a:gd name="T0" fmla="*/ 0 w 38"/>
                    <a:gd name="T1" fmla="*/ 0 h 22"/>
                    <a:gd name="T2" fmla="*/ 0 w 38"/>
                    <a:gd name="T3" fmla="*/ 22 h 22"/>
                    <a:gd name="T4" fmla="*/ 38 w 38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38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6" name="Rectangle 234">
                  <a:extLst>
                    <a:ext uri="{FF2B5EF4-FFF2-40B4-BE49-F238E27FC236}">
                      <a16:creationId xmlns:a16="http://schemas.microsoft.com/office/drawing/2014/main" id="{8F447D72-F2AC-A345-9416-130A083D26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29300" y="4610100"/>
                  <a:ext cx="116046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LC172400.1 RVA/Human/JPN/SP014/2013/G9P8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7" name="Freeform 235">
                  <a:extLst>
                    <a:ext uri="{FF2B5EF4-FFF2-40B4-BE49-F238E27FC236}">
                      <a16:creationId xmlns:a16="http://schemas.microsoft.com/office/drawing/2014/main" id="{66D0AC7F-8399-DE27-7539-C672FABA21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4565650"/>
                  <a:ext cx="0" cy="74613"/>
                </a:xfrm>
                <a:custGeom>
                  <a:avLst/>
                  <a:gdLst>
                    <a:gd name="T0" fmla="*/ 0 h 47"/>
                    <a:gd name="T1" fmla="*/ 47 h 47"/>
                    <a:gd name="T2" fmla="*/ 47 h 4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0" y="4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8" name="Line 236">
                  <a:extLst>
                    <a:ext uri="{FF2B5EF4-FFF2-40B4-BE49-F238E27FC236}">
                      <a16:creationId xmlns:a16="http://schemas.microsoft.com/office/drawing/2014/main" id="{B9B883BF-584E-B975-6462-C274F9CC78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822950" y="4489450"/>
                  <a:ext cx="0" cy="7937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9" name="Freeform 237">
                  <a:extLst>
                    <a:ext uri="{FF2B5EF4-FFF2-40B4-BE49-F238E27FC236}">
                      <a16:creationId xmlns:a16="http://schemas.microsoft.com/office/drawing/2014/main" id="{47D78751-1803-0523-7400-650A41661C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5475" y="4562475"/>
                  <a:ext cx="117475" cy="125413"/>
                </a:xfrm>
                <a:custGeom>
                  <a:avLst/>
                  <a:gdLst>
                    <a:gd name="T0" fmla="*/ 0 w 74"/>
                    <a:gd name="T1" fmla="*/ 79 h 79"/>
                    <a:gd name="T2" fmla="*/ 0 w 74"/>
                    <a:gd name="T3" fmla="*/ 0 h 79"/>
                    <a:gd name="T4" fmla="*/ 74 w 74"/>
                    <a:gd name="T5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79">
                      <a:moveTo>
                        <a:pt x="0" y="79"/>
                      </a:moveTo>
                      <a:lnTo>
                        <a:pt x="0" y="0"/>
                      </a:lnTo>
                      <a:lnTo>
                        <a:pt x="7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0" name="Rectangle 238">
                  <a:extLst>
                    <a:ext uri="{FF2B5EF4-FFF2-40B4-BE49-F238E27FC236}">
                      <a16:creationId xmlns:a16="http://schemas.microsoft.com/office/drawing/2014/main" id="{344E51EB-5B3F-9328-FE16-6F1E6DBA5F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53150" y="4687888"/>
                  <a:ext cx="127476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MK814559.1 RVA/Human-wt/IDN/BL-5005/2006/G9P8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51" name="Freeform 239">
                  <a:extLst>
                    <a:ext uri="{FF2B5EF4-FFF2-40B4-BE49-F238E27FC236}">
                      <a16:creationId xmlns:a16="http://schemas.microsoft.com/office/drawing/2014/main" id="{EDA2C37C-397E-7BB9-FF33-A6F46CE57F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0400" y="4716463"/>
                  <a:ext cx="404813" cy="98425"/>
                </a:xfrm>
                <a:custGeom>
                  <a:avLst/>
                  <a:gdLst>
                    <a:gd name="T0" fmla="*/ 0 w 255"/>
                    <a:gd name="T1" fmla="*/ 62 h 62"/>
                    <a:gd name="T2" fmla="*/ 0 w 255"/>
                    <a:gd name="T3" fmla="*/ 0 h 62"/>
                    <a:gd name="T4" fmla="*/ 255 w 255"/>
                    <a:gd name="T5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55" h="62">
                      <a:moveTo>
                        <a:pt x="0" y="62"/>
                      </a:moveTo>
                      <a:lnTo>
                        <a:pt x="0" y="0"/>
                      </a:lnTo>
                      <a:lnTo>
                        <a:pt x="255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2" name="Rectangle 240">
                  <a:extLst>
                    <a:ext uri="{FF2B5EF4-FFF2-40B4-BE49-F238E27FC236}">
                      <a16:creationId xmlns:a16="http://schemas.microsoft.com/office/drawing/2014/main" id="{C0588ECF-D5ED-C7C4-7712-956E7BBC84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45187" y="4764088"/>
                  <a:ext cx="126206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JQ837881.1 RVA/Human-wt/IDN/PL-2500/2006/G9P8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53" name="Freeform 241">
                  <a:extLst>
                    <a:ext uri="{FF2B5EF4-FFF2-40B4-BE49-F238E27FC236}">
                      <a16:creationId xmlns:a16="http://schemas.microsoft.com/office/drawing/2014/main" id="{96FE0139-103E-8F2A-6E74-3C4C3AD1C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6450" y="4792663"/>
                  <a:ext cx="52388" cy="38100"/>
                </a:xfrm>
                <a:custGeom>
                  <a:avLst/>
                  <a:gdLst>
                    <a:gd name="T0" fmla="*/ 0 w 33"/>
                    <a:gd name="T1" fmla="*/ 24 h 24"/>
                    <a:gd name="T2" fmla="*/ 0 w 33"/>
                    <a:gd name="T3" fmla="*/ 0 h 24"/>
                    <a:gd name="T4" fmla="*/ 33 w 33"/>
                    <a:gd name="T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"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4" name="Rectangle 242">
                  <a:extLst>
                    <a:ext uri="{FF2B5EF4-FFF2-40B4-BE49-F238E27FC236}">
                      <a16:creationId xmlns:a16="http://schemas.microsoft.com/office/drawing/2014/main" id="{92A5228C-56C6-2D45-CC62-C284CA5531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24562" y="4840288"/>
                  <a:ext cx="12715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MK814556.1 RVA/Human-wt/IDN/JK-3025/2006/G9P8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55" name="Freeform 243">
                  <a:extLst>
                    <a:ext uri="{FF2B5EF4-FFF2-40B4-BE49-F238E27FC236}">
                      <a16:creationId xmlns:a16="http://schemas.microsoft.com/office/drawing/2014/main" id="{FC9897EC-26C5-2B29-8712-CB4BCD910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86450" y="4833938"/>
                  <a:ext cx="131763" cy="34925"/>
                </a:xfrm>
                <a:custGeom>
                  <a:avLst/>
                  <a:gdLst>
                    <a:gd name="T0" fmla="*/ 0 w 83"/>
                    <a:gd name="T1" fmla="*/ 0 h 22"/>
                    <a:gd name="T2" fmla="*/ 0 w 83"/>
                    <a:gd name="T3" fmla="*/ 22 h 22"/>
                    <a:gd name="T4" fmla="*/ 83 w 83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83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6" name="Freeform 244">
                  <a:extLst>
                    <a:ext uri="{FF2B5EF4-FFF2-40B4-BE49-F238E27FC236}">
                      <a16:creationId xmlns:a16="http://schemas.microsoft.com/office/drawing/2014/main" id="{341700DC-65E0-C6EF-4970-90D1A39BD1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8975" y="4830763"/>
                  <a:ext cx="117475" cy="87313"/>
                </a:xfrm>
                <a:custGeom>
                  <a:avLst/>
                  <a:gdLst>
                    <a:gd name="T0" fmla="*/ 0 w 74"/>
                    <a:gd name="T1" fmla="*/ 55 h 55"/>
                    <a:gd name="T2" fmla="*/ 0 w 74"/>
                    <a:gd name="T3" fmla="*/ 0 h 55"/>
                    <a:gd name="T4" fmla="*/ 74 w 74"/>
                    <a:gd name="T5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55">
                      <a:moveTo>
                        <a:pt x="0" y="55"/>
                      </a:moveTo>
                      <a:lnTo>
                        <a:pt x="0" y="0"/>
                      </a:lnTo>
                      <a:lnTo>
                        <a:pt x="7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7" name="Rectangle 245">
                  <a:extLst>
                    <a:ext uri="{FF2B5EF4-FFF2-40B4-BE49-F238E27FC236}">
                      <a16:creationId xmlns:a16="http://schemas.microsoft.com/office/drawing/2014/main" id="{0C48C5EC-3496-A478-FE75-8866454BA1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13475" y="4918075"/>
                  <a:ext cx="127476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MK814555.1 RVA/Human-wt/IDN/BL-5165/2006/G9P8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58" name="Freeform 246">
                  <a:extLst>
                    <a:ext uri="{FF2B5EF4-FFF2-40B4-BE49-F238E27FC236}">
                      <a16:creationId xmlns:a16="http://schemas.microsoft.com/office/drawing/2014/main" id="{4A6C7AAA-C7DD-81DB-CD45-6576363E0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1062" y="4946650"/>
                  <a:ext cx="246063" cy="57150"/>
                </a:xfrm>
                <a:custGeom>
                  <a:avLst/>
                  <a:gdLst>
                    <a:gd name="T0" fmla="*/ 0 w 155"/>
                    <a:gd name="T1" fmla="*/ 36 h 36"/>
                    <a:gd name="T2" fmla="*/ 0 w 155"/>
                    <a:gd name="T3" fmla="*/ 0 h 36"/>
                    <a:gd name="T4" fmla="*/ 155 w 155"/>
                    <a:gd name="T5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5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155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9" name="Rectangle 247">
                  <a:extLst>
                    <a:ext uri="{FF2B5EF4-FFF2-40B4-BE49-F238E27FC236}">
                      <a16:creationId xmlns:a16="http://schemas.microsoft.com/office/drawing/2014/main" id="{3F3E2E15-EB49-4351-1AD0-6A5ED3C91D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88062" y="4994275"/>
                  <a:ext cx="12842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MK814558.1 RVA/Human-wt/IDN/MT-7346/2006/G9P8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0" name="Freeform 248">
                  <a:extLst>
                    <a:ext uri="{FF2B5EF4-FFF2-40B4-BE49-F238E27FC236}">
                      <a16:creationId xmlns:a16="http://schemas.microsoft.com/office/drawing/2014/main" id="{5CBADA5D-53FD-FB4B-70F8-17B3CE2236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1712" y="5022850"/>
                  <a:ext cx="0" cy="38100"/>
                </a:xfrm>
                <a:custGeom>
                  <a:avLst/>
                  <a:gdLst>
                    <a:gd name="T0" fmla="*/ 24 h 24"/>
                    <a:gd name="T1" fmla="*/ 0 h 24"/>
                    <a:gd name="T2" fmla="*/ 0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1" name="Rectangle 249">
                  <a:extLst>
                    <a:ext uri="{FF2B5EF4-FFF2-40B4-BE49-F238E27FC236}">
                      <a16:creationId xmlns:a16="http://schemas.microsoft.com/office/drawing/2014/main" id="{7A40DBA7-2206-335A-4927-D94B31EF03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88062" y="5070475"/>
                  <a:ext cx="12842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MK814560.1 RVA/Human-wt/IDN/MT-7411/2006/G9P8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2" name="Freeform 250">
                  <a:extLst>
                    <a:ext uri="{FF2B5EF4-FFF2-40B4-BE49-F238E27FC236}">
                      <a16:creationId xmlns:a16="http://schemas.microsoft.com/office/drawing/2014/main" id="{B6D5F4B6-1AC3-50A9-2309-882680EF90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1712" y="5064125"/>
                  <a:ext cx="0" cy="34925"/>
                </a:xfrm>
                <a:custGeom>
                  <a:avLst/>
                  <a:gdLst>
                    <a:gd name="T0" fmla="*/ 0 h 22"/>
                    <a:gd name="T1" fmla="*/ 22 h 22"/>
                    <a:gd name="T2" fmla="*/ 22 h 2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0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3" name="Freeform 251">
                  <a:extLst>
                    <a:ext uri="{FF2B5EF4-FFF2-40B4-BE49-F238E27FC236}">
                      <a16:creationId xmlns:a16="http://schemas.microsoft.com/office/drawing/2014/main" id="{276E3FED-1CB9-2382-7097-F16493AC3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1062" y="5006975"/>
                  <a:ext cx="120650" cy="53975"/>
                </a:xfrm>
                <a:custGeom>
                  <a:avLst/>
                  <a:gdLst>
                    <a:gd name="T0" fmla="*/ 0 w 76"/>
                    <a:gd name="T1" fmla="*/ 0 h 34"/>
                    <a:gd name="T2" fmla="*/ 0 w 76"/>
                    <a:gd name="T3" fmla="*/ 34 h 34"/>
                    <a:gd name="T4" fmla="*/ 76 w 76"/>
                    <a:gd name="T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6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76" y="3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4" name="Freeform 252">
                  <a:extLst>
                    <a:ext uri="{FF2B5EF4-FFF2-40B4-BE49-F238E27FC236}">
                      <a16:creationId xmlns:a16="http://schemas.microsoft.com/office/drawing/2014/main" id="{2C681EA6-F44D-E753-ED19-321F5B2383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8975" y="4921250"/>
                  <a:ext cx="192088" cy="82550"/>
                </a:xfrm>
                <a:custGeom>
                  <a:avLst/>
                  <a:gdLst>
                    <a:gd name="T0" fmla="*/ 0 w 121"/>
                    <a:gd name="T1" fmla="*/ 0 h 52"/>
                    <a:gd name="T2" fmla="*/ 0 w 121"/>
                    <a:gd name="T3" fmla="*/ 52 h 52"/>
                    <a:gd name="T4" fmla="*/ 121 w 121"/>
                    <a:gd name="T5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1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121" y="5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5" name="Freeform 253">
                  <a:extLst>
                    <a:ext uri="{FF2B5EF4-FFF2-40B4-BE49-F238E27FC236}">
                      <a16:creationId xmlns:a16="http://schemas.microsoft.com/office/drawing/2014/main" id="{6FBC1DCF-882C-3EF9-7829-2629F10F97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0400" y="4818063"/>
                  <a:ext cx="28575" cy="100013"/>
                </a:xfrm>
                <a:custGeom>
                  <a:avLst/>
                  <a:gdLst>
                    <a:gd name="T0" fmla="*/ 0 w 18"/>
                    <a:gd name="T1" fmla="*/ 0 h 63"/>
                    <a:gd name="T2" fmla="*/ 0 w 18"/>
                    <a:gd name="T3" fmla="*/ 63 h 63"/>
                    <a:gd name="T4" fmla="*/ 18 w 18"/>
                    <a:gd name="T5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" h="63">
                      <a:moveTo>
                        <a:pt x="0" y="0"/>
                      </a:moveTo>
                      <a:lnTo>
                        <a:pt x="0" y="63"/>
                      </a:lnTo>
                      <a:lnTo>
                        <a:pt x="18" y="6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6" name="Freeform 254">
                  <a:extLst>
                    <a:ext uri="{FF2B5EF4-FFF2-40B4-BE49-F238E27FC236}">
                      <a16:creationId xmlns:a16="http://schemas.microsoft.com/office/drawing/2014/main" id="{E19BF334-CB32-0ED9-2A1C-0878DC33F4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5475" y="4691063"/>
                  <a:ext cx="34925" cy="123825"/>
                </a:xfrm>
                <a:custGeom>
                  <a:avLst/>
                  <a:gdLst>
                    <a:gd name="T0" fmla="*/ 0 w 22"/>
                    <a:gd name="T1" fmla="*/ 0 h 78"/>
                    <a:gd name="T2" fmla="*/ 0 w 22"/>
                    <a:gd name="T3" fmla="*/ 78 h 78"/>
                    <a:gd name="T4" fmla="*/ 22 w 22"/>
                    <a:gd name="T5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7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2" y="7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7" name="Freeform 255">
                  <a:extLst>
                    <a:ext uri="{FF2B5EF4-FFF2-40B4-BE49-F238E27FC236}">
                      <a16:creationId xmlns:a16="http://schemas.microsoft.com/office/drawing/2014/main" id="{4B79E9B5-9406-554A-0892-DD2DF42863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0550" y="4549775"/>
                  <a:ext cx="34925" cy="138113"/>
                </a:xfrm>
                <a:custGeom>
                  <a:avLst/>
                  <a:gdLst>
                    <a:gd name="T0" fmla="*/ 0 w 22"/>
                    <a:gd name="T1" fmla="*/ 0 h 87"/>
                    <a:gd name="T2" fmla="*/ 0 w 22"/>
                    <a:gd name="T3" fmla="*/ 87 h 87"/>
                    <a:gd name="T4" fmla="*/ 22 w 22"/>
                    <a:gd name="T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87">
                      <a:moveTo>
                        <a:pt x="0" y="0"/>
                      </a:moveTo>
                      <a:lnTo>
                        <a:pt x="0" y="87"/>
                      </a:lnTo>
                      <a:lnTo>
                        <a:pt x="22" y="8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8" name="Freeform 256">
                  <a:extLst>
                    <a:ext uri="{FF2B5EF4-FFF2-40B4-BE49-F238E27FC236}">
                      <a16:creationId xmlns:a16="http://schemas.microsoft.com/office/drawing/2014/main" id="{ED1443CA-53A6-207D-8AB5-FAF2F22829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5612" y="3968750"/>
                  <a:ext cx="134938" cy="577850"/>
                </a:xfrm>
                <a:custGeom>
                  <a:avLst/>
                  <a:gdLst>
                    <a:gd name="T0" fmla="*/ 0 w 85"/>
                    <a:gd name="T1" fmla="*/ 0 h 364"/>
                    <a:gd name="T2" fmla="*/ 0 w 85"/>
                    <a:gd name="T3" fmla="*/ 364 h 364"/>
                    <a:gd name="T4" fmla="*/ 85 w 85"/>
                    <a:gd name="T5" fmla="*/ 364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5" h="364">
                      <a:moveTo>
                        <a:pt x="0" y="0"/>
                      </a:moveTo>
                      <a:lnTo>
                        <a:pt x="0" y="364"/>
                      </a:lnTo>
                      <a:lnTo>
                        <a:pt x="85" y="36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9" name="Freeform 257">
                  <a:extLst>
                    <a:ext uri="{FF2B5EF4-FFF2-40B4-BE49-F238E27FC236}">
                      <a16:creationId xmlns:a16="http://schemas.microsoft.com/office/drawing/2014/main" id="{2F9A3625-3146-40AF-566B-FB55DD5A34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4337" y="3965575"/>
                  <a:ext cx="41275" cy="638175"/>
                </a:xfrm>
                <a:custGeom>
                  <a:avLst/>
                  <a:gdLst>
                    <a:gd name="T0" fmla="*/ 0 w 26"/>
                    <a:gd name="T1" fmla="*/ 402 h 402"/>
                    <a:gd name="T2" fmla="*/ 0 w 26"/>
                    <a:gd name="T3" fmla="*/ 0 h 402"/>
                    <a:gd name="T4" fmla="*/ 26 w 26"/>
                    <a:gd name="T5" fmla="*/ 0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6" h="402">
                      <a:moveTo>
                        <a:pt x="0" y="402"/>
                      </a:moveTo>
                      <a:lnTo>
                        <a:pt x="0" y="0"/>
                      </a:lnTo>
                      <a:lnTo>
                        <a:pt x="26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0" name="Rectangle 258">
                  <a:extLst>
                    <a:ext uri="{FF2B5EF4-FFF2-40B4-BE49-F238E27FC236}">
                      <a16:creationId xmlns:a16="http://schemas.microsoft.com/office/drawing/2014/main" id="{7DC4F2AA-14E2-99AE-BE7B-AC425FE8F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40400" y="5146675"/>
                  <a:ext cx="13985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FJ183360.1 RVA/Human/SouthAfrica/GR 10924/2008/G9P6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71" name="Freeform 259">
                  <a:extLst>
                    <a:ext uri="{FF2B5EF4-FFF2-40B4-BE49-F238E27FC236}">
                      <a16:creationId xmlns:a16="http://schemas.microsoft.com/office/drawing/2014/main" id="{6F440568-62F2-FF04-0E80-46B983CA97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1487" y="5175250"/>
                  <a:ext cx="182563" cy="71438"/>
                </a:xfrm>
                <a:custGeom>
                  <a:avLst/>
                  <a:gdLst>
                    <a:gd name="T0" fmla="*/ 0 w 115"/>
                    <a:gd name="T1" fmla="*/ 45 h 45"/>
                    <a:gd name="T2" fmla="*/ 0 w 115"/>
                    <a:gd name="T3" fmla="*/ 0 h 45"/>
                    <a:gd name="T4" fmla="*/ 115 w 115"/>
                    <a:gd name="T5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5" h="45">
                      <a:moveTo>
                        <a:pt x="0" y="45"/>
                      </a:moveTo>
                      <a:lnTo>
                        <a:pt x="0" y="0"/>
                      </a:lnTo>
                      <a:lnTo>
                        <a:pt x="115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2" name="Rectangle 260">
                  <a:extLst>
                    <a:ext uri="{FF2B5EF4-FFF2-40B4-BE49-F238E27FC236}">
                      <a16:creationId xmlns:a16="http://schemas.microsoft.com/office/drawing/2014/main" id="{5FAC8E64-4BAD-F326-0FD2-5107B5E260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61012" y="5224463"/>
                  <a:ext cx="12207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AY307087.1 RVA/Human/AUS/Melb-G9.10/2003/G9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73" name="Freeform 261">
                  <a:extLst>
                    <a:ext uri="{FF2B5EF4-FFF2-40B4-BE49-F238E27FC236}">
                      <a16:creationId xmlns:a16="http://schemas.microsoft.com/office/drawing/2014/main" id="{E8C14F6A-235E-FEC7-C5E2-A401362265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4662" y="5253038"/>
                  <a:ext cx="0" cy="66675"/>
                </a:xfrm>
                <a:custGeom>
                  <a:avLst/>
                  <a:gdLst>
                    <a:gd name="T0" fmla="*/ 42 h 42"/>
                    <a:gd name="T1" fmla="*/ 0 h 42"/>
                    <a:gd name="T2" fmla="*/ 0 h 4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42">
                      <a:moveTo>
                        <a:pt x="0" y="42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4" name="Rectangle 262">
                  <a:extLst>
                    <a:ext uri="{FF2B5EF4-FFF2-40B4-BE49-F238E27FC236}">
                      <a16:creationId xmlns:a16="http://schemas.microsoft.com/office/drawing/2014/main" id="{6C2E3AD5-6D3D-356F-47F5-431DE7CDF1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24512" y="5300663"/>
                  <a:ext cx="120173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AY879296.1 RVA/Human/DEN/H27897/2010/G9P4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75" name="Freeform 263">
                  <a:extLst>
                    <a:ext uri="{FF2B5EF4-FFF2-40B4-BE49-F238E27FC236}">
                      <a16:creationId xmlns:a16="http://schemas.microsoft.com/office/drawing/2014/main" id="{9EBF24EB-32E3-A8C8-7CFE-705E9AA4AD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8162" y="5329238"/>
                  <a:ext cx="0" cy="57150"/>
                </a:xfrm>
                <a:custGeom>
                  <a:avLst/>
                  <a:gdLst>
                    <a:gd name="T0" fmla="*/ 36 h 36"/>
                    <a:gd name="T1" fmla="*/ 0 h 36"/>
                    <a:gd name="T2" fmla="*/ 0 h 36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6" name="Rectangle 264">
                  <a:extLst>
                    <a:ext uri="{FF2B5EF4-FFF2-40B4-BE49-F238E27FC236}">
                      <a16:creationId xmlns:a16="http://schemas.microsoft.com/office/drawing/2014/main" id="{2E0991C9-4CD3-63AC-A6A1-746ABCDF6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9600" y="5376863"/>
                  <a:ext cx="122396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EF990708.1 RVA/Human-wt/BEL/B3458/2003/G9P8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77" name="Freeform 265">
                  <a:extLst>
                    <a:ext uri="{FF2B5EF4-FFF2-40B4-BE49-F238E27FC236}">
                      <a16:creationId xmlns:a16="http://schemas.microsoft.com/office/drawing/2014/main" id="{3493E170-B444-BDF1-40AF-DF72E1147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3250" y="5405438"/>
                  <a:ext cx="0" cy="38100"/>
                </a:xfrm>
                <a:custGeom>
                  <a:avLst/>
                  <a:gdLst>
                    <a:gd name="T0" fmla="*/ 24 h 24"/>
                    <a:gd name="T1" fmla="*/ 0 h 24"/>
                    <a:gd name="T2" fmla="*/ 0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8" name="Rectangle 266">
                  <a:extLst>
                    <a:ext uri="{FF2B5EF4-FFF2-40B4-BE49-F238E27FC236}">
                      <a16:creationId xmlns:a16="http://schemas.microsoft.com/office/drawing/2014/main" id="{7FC22730-CC5A-3A79-4F9A-7B6A8BA871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49925" y="5453063"/>
                  <a:ext cx="1054100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FJ695604.1 RVA/Human/JPN/OT-7/2009/G9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79" name="Freeform 267">
                  <a:extLst>
                    <a:ext uri="{FF2B5EF4-FFF2-40B4-BE49-F238E27FC236}">
                      <a16:creationId xmlns:a16="http://schemas.microsoft.com/office/drawing/2014/main" id="{EBA9C57D-E3E5-0278-FF75-0B6CF146C1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3250" y="5446713"/>
                  <a:ext cx="60325" cy="36513"/>
                </a:xfrm>
                <a:custGeom>
                  <a:avLst/>
                  <a:gdLst>
                    <a:gd name="T0" fmla="*/ 0 w 38"/>
                    <a:gd name="T1" fmla="*/ 0 h 23"/>
                    <a:gd name="T2" fmla="*/ 0 w 38"/>
                    <a:gd name="T3" fmla="*/ 23 h 23"/>
                    <a:gd name="T4" fmla="*/ 38 w 38"/>
                    <a:gd name="T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38" y="2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0" name="Freeform 268">
                  <a:extLst>
                    <a:ext uri="{FF2B5EF4-FFF2-40B4-BE49-F238E27FC236}">
                      <a16:creationId xmlns:a16="http://schemas.microsoft.com/office/drawing/2014/main" id="{7CD01D2A-17F9-EB48-4612-E390494EB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8162" y="5389563"/>
                  <a:ext cx="65088" cy="53975"/>
                </a:xfrm>
                <a:custGeom>
                  <a:avLst/>
                  <a:gdLst>
                    <a:gd name="T0" fmla="*/ 0 w 41"/>
                    <a:gd name="T1" fmla="*/ 0 h 34"/>
                    <a:gd name="T2" fmla="*/ 0 w 41"/>
                    <a:gd name="T3" fmla="*/ 34 h 34"/>
                    <a:gd name="T4" fmla="*/ 41 w 41"/>
                    <a:gd name="T5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1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41" y="3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1" name="Freeform 269">
                  <a:extLst>
                    <a:ext uri="{FF2B5EF4-FFF2-40B4-BE49-F238E27FC236}">
                      <a16:creationId xmlns:a16="http://schemas.microsoft.com/office/drawing/2014/main" id="{631C033C-BB4D-F68C-4154-4C224ED47E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4662" y="5322888"/>
                  <a:ext cx="63500" cy="63500"/>
                </a:xfrm>
                <a:custGeom>
                  <a:avLst/>
                  <a:gdLst>
                    <a:gd name="T0" fmla="*/ 0 w 40"/>
                    <a:gd name="T1" fmla="*/ 0 h 40"/>
                    <a:gd name="T2" fmla="*/ 0 w 40"/>
                    <a:gd name="T3" fmla="*/ 40 h 40"/>
                    <a:gd name="T4" fmla="*/ 40 w 40"/>
                    <a:gd name="T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40">
                      <a:moveTo>
                        <a:pt x="0" y="0"/>
                      </a:moveTo>
                      <a:lnTo>
                        <a:pt x="0" y="40"/>
                      </a:lnTo>
                      <a:lnTo>
                        <a:pt x="40" y="4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2" name="Freeform 270">
                  <a:extLst>
                    <a:ext uri="{FF2B5EF4-FFF2-40B4-BE49-F238E27FC236}">
                      <a16:creationId xmlns:a16="http://schemas.microsoft.com/office/drawing/2014/main" id="{B839D2D6-DF41-CF8B-FE86-325B97F6B2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1487" y="5249863"/>
                  <a:ext cx="3175" cy="69850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4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3" name="Freeform 271">
                  <a:extLst>
                    <a:ext uri="{FF2B5EF4-FFF2-40B4-BE49-F238E27FC236}">
                      <a16:creationId xmlns:a16="http://schemas.microsoft.com/office/drawing/2014/main" id="{942F7F8D-C964-2358-620A-DF1264EB40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4337" y="4606925"/>
                  <a:ext cx="57150" cy="639763"/>
                </a:xfrm>
                <a:custGeom>
                  <a:avLst/>
                  <a:gdLst>
                    <a:gd name="T0" fmla="*/ 0 w 36"/>
                    <a:gd name="T1" fmla="*/ 0 h 403"/>
                    <a:gd name="T2" fmla="*/ 0 w 36"/>
                    <a:gd name="T3" fmla="*/ 403 h 403"/>
                    <a:gd name="T4" fmla="*/ 36 w 36"/>
                    <a:gd name="T5" fmla="*/ 403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403">
                      <a:moveTo>
                        <a:pt x="0" y="0"/>
                      </a:moveTo>
                      <a:lnTo>
                        <a:pt x="0" y="403"/>
                      </a:lnTo>
                      <a:lnTo>
                        <a:pt x="36" y="40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4" name="Freeform 272">
                  <a:extLst>
                    <a:ext uri="{FF2B5EF4-FFF2-40B4-BE49-F238E27FC236}">
                      <a16:creationId xmlns:a16="http://schemas.microsoft.com/office/drawing/2014/main" id="{622C656B-B89D-C58D-5D0F-1BE68AF14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9412" y="4603750"/>
                  <a:ext cx="34925" cy="476250"/>
                </a:xfrm>
                <a:custGeom>
                  <a:avLst/>
                  <a:gdLst>
                    <a:gd name="T0" fmla="*/ 0 w 22"/>
                    <a:gd name="T1" fmla="*/ 300 h 300"/>
                    <a:gd name="T2" fmla="*/ 0 w 22"/>
                    <a:gd name="T3" fmla="*/ 0 h 300"/>
                    <a:gd name="T4" fmla="*/ 22 w 22"/>
                    <a:gd name="T5" fmla="*/ 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2" h="300">
                      <a:moveTo>
                        <a:pt x="0" y="300"/>
                      </a:moveTo>
                      <a:lnTo>
                        <a:pt x="0" y="0"/>
                      </a:lnTo>
                      <a:lnTo>
                        <a:pt x="2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5" name="Rectangle 273">
                  <a:extLst>
                    <a:ext uri="{FF2B5EF4-FFF2-40B4-BE49-F238E27FC236}">
                      <a16:creationId xmlns:a16="http://schemas.microsoft.com/office/drawing/2014/main" id="{E335CAD5-4395-D050-C96F-0C8586BCFF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8775" y="5530850"/>
                  <a:ext cx="13223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OK334670.1 RVA/Human-wt/IND/IDH-12935/2020/G9P4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86" name="Freeform 274">
                  <a:extLst>
                    <a:ext uri="{FF2B5EF4-FFF2-40B4-BE49-F238E27FC236}">
                      <a16:creationId xmlns:a16="http://schemas.microsoft.com/office/drawing/2014/main" id="{C96967AA-15BD-8669-9667-EA8E1B66CD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9412" y="5083175"/>
                  <a:ext cx="1243013" cy="476250"/>
                </a:xfrm>
                <a:custGeom>
                  <a:avLst/>
                  <a:gdLst>
                    <a:gd name="T0" fmla="*/ 0 w 783"/>
                    <a:gd name="T1" fmla="*/ 0 h 300"/>
                    <a:gd name="T2" fmla="*/ 0 w 783"/>
                    <a:gd name="T3" fmla="*/ 300 h 300"/>
                    <a:gd name="T4" fmla="*/ 783 w 783"/>
                    <a:gd name="T5" fmla="*/ 30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3" h="300">
                      <a:moveTo>
                        <a:pt x="0" y="0"/>
                      </a:moveTo>
                      <a:lnTo>
                        <a:pt x="0" y="300"/>
                      </a:lnTo>
                      <a:lnTo>
                        <a:pt x="783" y="30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7" name="Freeform 275">
                  <a:extLst>
                    <a:ext uri="{FF2B5EF4-FFF2-40B4-BE49-F238E27FC236}">
                      <a16:creationId xmlns:a16="http://schemas.microsoft.com/office/drawing/2014/main" id="{68232662-E464-3CA1-F03F-F5D02C855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2437" y="92075"/>
                  <a:ext cx="15875" cy="5492750"/>
                </a:xfrm>
                <a:custGeom>
                  <a:avLst/>
                  <a:gdLst>
                    <a:gd name="T0" fmla="*/ 0 w 10"/>
                    <a:gd name="T1" fmla="*/ 0 h 3460"/>
                    <a:gd name="T2" fmla="*/ 10 w 10"/>
                    <a:gd name="T3" fmla="*/ 0 h 3460"/>
                    <a:gd name="T4" fmla="*/ 10 w 10"/>
                    <a:gd name="T5" fmla="*/ 3460 h 3460"/>
                    <a:gd name="T6" fmla="*/ 0 w 10"/>
                    <a:gd name="T7" fmla="*/ 3460 h 34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3460">
                      <a:moveTo>
                        <a:pt x="0" y="0"/>
                      </a:moveTo>
                      <a:lnTo>
                        <a:pt x="10" y="0"/>
                      </a:lnTo>
                      <a:lnTo>
                        <a:pt x="10" y="3460"/>
                      </a:lnTo>
                      <a:lnTo>
                        <a:pt x="0" y="346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8" name="Rectangle 276">
                  <a:extLst>
                    <a:ext uri="{FF2B5EF4-FFF2-40B4-BE49-F238E27FC236}">
                      <a16:creationId xmlns:a16="http://schemas.microsoft.com/office/drawing/2014/main" id="{31B15B7C-F5C7-B912-9DC4-883BA27FFB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26412" y="2813050"/>
                  <a:ext cx="331788" cy="76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5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Segoe UI" panose="020B0502040204020203" pitchFamily="34" charset="0"/>
                    </a:rPr>
                    <a:t>Sub-tree a.</a:t>
                  </a:r>
                  <a:endParaRPr kumimoji="0" lang="en-US" altLang="en-US" sz="20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89" name="Line 277">
                  <a:extLst>
                    <a:ext uri="{FF2B5EF4-FFF2-40B4-BE49-F238E27FC236}">
                      <a16:creationId xmlns:a16="http://schemas.microsoft.com/office/drawing/2014/main" id="{A2CBBCE5-69D5-9ABF-0CC6-ED388121E4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424487" y="5080000"/>
                  <a:ext cx="34925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0" name="Rectangle 278">
                  <a:extLst>
                    <a:ext uri="{FF2B5EF4-FFF2-40B4-BE49-F238E27FC236}">
                      <a16:creationId xmlns:a16="http://schemas.microsoft.com/office/drawing/2014/main" id="{56554D51-376B-63A6-E052-13B78330CC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53175" y="5607050"/>
                  <a:ext cx="1284288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MK434724.1 RVA/Human-wt/KEN/KBR137/2011/G9P4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91" name="Freeform 279">
                  <a:extLst>
                    <a:ext uri="{FF2B5EF4-FFF2-40B4-BE49-F238E27FC236}">
                      <a16:creationId xmlns:a16="http://schemas.microsoft.com/office/drawing/2014/main" id="{5D461941-13C7-DECF-6031-B05B766B76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1062" y="5635625"/>
                  <a:ext cx="385763" cy="38100"/>
                </a:xfrm>
                <a:custGeom>
                  <a:avLst/>
                  <a:gdLst>
                    <a:gd name="T0" fmla="*/ 0 w 243"/>
                    <a:gd name="T1" fmla="*/ 24 h 24"/>
                    <a:gd name="T2" fmla="*/ 0 w 243"/>
                    <a:gd name="T3" fmla="*/ 0 h 24"/>
                    <a:gd name="T4" fmla="*/ 243 w 243"/>
                    <a:gd name="T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3"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243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2" name="Rectangle 280">
                  <a:extLst>
                    <a:ext uri="{FF2B5EF4-FFF2-40B4-BE49-F238E27FC236}">
                      <a16:creationId xmlns:a16="http://schemas.microsoft.com/office/drawing/2014/main" id="{571D4C74-AAB2-BBBE-655A-14664CA76E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35687" y="5683250"/>
                  <a:ext cx="1293813" cy="69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 MK434737.1 RVA/Human-wt/KEN/LWK149/2014/G9P4</a:t>
                  </a: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93" name="Freeform 281">
                  <a:extLst>
                    <a:ext uri="{FF2B5EF4-FFF2-40B4-BE49-F238E27FC236}">
                      <a16:creationId xmlns:a16="http://schemas.microsoft.com/office/drawing/2014/main" id="{DB0372F2-BF52-130C-3EFA-8C57040769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1062" y="5676900"/>
                  <a:ext cx="168275" cy="34925"/>
                </a:xfrm>
                <a:custGeom>
                  <a:avLst/>
                  <a:gdLst>
                    <a:gd name="T0" fmla="*/ 0 w 106"/>
                    <a:gd name="T1" fmla="*/ 0 h 22"/>
                    <a:gd name="T2" fmla="*/ 0 w 106"/>
                    <a:gd name="T3" fmla="*/ 22 h 22"/>
                    <a:gd name="T4" fmla="*/ 106 w 106"/>
                    <a:gd name="T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6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106" y="22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4" name="Freeform 282">
                  <a:extLst>
                    <a:ext uri="{FF2B5EF4-FFF2-40B4-BE49-F238E27FC236}">
                      <a16:creationId xmlns:a16="http://schemas.microsoft.com/office/drawing/2014/main" id="{4DA5896F-EF78-6EFE-5C1B-8734826F98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0837" y="5673725"/>
                  <a:ext cx="530225" cy="134938"/>
                </a:xfrm>
                <a:custGeom>
                  <a:avLst/>
                  <a:gdLst>
                    <a:gd name="T0" fmla="*/ 0 w 334"/>
                    <a:gd name="T1" fmla="*/ 85 h 85"/>
                    <a:gd name="T2" fmla="*/ 0 w 334"/>
                    <a:gd name="T3" fmla="*/ 0 h 85"/>
                    <a:gd name="T4" fmla="*/ 334 w 334"/>
                    <a:gd name="T5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4" h="85">
                      <a:moveTo>
                        <a:pt x="0" y="85"/>
                      </a:moveTo>
                      <a:lnTo>
                        <a:pt x="0" y="0"/>
                      </a:lnTo>
                      <a:lnTo>
                        <a:pt x="334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  <p:sp>
            <p:nvSpPr>
              <p:cNvPr id="510" name="Rectangle 284">
                <a:extLst>
                  <a:ext uri="{FF2B5EF4-FFF2-40B4-BE49-F238E27FC236}">
                    <a16:creationId xmlns:a16="http://schemas.microsoft.com/office/drawing/2014/main" id="{AE109550-245E-9F62-289D-84D16F5B0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22963" y="5761038"/>
                <a:ext cx="1166813" cy="6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LC597284.1 RVA/Human-wt/IDN/DSA48/2018/G9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1" name="Freeform 285">
                <a:extLst>
                  <a:ext uri="{FF2B5EF4-FFF2-40B4-BE49-F238E27FC236}">
                    <a16:creationId xmlns:a16="http://schemas.microsoft.com/office/drawing/2014/main" id="{A0AB480B-835D-B25E-3004-E8ECF5B0E5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5789613"/>
                <a:ext cx="0" cy="38100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4" name="Rectangle 286">
                <a:extLst>
                  <a:ext uri="{FF2B5EF4-FFF2-40B4-BE49-F238E27FC236}">
                    <a16:creationId xmlns:a16="http://schemas.microsoft.com/office/drawing/2014/main" id="{9314B0D2-B31D-28EF-0FD8-AAEE6B73A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6463" y="5837238"/>
                <a:ext cx="1166813" cy="6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LC597286.1 RVA/Human-wt/IDN/DSA50/2018/G9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" name="Freeform 287">
                <a:extLst>
                  <a:ext uri="{FF2B5EF4-FFF2-40B4-BE49-F238E27FC236}">
                    <a16:creationId xmlns:a16="http://schemas.microsoft.com/office/drawing/2014/main" id="{2EB70919-A475-75C6-0635-E46DE6B3F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5830888"/>
                <a:ext cx="63500" cy="34925"/>
              </a:xfrm>
              <a:custGeom>
                <a:avLst/>
                <a:gdLst>
                  <a:gd name="T0" fmla="*/ 0 w 40"/>
                  <a:gd name="T1" fmla="*/ 0 h 22"/>
                  <a:gd name="T2" fmla="*/ 0 w 40"/>
                  <a:gd name="T3" fmla="*/ 22 h 22"/>
                  <a:gd name="T4" fmla="*/ 40 w 40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2">
                    <a:moveTo>
                      <a:pt x="0" y="0"/>
                    </a:moveTo>
                    <a:lnTo>
                      <a:pt x="0" y="22"/>
                    </a:lnTo>
                    <a:lnTo>
                      <a:pt x="40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6" name="Freeform 288">
                <a:extLst>
                  <a:ext uri="{FF2B5EF4-FFF2-40B4-BE49-F238E27FC236}">
                    <a16:creationId xmlns:a16="http://schemas.microsoft.com/office/drawing/2014/main" id="{B11BA209-FCC6-FF04-7CDB-0B759FD2D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0213" y="5827713"/>
                <a:ext cx="406400" cy="114300"/>
              </a:xfrm>
              <a:custGeom>
                <a:avLst/>
                <a:gdLst>
                  <a:gd name="T0" fmla="*/ 0 w 256"/>
                  <a:gd name="T1" fmla="*/ 72 h 72"/>
                  <a:gd name="T2" fmla="*/ 0 w 256"/>
                  <a:gd name="T3" fmla="*/ 0 h 72"/>
                  <a:gd name="T4" fmla="*/ 256 w 256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" h="72">
                    <a:moveTo>
                      <a:pt x="0" y="72"/>
                    </a:moveTo>
                    <a:lnTo>
                      <a:pt x="0" y="0"/>
                    </a:lnTo>
                    <a:lnTo>
                      <a:pt x="25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7" name="Rectangle 289">
                <a:extLst>
                  <a:ext uri="{FF2B5EF4-FFF2-40B4-BE49-F238E27FC236}">
                    <a16:creationId xmlns:a16="http://schemas.microsoft.com/office/drawing/2014/main" id="{C5F5665B-80EF-D6BA-AA90-783966843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7263" y="5913438"/>
                <a:ext cx="1376363" cy="6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KC951946.1 RVA/Human-wt/ECU/2012826188/2011/G9P4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Freeform 290">
                <a:extLst>
                  <a:ext uri="{FF2B5EF4-FFF2-40B4-BE49-F238E27FC236}">
                    <a16:creationId xmlns:a16="http://schemas.microsoft.com/office/drawing/2014/main" id="{56E98DEC-630B-333C-D5BF-2612FBBFF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588" y="5942013"/>
                <a:ext cx="60325" cy="38100"/>
              </a:xfrm>
              <a:custGeom>
                <a:avLst/>
                <a:gdLst>
                  <a:gd name="T0" fmla="*/ 0 w 38"/>
                  <a:gd name="T1" fmla="*/ 24 h 24"/>
                  <a:gd name="T2" fmla="*/ 0 w 38"/>
                  <a:gd name="T3" fmla="*/ 0 h 24"/>
                  <a:gd name="T4" fmla="*/ 38 w 38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4">
                    <a:moveTo>
                      <a:pt x="0" y="24"/>
                    </a:move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9" name="Rectangle 291">
                <a:extLst>
                  <a:ext uri="{FF2B5EF4-FFF2-40B4-BE49-F238E27FC236}">
                    <a16:creationId xmlns:a16="http://schemas.microsoft.com/office/drawing/2014/main" id="{10203881-6C00-DE87-EDEE-898AF71AA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6938" y="5989638"/>
                <a:ext cx="1268413" cy="6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KP013537.1 RVA/Human-wt/DEN/H27897/2010/G9P4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" name="Freeform 292">
                <a:extLst>
                  <a:ext uri="{FF2B5EF4-FFF2-40B4-BE49-F238E27FC236}">
                    <a16:creationId xmlns:a16="http://schemas.microsoft.com/office/drawing/2014/main" id="{346F1989-51C7-7A9C-EFE6-3A647E676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0588" y="5983288"/>
                <a:ext cx="0" cy="34925"/>
              </a:xfrm>
              <a:custGeom>
                <a:avLst/>
                <a:gdLst>
                  <a:gd name="T0" fmla="*/ 0 h 22"/>
                  <a:gd name="T1" fmla="*/ 22 h 22"/>
                  <a:gd name="T2" fmla="*/ 22 h 2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2">
                    <a:moveTo>
                      <a:pt x="0" y="0"/>
                    </a:moveTo>
                    <a:lnTo>
                      <a:pt x="0" y="22"/>
                    </a:lnTo>
                    <a:lnTo>
                      <a:pt x="0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1" name="Freeform 293">
                <a:extLst>
                  <a:ext uri="{FF2B5EF4-FFF2-40B4-BE49-F238E27FC236}">
                    <a16:creationId xmlns:a16="http://schemas.microsoft.com/office/drawing/2014/main" id="{A7954653-4BF7-DD15-F54A-88D4343D0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6413" y="5980113"/>
                <a:ext cx="384175" cy="77788"/>
              </a:xfrm>
              <a:custGeom>
                <a:avLst/>
                <a:gdLst>
                  <a:gd name="T0" fmla="*/ 0 w 242"/>
                  <a:gd name="T1" fmla="*/ 49 h 49"/>
                  <a:gd name="T2" fmla="*/ 0 w 242"/>
                  <a:gd name="T3" fmla="*/ 0 h 49"/>
                  <a:gd name="T4" fmla="*/ 242 w 242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2" h="49">
                    <a:moveTo>
                      <a:pt x="0" y="49"/>
                    </a:moveTo>
                    <a:lnTo>
                      <a:pt x="0" y="0"/>
                    </a:lnTo>
                    <a:lnTo>
                      <a:pt x="24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2" name="Rectangle 294">
                <a:extLst>
                  <a:ext uri="{FF2B5EF4-FFF2-40B4-BE49-F238E27FC236}">
                    <a16:creationId xmlns:a16="http://schemas.microsoft.com/office/drawing/2014/main" id="{4D003ED1-68E2-47B6-0DC2-A762982F0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9025" y="6067425"/>
                <a:ext cx="1296988" cy="6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ON525321.1 RVA/Human-wt/ITA/PA200-15/2015/G9P8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" name="Freeform 295">
                <a:extLst>
                  <a:ext uri="{FF2B5EF4-FFF2-40B4-BE49-F238E27FC236}">
                    <a16:creationId xmlns:a16="http://schemas.microsoft.com/office/drawing/2014/main" id="{3FF23D34-FCE6-DF99-3713-98E1BB312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6313" y="6096000"/>
                <a:ext cx="106363" cy="38100"/>
              </a:xfrm>
              <a:custGeom>
                <a:avLst/>
                <a:gdLst>
                  <a:gd name="T0" fmla="*/ 0 w 67"/>
                  <a:gd name="T1" fmla="*/ 24 h 24"/>
                  <a:gd name="T2" fmla="*/ 0 w 67"/>
                  <a:gd name="T3" fmla="*/ 0 h 24"/>
                  <a:gd name="T4" fmla="*/ 67 w 6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24">
                    <a:moveTo>
                      <a:pt x="0" y="24"/>
                    </a:moveTo>
                    <a:lnTo>
                      <a:pt x="0" y="0"/>
                    </a:lnTo>
                    <a:lnTo>
                      <a:pt x="6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4" name="Rectangle 296">
                <a:extLst>
                  <a:ext uri="{FF2B5EF4-FFF2-40B4-BE49-F238E27FC236}">
                    <a16:creationId xmlns:a16="http://schemas.microsoft.com/office/drawing/2014/main" id="{BBD1D3AE-6E56-1DAA-B363-4D36ED8218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8775" y="6143625"/>
                <a:ext cx="1296988" cy="69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ON525323.1 RVA/Human-wt/ITA/PA483-16/2016/G9P8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" name="Freeform 297">
                <a:extLst>
                  <a:ext uri="{FF2B5EF4-FFF2-40B4-BE49-F238E27FC236}">
                    <a16:creationId xmlns:a16="http://schemas.microsoft.com/office/drawing/2014/main" id="{3585C2E3-49B5-619F-09B8-BE1EECED9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6313" y="6137275"/>
                <a:ext cx="646113" cy="34925"/>
              </a:xfrm>
              <a:custGeom>
                <a:avLst/>
                <a:gdLst>
                  <a:gd name="T0" fmla="*/ 0 w 407"/>
                  <a:gd name="T1" fmla="*/ 0 h 22"/>
                  <a:gd name="T2" fmla="*/ 0 w 407"/>
                  <a:gd name="T3" fmla="*/ 22 h 22"/>
                  <a:gd name="T4" fmla="*/ 407 w 407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7" h="22">
                    <a:moveTo>
                      <a:pt x="0" y="0"/>
                    </a:moveTo>
                    <a:lnTo>
                      <a:pt x="0" y="22"/>
                    </a:lnTo>
                    <a:lnTo>
                      <a:pt x="407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6" name="Freeform 298">
                <a:extLst>
                  <a:ext uri="{FF2B5EF4-FFF2-40B4-BE49-F238E27FC236}">
                    <a16:creationId xmlns:a16="http://schemas.microsoft.com/office/drawing/2014/main" id="{0159ECD3-94EF-BE6D-CF92-1D4607ED9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6413" y="6061075"/>
                <a:ext cx="469900" cy="73025"/>
              </a:xfrm>
              <a:custGeom>
                <a:avLst/>
                <a:gdLst>
                  <a:gd name="T0" fmla="*/ 0 w 296"/>
                  <a:gd name="T1" fmla="*/ 0 h 46"/>
                  <a:gd name="T2" fmla="*/ 0 w 296"/>
                  <a:gd name="T3" fmla="*/ 46 h 46"/>
                  <a:gd name="T4" fmla="*/ 296 w 296"/>
                  <a:gd name="T5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6" h="46">
                    <a:moveTo>
                      <a:pt x="0" y="0"/>
                    </a:moveTo>
                    <a:lnTo>
                      <a:pt x="0" y="46"/>
                    </a:lnTo>
                    <a:lnTo>
                      <a:pt x="296" y="4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7" name="Freeform 299">
                <a:extLst>
                  <a:ext uri="{FF2B5EF4-FFF2-40B4-BE49-F238E27FC236}">
                    <a16:creationId xmlns:a16="http://schemas.microsoft.com/office/drawing/2014/main" id="{09E45D53-F67F-285A-3B1A-7041095AA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0213" y="5945188"/>
                <a:ext cx="76200" cy="112713"/>
              </a:xfrm>
              <a:custGeom>
                <a:avLst/>
                <a:gdLst>
                  <a:gd name="T0" fmla="*/ 0 w 48"/>
                  <a:gd name="T1" fmla="*/ 0 h 71"/>
                  <a:gd name="T2" fmla="*/ 0 w 48"/>
                  <a:gd name="T3" fmla="*/ 71 h 71"/>
                  <a:gd name="T4" fmla="*/ 48 w 48"/>
                  <a:gd name="T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71">
                    <a:moveTo>
                      <a:pt x="0" y="0"/>
                    </a:moveTo>
                    <a:lnTo>
                      <a:pt x="0" y="71"/>
                    </a:lnTo>
                    <a:lnTo>
                      <a:pt x="48" y="7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8" name="Freeform 300">
                <a:extLst>
                  <a:ext uri="{FF2B5EF4-FFF2-40B4-BE49-F238E27FC236}">
                    <a16:creationId xmlns:a16="http://schemas.microsoft.com/office/drawing/2014/main" id="{0EA05D96-6953-A514-B534-EDA1E3AE4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0838" y="5811838"/>
                <a:ext cx="79375" cy="130175"/>
              </a:xfrm>
              <a:custGeom>
                <a:avLst/>
                <a:gdLst>
                  <a:gd name="T0" fmla="*/ 0 w 50"/>
                  <a:gd name="T1" fmla="*/ 0 h 82"/>
                  <a:gd name="T2" fmla="*/ 0 w 50"/>
                  <a:gd name="T3" fmla="*/ 82 h 82"/>
                  <a:gd name="T4" fmla="*/ 50 w 50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82">
                    <a:moveTo>
                      <a:pt x="0" y="0"/>
                    </a:moveTo>
                    <a:lnTo>
                      <a:pt x="0" y="82"/>
                    </a:lnTo>
                    <a:lnTo>
                      <a:pt x="50" y="8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0" name="Freeform 301">
                <a:extLst>
                  <a:ext uri="{FF2B5EF4-FFF2-40B4-BE49-F238E27FC236}">
                    <a16:creationId xmlns:a16="http://schemas.microsoft.com/office/drawing/2014/main" id="{BDC01C4C-0316-EC74-C0C9-980553C93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2113" y="5610225"/>
                <a:ext cx="15875" cy="587375"/>
              </a:xfrm>
              <a:custGeom>
                <a:avLst/>
                <a:gdLst>
                  <a:gd name="T0" fmla="*/ 0 w 10"/>
                  <a:gd name="T1" fmla="*/ 0 h 370"/>
                  <a:gd name="T2" fmla="*/ 10 w 10"/>
                  <a:gd name="T3" fmla="*/ 0 h 370"/>
                  <a:gd name="T4" fmla="*/ 10 w 10"/>
                  <a:gd name="T5" fmla="*/ 370 h 370"/>
                  <a:gd name="T6" fmla="*/ 0 w 10"/>
                  <a:gd name="T7" fmla="*/ 370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70">
                    <a:moveTo>
                      <a:pt x="0" y="0"/>
                    </a:moveTo>
                    <a:lnTo>
                      <a:pt x="10" y="0"/>
                    </a:lnTo>
                    <a:lnTo>
                      <a:pt x="10" y="370"/>
                    </a:lnTo>
                    <a:lnTo>
                      <a:pt x="0" y="37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1" name="Rectangle 302">
                <a:extLst>
                  <a:ext uri="{FF2B5EF4-FFF2-40B4-BE49-F238E27FC236}">
                    <a16:creationId xmlns:a16="http://schemas.microsoft.com/office/drawing/2014/main" id="{B3B4D881-B847-388F-8DF7-6692F14E8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6088" y="5878513"/>
                <a:ext cx="3189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anose="020B0502040204020203" pitchFamily="34" charset="0"/>
                  </a:rPr>
                  <a:t>Sub-tree b</a:t>
                </a:r>
                <a:endParaRPr kumimoji="0" lang="en-US" altLang="en-US" sz="2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" name="Line 303">
                <a:extLst>
                  <a:ext uri="{FF2B5EF4-FFF2-40B4-BE49-F238E27FC236}">
                    <a16:creationId xmlns:a16="http://schemas.microsoft.com/office/drawing/2014/main" id="{0229538B-78AE-0346-4E84-2E709E851D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488" y="5808663"/>
                <a:ext cx="635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3" name="Line 304">
                <a:extLst>
                  <a:ext uri="{FF2B5EF4-FFF2-40B4-BE49-F238E27FC236}">
                    <a16:creationId xmlns:a16="http://schemas.microsoft.com/office/drawing/2014/main" id="{E91807D1-14D1-D040-991A-CA4FE42CB5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488" y="5083175"/>
                <a:ext cx="0" cy="3667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4" name="Line 305">
                <a:extLst>
                  <a:ext uri="{FF2B5EF4-FFF2-40B4-BE49-F238E27FC236}">
                    <a16:creationId xmlns:a16="http://schemas.microsoft.com/office/drawing/2014/main" id="{60414D9A-1858-C30C-5F7B-6C6C4168A7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24488" y="5443538"/>
                <a:ext cx="0" cy="3651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5" name="Rectangle 306">
                <a:extLst>
                  <a:ext uri="{FF2B5EF4-FFF2-40B4-BE49-F238E27FC236}">
                    <a16:creationId xmlns:a16="http://schemas.microsoft.com/office/drawing/2014/main" id="{AC3603B7-8723-4F11-CDBB-FF6565091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99163" y="6153150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" name="Rectangle 307">
                <a:extLst>
                  <a:ext uri="{FF2B5EF4-FFF2-40B4-BE49-F238E27FC236}">
                    <a16:creationId xmlns:a16="http://schemas.microsoft.com/office/drawing/2014/main" id="{2759E7C1-FB9E-2D29-EB6D-948305B8A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3913" y="5619750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" name="Rectangle 308">
                <a:extLst>
                  <a:ext uri="{FF2B5EF4-FFF2-40B4-BE49-F238E27FC236}">
                    <a16:creationId xmlns:a16="http://schemas.microsoft.com/office/drawing/2014/main" id="{089AA47F-76AC-ED72-092A-425C880C3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3438" y="5926138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" name="Rectangle 309">
                <a:extLst>
                  <a:ext uri="{FF2B5EF4-FFF2-40B4-BE49-F238E27FC236}">
                    <a16:creationId xmlns:a16="http://schemas.microsoft.com/office/drawing/2014/main" id="{6AF83538-4DD8-20D6-6DD6-E4A4539F6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7875" y="5773738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" name="Rectangle 310">
                <a:extLst>
                  <a:ext uri="{FF2B5EF4-FFF2-40B4-BE49-F238E27FC236}">
                    <a16:creationId xmlns:a16="http://schemas.microsoft.com/office/drawing/2014/main" id="{7C88163A-1F09-64DF-9B0D-45BD37D2E0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4563" y="5080000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" name="Rectangle 311">
                <a:extLst>
                  <a:ext uri="{FF2B5EF4-FFF2-40B4-BE49-F238E27FC236}">
                    <a16:creationId xmlns:a16="http://schemas.microsoft.com/office/drawing/2014/main" id="{05F37429-1B4F-C556-2942-31A0D651C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3913" y="5022850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" name="Rectangle 312">
                <a:extLst>
                  <a:ext uri="{FF2B5EF4-FFF2-40B4-BE49-F238E27FC236}">
                    <a16:creationId xmlns:a16="http://schemas.microsoft.com/office/drawing/2014/main" id="{9E34CE65-52E5-2F78-7C1F-79A586BFF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300" y="4776788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" name="Rectangle 313">
                <a:extLst>
                  <a:ext uri="{FF2B5EF4-FFF2-40B4-BE49-F238E27FC236}">
                    <a16:creationId xmlns:a16="http://schemas.microsoft.com/office/drawing/2014/main" id="{5990242E-C21F-6414-40C6-BC1CD2009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5800" y="4508500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" name="Rectangle 316">
                <a:extLst>
                  <a:ext uri="{FF2B5EF4-FFF2-40B4-BE49-F238E27FC236}">
                    <a16:creationId xmlns:a16="http://schemas.microsoft.com/office/drawing/2014/main" id="{3C85CC60-E3AB-ACD8-44C5-0418963EE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4513" y="5462588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77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" name="Rectangle 317">
                <a:extLst>
                  <a:ext uri="{FF2B5EF4-FFF2-40B4-BE49-F238E27FC236}">
                    <a16:creationId xmlns:a16="http://schemas.microsoft.com/office/drawing/2014/main" id="{AC9B7075-08C0-BD17-8FAF-C8957E864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3250" y="4833938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72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" name="Rectangle 319">
                <a:extLst>
                  <a:ext uri="{FF2B5EF4-FFF2-40B4-BE49-F238E27FC236}">
                    <a16:creationId xmlns:a16="http://schemas.microsoft.com/office/drawing/2014/main" id="{209C7A0C-A27D-35A1-26FC-318E7AE39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48325" y="4706938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70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6" name="Rectangle 320">
                <a:extLst>
                  <a:ext uri="{FF2B5EF4-FFF2-40B4-BE49-F238E27FC236}">
                    <a16:creationId xmlns:a16="http://schemas.microsoft.com/office/drawing/2014/main" id="{C3053084-116C-225D-9AFC-D830ADE3B7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1013" y="5405438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9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7" name="Rectangle 321">
                <a:extLst>
                  <a:ext uri="{FF2B5EF4-FFF2-40B4-BE49-F238E27FC236}">
                    <a16:creationId xmlns:a16="http://schemas.microsoft.com/office/drawing/2014/main" id="{8750D9EB-A5E0-8F2F-D436-81B84B73C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1813" y="4565650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73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8" name="Rectangle 327">
                <a:extLst>
                  <a:ext uri="{FF2B5EF4-FFF2-40B4-BE49-F238E27FC236}">
                    <a16:creationId xmlns:a16="http://schemas.microsoft.com/office/drawing/2014/main" id="{67D52943-128F-0BCA-FD4D-DE09EB1A19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5075" y="4160838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9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9" name="Rectangle 328">
                <a:extLst>
                  <a:ext uri="{FF2B5EF4-FFF2-40B4-BE49-F238E27FC236}">
                    <a16:creationId xmlns:a16="http://schemas.microsoft.com/office/drawing/2014/main" id="{B016DDEE-E6F9-E20D-FF04-BB504C704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5075" y="3857625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9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0" name="Rectangle 330">
                <a:extLst>
                  <a:ext uri="{FF2B5EF4-FFF2-40B4-BE49-F238E27FC236}">
                    <a16:creationId xmlns:a16="http://schemas.microsoft.com/office/drawing/2014/main" id="{DB2A97A1-1882-1CD5-B740-673C03B45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4425" y="3498850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78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1" name="Rectangle 331">
                <a:extLst>
                  <a:ext uri="{FF2B5EF4-FFF2-40B4-BE49-F238E27FC236}">
                    <a16:creationId xmlns:a16="http://schemas.microsoft.com/office/drawing/2014/main" id="{863DFDBE-9E3B-E5CA-16BA-D15359B9B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5363" y="2746375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79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" name="Rectangle 332">
                <a:extLst>
                  <a:ext uri="{FF2B5EF4-FFF2-40B4-BE49-F238E27FC236}">
                    <a16:creationId xmlns:a16="http://schemas.microsoft.com/office/drawing/2014/main" id="{450D0D14-B927-68D2-375C-E866776A5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2188" y="3235325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8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" name="Rectangle 333">
                <a:extLst>
                  <a:ext uri="{FF2B5EF4-FFF2-40B4-BE49-F238E27FC236}">
                    <a16:creationId xmlns:a16="http://schemas.microsoft.com/office/drawing/2014/main" id="{A8057673-A44F-F049-2462-BF5460A4C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1863" y="3027363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" name="Rectangle 334">
                <a:extLst>
                  <a:ext uri="{FF2B5EF4-FFF2-40B4-BE49-F238E27FC236}">
                    <a16:creationId xmlns:a16="http://schemas.microsoft.com/office/drawing/2014/main" id="{424F0364-E6D0-8E44-4609-B02C7291E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45150" y="4313238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7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" name="Rectangle 335">
                <a:extLst>
                  <a:ext uri="{FF2B5EF4-FFF2-40B4-BE49-F238E27FC236}">
                    <a16:creationId xmlns:a16="http://schemas.microsoft.com/office/drawing/2014/main" id="{FBC8F2F4-8B00-D208-6A08-6204F61483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27688" y="3333750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" name="Rectangle 338">
                <a:extLst>
                  <a:ext uri="{FF2B5EF4-FFF2-40B4-BE49-F238E27FC236}">
                    <a16:creationId xmlns:a16="http://schemas.microsoft.com/office/drawing/2014/main" id="{96744EA4-877F-AC31-68D3-C0F916661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0250" y="2430463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" name="Rectangle 339">
                <a:extLst>
                  <a:ext uri="{FF2B5EF4-FFF2-40B4-BE49-F238E27FC236}">
                    <a16:creationId xmlns:a16="http://schemas.microsoft.com/office/drawing/2014/main" id="{8358C76A-BA80-46E4-18AE-C3401DCA5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4125" y="2130425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8" name="Rectangle 340">
                <a:extLst>
                  <a:ext uri="{FF2B5EF4-FFF2-40B4-BE49-F238E27FC236}">
                    <a16:creationId xmlns:a16="http://schemas.microsoft.com/office/drawing/2014/main" id="{9BA63D5D-3B6A-ECB8-6F48-36D3F7DDC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9788" y="2254250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" name="Rectangle 341">
                <a:extLst>
                  <a:ext uri="{FF2B5EF4-FFF2-40B4-BE49-F238E27FC236}">
                    <a16:creationId xmlns:a16="http://schemas.microsoft.com/office/drawing/2014/main" id="{E4B462A7-8D0B-102C-7F24-AE26EF5A4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8875" y="1477963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" name="Rectangle 342">
                <a:extLst>
                  <a:ext uri="{FF2B5EF4-FFF2-40B4-BE49-F238E27FC236}">
                    <a16:creationId xmlns:a16="http://schemas.microsoft.com/office/drawing/2014/main" id="{659288F5-4556-D21D-E912-FF919F0297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9013" y="2149475"/>
                <a:ext cx="57150" cy="50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79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" name="Rectangle 344">
                <a:extLst>
                  <a:ext uri="{FF2B5EF4-FFF2-40B4-BE49-F238E27FC236}">
                    <a16:creationId xmlns:a16="http://schemas.microsoft.com/office/drawing/2014/main" id="{178B66ED-CB72-67AF-2635-559231DBC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0763" y="1822450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9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" name="Rectangle 347">
                <a:extLst>
                  <a:ext uri="{FF2B5EF4-FFF2-40B4-BE49-F238E27FC236}">
                    <a16:creationId xmlns:a16="http://schemas.microsoft.com/office/drawing/2014/main" id="{2ECC053C-78D0-DA00-281A-178DB70BF9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9025" y="744538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8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" name="Rectangle 348">
                <a:extLst>
                  <a:ext uri="{FF2B5EF4-FFF2-40B4-BE49-F238E27FC236}">
                    <a16:creationId xmlns:a16="http://schemas.microsoft.com/office/drawing/2014/main" id="{7C1DA212-DF3C-62D1-AAC3-05BA466A2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2850" y="865188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9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" name="Rectangle 349">
                <a:extLst>
                  <a:ext uri="{FF2B5EF4-FFF2-40B4-BE49-F238E27FC236}">
                    <a16:creationId xmlns:a16="http://schemas.microsoft.com/office/drawing/2014/main" id="{26436098-9CDB-8CD6-1C07-64A11DD57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1100" y="581025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9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" name="Rectangle 350">
                <a:extLst>
                  <a:ext uri="{FF2B5EF4-FFF2-40B4-BE49-F238E27FC236}">
                    <a16:creationId xmlns:a16="http://schemas.microsoft.com/office/drawing/2014/main" id="{80A37E27-E3B5-A5C0-2128-AB3C18F5A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2850" y="369888"/>
                <a:ext cx="416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3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9</a:t>
                </a: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" name="Line 351">
                <a:extLst>
                  <a:ext uri="{FF2B5EF4-FFF2-40B4-BE49-F238E27FC236}">
                    <a16:creationId xmlns:a16="http://schemas.microsoft.com/office/drawing/2014/main" id="{9E0FBEF0-E052-B667-E040-5D712DA2BF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6713" y="6319838"/>
                <a:ext cx="47625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7" name="Line 352">
                <a:extLst>
                  <a:ext uri="{FF2B5EF4-FFF2-40B4-BE49-F238E27FC236}">
                    <a16:creationId xmlns:a16="http://schemas.microsoft.com/office/drawing/2014/main" id="{CAE3B084-D4A0-7D06-C868-8852FCEF80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46713" y="6305550"/>
                <a:ext cx="0" cy="269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8" name="Line 353">
                <a:extLst>
                  <a:ext uri="{FF2B5EF4-FFF2-40B4-BE49-F238E27FC236}">
                    <a16:creationId xmlns:a16="http://schemas.microsoft.com/office/drawing/2014/main" id="{D5282975-5122-5B52-7646-1894F216FB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22963" y="6305550"/>
                <a:ext cx="0" cy="269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Rectangle 354">
                <a:extLst>
                  <a:ext uri="{FF2B5EF4-FFF2-40B4-BE49-F238E27FC236}">
                    <a16:creationId xmlns:a16="http://schemas.microsoft.com/office/drawing/2014/main" id="{F1273632-D47B-138A-4019-A983C9A92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1500" y="6380163"/>
                <a:ext cx="94578" cy="46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MS Sans Serif"/>
                  </a:rPr>
                  <a:t>0,010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0056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47E664A4-414F-9942-BC89-470038AFD57B}"/>
              </a:ext>
            </a:extLst>
          </p:cNvPr>
          <p:cNvSpPr txBox="1"/>
          <p:nvPr/>
        </p:nvSpPr>
        <p:spPr>
          <a:xfrm>
            <a:off x="8505617" y="639784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77FC45EA-EE23-8F45-8DF8-615332EEEDAC}"/>
              </a:ext>
            </a:extLst>
          </p:cNvPr>
          <p:cNvSpPr txBox="1"/>
          <p:nvPr/>
        </p:nvSpPr>
        <p:spPr>
          <a:xfrm>
            <a:off x="1099457" y="561162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VP4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74FE36-F512-A2FF-F100-38CBB9785206}"/>
              </a:ext>
            </a:extLst>
          </p:cNvPr>
          <p:cNvGrpSpPr/>
          <p:nvPr/>
        </p:nvGrpSpPr>
        <p:grpSpPr>
          <a:xfrm>
            <a:off x="3463925" y="43422"/>
            <a:ext cx="3750703" cy="6784085"/>
            <a:chOff x="3463925" y="890"/>
            <a:chExt cx="3750703" cy="6784085"/>
          </a:xfrm>
        </p:grpSpPr>
        <p:sp>
          <p:nvSpPr>
            <p:cNvPr id="3" name="Rectangle 6">
              <a:extLst>
                <a:ext uri="{FF2B5EF4-FFF2-40B4-BE49-F238E27FC236}">
                  <a16:creationId xmlns:a16="http://schemas.microsoft.com/office/drawing/2014/main" id="{EA481DF9-1DD0-EC88-99EA-EB22A875D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338" y="76200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RVA/Human-wt/IDN/SOEP-709/2021/G9P4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E21EB494-ACE8-C69A-062A-28EE2C0F2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106363"/>
              <a:ext cx="6350" cy="39688"/>
            </a:xfrm>
            <a:custGeom>
              <a:avLst/>
              <a:gdLst>
                <a:gd name="T0" fmla="*/ 0 w 4"/>
                <a:gd name="T1" fmla="*/ 25 h 25"/>
                <a:gd name="T2" fmla="*/ 0 w 4"/>
                <a:gd name="T3" fmla="*/ 0 h 25"/>
                <a:gd name="T4" fmla="*/ 4 w 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5">
                  <a:moveTo>
                    <a:pt x="0" y="25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Rectangle 8">
              <a:extLst>
                <a:ext uri="{FF2B5EF4-FFF2-40B4-BE49-F238E27FC236}">
                  <a16:creationId xmlns:a16="http://schemas.microsoft.com/office/drawing/2014/main" id="{FB3A8E02-8136-EFDC-4A06-92A13BAE8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1" y="157163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RVA/Human-wt/IDN/SOEP-715/2021/G9P4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Freeform 9">
              <a:extLst>
                <a:ext uri="{FF2B5EF4-FFF2-40B4-BE49-F238E27FC236}">
                  <a16:creationId xmlns:a16="http://schemas.microsoft.com/office/drawing/2014/main" id="{8BEACF2E-0899-340B-6405-71137D787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150813"/>
              <a:ext cx="0" cy="36513"/>
            </a:xfrm>
            <a:custGeom>
              <a:avLst/>
              <a:gdLst>
                <a:gd name="T0" fmla="*/ 0 h 23"/>
                <a:gd name="T1" fmla="*/ 23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" name="Rectangle 10">
              <a:extLst>
                <a:ext uri="{FF2B5EF4-FFF2-40B4-BE49-F238E27FC236}">
                  <a16:creationId xmlns:a16="http://schemas.microsoft.com/office/drawing/2014/main" id="{C60AA6E6-A4A3-276A-2137-C8BAB949B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1" y="236538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C00000"/>
                  </a:solidFill>
                  <a:effectLst/>
                  <a:latin typeface="Arial" panose="020B0604020202020204" pitchFamily="34" charset="0"/>
                </a:rPr>
                <a:t> RVA/Human-wt/IDN/SOEP-643/2019/G9P4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451B22A4-980E-8720-BD24-6B8C80744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190500"/>
              <a:ext cx="0" cy="76200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Rectangle 12">
              <a:extLst>
                <a:ext uri="{FF2B5EF4-FFF2-40B4-BE49-F238E27FC236}">
                  <a16:creationId xmlns:a16="http://schemas.microsoft.com/office/drawing/2014/main" id="{8F0190C4-F90C-70D8-164E-856BEF029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338" y="317500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RVA/Human-wt/IDN/SOEP-697/2021/G9P4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id="{6996BEF6-3E0F-5283-7743-9A84208D7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347663"/>
              <a:ext cx="6350" cy="39688"/>
            </a:xfrm>
            <a:custGeom>
              <a:avLst/>
              <a:gdLst>
                <a:gd name="T0" fmla="*/ 0 w 4"/>
                <a:gd name="T1" fmla="*/ 25 h 25"/>
                <a:gd name="T2" fmla="*/ 0 w 4"/>
                <a:gd name="T3" fmla="*/ 0 h 25"/>
                <a:gd name="T4" fmla="*/ 4 w 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5">
                  <a:moveTo>
                    <a:pt x="0" y="25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Rectangle 14">
              <a:extLst>
                <a:ext uri="{FF2B5EF4-FFF2-40B4-BE49-F238E27FC236}">
                  <a16:creationId xmlns:a16="http://schemas.microsoft.com/office/drawing/2014/main" id="{A014976B-89F3-98F7-9B77-3ADC9F5B9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1" y="396875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RVA/Human-wt/IDN/SOEP-701/2021/G9P4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D94F5F52-A3B0-3C24-051A-40AEA2924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390525"/>
              <a:ext cx="0" cy="36513"/>
            </a:xfrm>
            <a:custGeom>
              <a:avLst/>
              <a:gdLst>
                <a:gd name="T0" fmla="*/ 0 h 23"/>
                <a:gd name="T1" fmla="*/ 23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Rectangle 16">
              <a:extLst>
                <a:ext uri="{FF2B5EF4-FFF2-40B4-BE49-F238E27FC236}">
                  <a16:creationId xmlns:a16="http://schemas.microsoft.com/office/drawing/2014/main" id="{FA687387-D5F0-335B-8E42-EFB85961D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1" y="476250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C00000"/>
                  </a:solidFill>
                  <a:effectLst/>
                  <a:latin typeface="Arial" panose="020B0604020202020204" pitchFamily="34" charset="0"/>
                </a:rPr>
                <a:t> RVA/Human-wt/IDN/SOEP-588/2019/G9P4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Freeform 17">
              <a:extLst>
                <a:ext uri="{FF2B5EF4-FFF2-40B4-BE49-F238E27FC236}">
                  <a16:creationId xmlns:a16="http://schemas.microsoft.com/office/drawing/2014/main" id="{0A6374D8-CB06-F32B-8EDB-90D791FE5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06413"/>
              <a:ext cx="0" cy="120650"/>
            </a:xfrm>
            <a:custGeom>
              <a:avLst/>
              <a:gdLst>
                <a:gd name="T0" fmla="*/ 76 h 76"/>
                <a:gd name="T1" fmla="*/ 0 h 76"/>
                <a:gd name="T2" fmla="*/ 0 h 7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6">
                  <a:moveTo>
                    <a:pt x="0" y="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9" name="Rectangle 18">
              <a:extLst>
                <a:ext uri="{FF2B5EF4-FFF2-40B4-BE49-F238E27FC236}">
                  <a16:creationId xmlns:a16="http://schemas.microsoft.com/office/drawing/2014/main" id="{DAB14AB2-33C0-649D-D82D-DA37181B3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557647"/>
              <a:ext cx="1024319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 RVA/Human-wt/IDN/SOEP-678/2020/G9P4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Freeform 19">
              <a:extLst>
                <a:ext uri="{FF2B5EF4-FFF2-40B4-BE49-F238E27FC236}">
                  <a16:creationId xmlns:a16="http://schemas.microsoft.com/office/drawing/2014/main" id="{9EF87BAB-8870-98AB-C9FB-CE97A964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87375"/>
              <a:ext cx="0" cy="79375"/>
            </a:xfrm>
            <a:custGeom>
              <a:avLst/>
              <a:gdLst>
                <a:gd name="T0" fmla="*/ 50 h 50"/>
                <a:gd name="T1" fmla="*/ 0 h 50"/>
                <a:gd name="T2" fmla="*/ 0 h 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0">
                  <a:moveTo>
                    <a:pt x="0" y="5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1" name="Rectangle 20">
              <a:extLst>
                <a:ext uri="{FF2B5EF4-FFF2-40B4-BE49-F238E27FC236}">
                  <a16:creationId xmlns:a16="http://schemas.microsoft.com/office/drawing/2014/main" id="{E5D5F0C9-E3FE-AA2B-2B62-D1ED6ADCE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1" y="636588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RVA/Human-wt/IDN/SOEP-712/2021/G9P4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Freeform 21">
              <a:extLst>
                <a:ext uri="{FF2B5EF4-FFF2-40B4-BE49-F238E27FC236}">
                  <a16:creationId xmlns:a16="http://schemas.microsoft.com/office/drawing/2014/main" id="{8515C97E-432E-0634-87A5-5C7CE1B56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666750"/>
              <a:ext cx="0" cy="39688"/>
            </a:xfrm>
            <a:custGeom>
              <a:avLst/>
              <a:gdLst>
                <a:gd name="T0" fmla="*/ 25 h 25"/>
                <a:gd name="T1" fmla="*/ 0 h 25"/>
                <a:gd name="T2" fmla="*/ 0 h 2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5">
                  <a:moveTo>
                    <a:pt x="0" y="2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3" name="Rectangle 22">
              <a:extLst>
                <a:ext uri="{FF2B5EF4-FFF2-40B4-BE49-F238E27FC236}">
                  <a16:creationId xmlns:a16="http://schemas.microsoft.com/office/drawing/2014/main" id="{1ED478B0-6410-BC06-FF4C-FF143FA1F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863" y="717550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RVA/Human-wt/IDN/SOEP-713/2021/G9P4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Freeform 23">
              <a:extLst>
                <a:ext uri="{FF2B5EF4-FFF2-40B4-BE49-F238E27FC236}">
                  <a16:creationId xmlns:a16="http://schemas.microsoft.com/office/drawing/2014/main" id="{383144CA-B9C1-AEB8-02A4-BB85FBA1E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711200"/>
              <a:ext cx="17463" cy="36513"/>
            </a:xfrm>
            <a:custGeom>
              <a:avLst/>
              <a:gdLst>
                <a:gd name="T0" fmla="*/ 0 w 11"/>
                <a:gd name="T1" fmla="*/ 0 h 23"/>
                <a:gd name="T2" fmla="*/ 0 w 11"/>
                <a:gd name="T3" fmla="*/ 23 h 23"/>
                <a:gd name="T4" fmla="*/ 11 w 11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3">
                  <a:moveTo>
                    <a:pt x="0" y="0"/>
                  </a:moveTo>
                  <a:lnTo>
                    <a:pt x="0" y="23"/>
                  </a:lnTo>
                  <a:lnTo>
                    <a:pt x="11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5" name="Rectangle 24">
              <a:extLst>
                <a:ext uri="{FF2B5EF4-FFF2-40B4-BE49-F238E27FC236}">
                  <a16:creationId xmlns:a16="http://schemas.microsoft.com/office/drawing/2014/main" id="{8FCDE83A-521F-C9FB-7ACA-091AB5953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1" y="796925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RVA/Human-wt/IDN/SOEP-696/2021/G9P4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Freeform 25">
              <a:extLst>
                <a:ext uri="{FF2B5EF4-FFF2-40B4-BE49-F238E27FC236}">
                  <a16:creationId xmlns:a16="http://schemas.microsoft.com/office/drawing/2014/main" id="{F4BE73D9-C18C-0AD4-F53D-7FC759A99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469900"/>
              <a:ext cx="0" cy="357188"/>
            </a:xfrm>
            <a:custGeom>
              <a:avLst/>
              <a:gdLst>
                <a:gd name="T0" fmla="*/ 0 h 225"/>
                <a:gd name="T1" fmla="*/ 225 h 225"/>
                <a:gd name="T2" fmla="*/ 225 h 22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5">
                  <a:moveTo>
                    <a:pt x="0" y="0"/>
                  </a:moveTo>
                  <a:lnTo>
                    <a:pt x="0" y="225"/>
                  </a:lnTo>
                  <a:lnTo>
                    <a:pt x="0" y="22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7" name="Rectangle 26">
              <a:extLst>
                <a:ext uri="{FF2B5EF4-FFF2-40B4-BE49-F238E27FC236}">
                  <a16:creationId xmlns:a16="http://schemas.microsoft.com/office/drawing/2014/main" id="{9512BEB1-1F72-3A78-9E67-270823436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1" y="877888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RVA/Human-wt/IDN/SOEP-718/2021/G9P4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Freeform 27">
              <a:extLst>
                <a:ext uri="{FF2B5EF4-FFF2-40B4-BE49-F238E27FC236}">
                  <a16:creationId xmlns:a16="http://schemas.microsoft.com/office/drawing/2014/main" id="{5484E082-FFB5-2A0B-C816-D1FCB85F9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11175"/>
              <a:ext cx="0" cy="396875"/>
            </a:xfrm>
            <a:custGeom>
              <a:avLst/>
              <a:gdLst>
                <a:gd name="T0" fmla="*/ 0 h 250"/>
                <a:gd name="T1" fmla="*/ 250 h 250"/>
                <a:gd name="T2" fmla="*/ 250 h 2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50">
                  <a:moveTo>
                    <a:pt x="0" y="0"/>
                  </a:moveTo>
                  <a:lnTo>
                    <a:pt x="0" y="250"/>
                  </a:lnTo>
                  <a:lnTo>
                    <a:pt x="0" y="2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9" name="Rectangle 28">
              <a:extLst>
                <a:ext uri="{FF2B5EF4-FFF2-40B4-BE49-F238E27FC236}">
                  <a16:creationId xmlns:a16="http://schemas.microsoft.com/office/drawing/2014/main" id="{5B2A638D-870C-C986-8C30-5CEB18711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1" y="957263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RVA/Human-wt/IDN/SOEP-724/2021/G9P4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Freeform 29">
              <a:extLst>
                <a:ext uri="{FF2B5EF4-FFF2-40B4-BE49-F238E27FC236}">
                  <a16:creationId xmlns:a16="http://schemas.microsoft.com/office/drawing/2014/main" id="{53B29310-9FA7-C2C3-916F-63E26E5E5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50863"/>
              <a:ext cx="0" cy="436563"/>
            </a:xfrm>
            <a:custGeom>
              <a:avLst/>
              <a:gdLst>
                <a:gd name="T0" fmla="*/ 0 h 275"/>
                <a:gd name="T1" fmla="*/ 275 h 275"/>
                <a:gd name="T2" fmla="*/ 275 h 2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75">
                  <a:moveTo>
                    <a:pt x="0" y="0"/>
                  </a:moveTo>
                  <a:lnTo>
                    <a:pt x="0" y="275"/>
                  </a:lnTo>
                  <a:lnTo>
                    <a:pt x="0" y="27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1" name="Rectangle 30">
              <a:extLst>
                <a:ext uri="{FF2B5EF4-FFF2-40B4-BE49-F238E27FC236}">
                  <a16:creationId xmlns:a16="http://schemas.microsoft.com/office/drawing/2014/main" id="{25E58A93-630C-EE69-6B21-5F21E5394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8213" y="1036638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 RVA/Human-wt/IDN/SOEP-468/2018/G9P4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Freeform 31">
              <a:extLst>
                <a:ext uri="{FF2B5EF4-FFF2-40B4-BE49-F238E27FC236}">
                  <a16:creationId xmlns:a16="http://schemas.microsoft.com/office/drawing/2014/main" id="{FDE4DCEC-0071-D4D0-5E36-DAD26D3B2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1" y="590550"/>
              <a:ext cx="23813" cy="476250"/>
            </a:xfrm>
            <a:custGeom>
              <a:avLst/>
              <a:gdLst>
                <a:gd name="T0" fmla="*/ 0 w 15"/>
                <a:gd name="T1" fmla="*/ 0 h 300"/>
                <a:gd name="T2" fmla="*/ 0 w 15"/>
                <a:gd name="T3" fmla="*/ 300 h 300"/>
                <a:gd name="T4" fmla="*/ 15 w 15"/>
                <a:gd name="T5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00">
                  <a:moveTo>
                    <a:pt x="0" y="0"/>
                  </a:moveTo>
                  <a:lnTo>
                    <a:pt x="0" y="300"/>
                  </a:lnTo>
                  <a:lnTo>
                    <a:pt x="15" y="30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3" name="Line 32">
              <a:extLst>
                <a:ext uri="{FF2B5EF4-FFF2-40B4-BE49-F238E27FC236}">
                  <a16:creationId xmlns:a16="http://schemas.microsoft.com/office/drawing/2014/main" id="{56BE89BB-383E-6AE2-5259-6B68E1F4AA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8050" y="36576"/>
              <a:ext cx="0" cy="4841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4" name="Freeform 33">
              <a:extLst>
                <a:ext uri="{FF2B5EF4-FFF2-40B4-BE49-F238E27FC236}">
                  <a16:creationId xmlns:a16="http://schemas.microsoft.com/office/drawing/2014/main" id="{E8BAB4FB-C9D0-A154-5E98-8012078FF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587375"/>
              <a:ext cx="3175" cy="439738"/>
            </a:xfrm>
            <a:custGeom>
              <a:avLst/>
              <a:gdLst>
                <a:gd name="T0" fmla="*/ 0 w 2"/>
                <a:gd name="T1" fmla="*/ 277 h 277"/>
                <a:gd name="T2" fmla="*/ 0 w 2"/>
                <a:gd name="T3" fmla="*/ 0 h 277"/>
                <a:gd name="T4" fmla="*/ 2 w 2"/>
                <a:gd name="T5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77">
                  <a:moveTo>
                    <a:pt x="0" y="277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5" name="Rectangle 34">
              <a:extLst>
                <a:ext uri="{FF2B5EF4-FFF2-40B4-BE49-F238E27FC236}">
                  <a16:creationId xmlns:a16="http://schemas.microsoft.com/office/drawing/2014/main" id="{CC4BD84C-2107-6A70-678D-D6946B96B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863" y="1117600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RVA/Human-wt/IDN/SOEP-703/2021/G9P4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Freeform 35">
              <a:extLst>
                <a:ext uri="{FF2B5EF4-FFF2-40B4-BE49-F238E27FC236}">
                  <a16:creationId xmlns:a16="http://schemas.microsoft.com/office/drawing/2014/main" id="{C13EC0AE-3939-832C-CCC1-7D0D1844E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147763"/>
              <a:ext cx="0" cy="320675"/>
            </a:xfrm>
            <a:custGeom>
              <a:avLst/>
              <a:gdLst>
                <a:gd name="T0" fmla="*/ 202 h 202"/>
                <a:gd name="T1" fmla="*/ 0 h 202"/>
                <a:gd name="T2" fmla="*/ 0 h 20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02">
                  <a:moveTo>
                    <a:pt x="0" y="20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7" name="Rectangle 36">
              <a:extLst>
                <a:ext uri="{FF2B5EF4-FFF2-40B4-BE49-F238E27FC236}">
                  <a16:creationId xmlns:a16="http://schemas.microsoft.com/office/drawing/2014/main" id="{019FED99-18FA-90C3-0B0F-25BECDDA3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863" y="1196975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RVA/Human-wt/IDN/SOEP-706/2021/G9P4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Freeform 37">
              <a:extLst>
                <a:ext uri="{FF2B5EF4-FFF2-40B4-BE49-F238E27FC236}">
                  <a16:creationId xmlns:a16="http://schemas.microsoft.com/office/drawing/2014/main" id="{69DA86EC-DD82-CFC7-25A6-CCD29DFFA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227138"/>
              <a:ext cx="0" cy="280988"/>
            </a:xfrm>
            <a:custGeom>
              <a:avLst/>
              <a:gdLst>
                <a:gd name="T0" fmla="*/ 177 h 177"/>
                <a:gd name="T1" fmla="*/ 0 h 177"/>
                <a:gd name="T2" fmla="*/ 0 h 17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77">
                  <a:moveTo>
                    <a:pt x="0" y="17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9" name="Rectangle 38">
              <a:extLst>
                <a:ext uri="{FF2B5EF4-FFF2-40B4-BE49-F238E27FC236}">
                  <a16:creationId xmlns:a16="http://schemas.microsoft.com/office/drawing/2014/main" id="{F38E37BB-3EFB-C110-94CC-6FFF6ACA7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863" y="1277938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RVA/Human-wt/IDN/SOEP-710/2021/G9P4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Freeform 39">
              <a:extLst>
                <a:ext uri="{FF2B5EF4-FFF2-40B4-BE49-F238E27FC236}">
                  <a16:creationId xmlns:a16="http://schemas.microsoft.com/office/drawing/2014/main" id="{6495E146-1612-61E2-EF70-9E6E9E229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308100"/>
              <a:ext cx="0" cy="239713"/>
            </a:xfrm>
            <a:custGeom>
              <a:avLst/>
              <a:gdLst>
                <a:gd name="T0" fmla="*/ 151 h 151"/>
                <a:gd name="T1" fmla="*/ 0 h 151"/>
                <a:gd name="T2" fmla="*/ 0 h 15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1">
                  <a:moveTo>
                    <a:pt x="0" y="15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1" name="Rectangle 40">
              <a:extLst>
                <a:ext uri="{FF2B5EF4-FFF2-40B4-BE49-F238E27FC236}">
                  <a16:creationId xmlns:a16="http://schemas.microsoft.com/office/drawing/2014/main" id="{F9F57558-C751-AE73-CED2-8C1EF5A8F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863" y="1357313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RVA/Human-wt/IDN/SOEP-720/2021/G9P4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Freeform 41">
              <a:extLst>
                <a:ext uri="{FF2B5EF4-FFF2-40B4-BE49-F238E27FC236}">
                  <a16:creationId xmlns:a16="http://schemas.microsoft.com/office/drawing/2014/main" id="{CB56A8AE-C07A-5B98-DD39-58CE42698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387475"/>
              <a:ext cx="0" cy="200025"/>
            </a:xfrm>
            <a:custGeom>
              <a:avLst/>
              <a:gdLst>
                <a:gd name="T0" fmla="*/ 126 h 126"/>
                <a:gd name="T1" fmla="*/ 0 h 126"/>
                <a:gd name="T2" fmla="*/ 0 h 12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6">
                  <a:moveTo>
                    <a:pt x="0" y="12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3" name="Rectangle 42">
              <a:extLst>
                <a:ext uri="{FF2B5EF4-FFF2-40B4-BE49-F238E27FC236}">
                  <a16:creationId xmlns:a16="http://schemas.microsoft.com/office/drawing/2014/main" id="{C434DAA5-0D3D-13BE-0C87-EAD0C4984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863" y="1438275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RVA/Human-wt/IDN/SOEP-721/2021/G9P4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Freeform 43">
              <a:extLst>
                <a:ext uri="{FF2B5EF4-FFF2-40B4-BE49-F238E27FC236}">
                  <a16:creationId xmlns:a16="http://schemas.microsoft.com/office/drawing/2014/main" id="{EF5F64CF-634E-F82B-88F5-A1B9C75C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468438"/>
              <a:ext cx="0" cy="158750"/>
            </a:xfrm>
            <a:custGeom>
              <a:avLst/>
              <a:gdLst>
                <a:gd name="T0" fmla="*/ 100 h 100"/>
                <a:gd name="T1" fmla="*/ 0 h 100"/>
                <a:gd name="T2" fmla="*/ 0 h 10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0">
                  <a:moveTo>
                    <a:pt x="0" y="10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5" name="Rectangle 44">
              <a:extLst>
                <a:ext uri="{FF2B5EF4-FFF2-40B4-BE49-F238E27FC236}">
                  <a16:creationId xmlns:a16="http://schemas.microsoft.com/office/drawing/2014/main" id="{6E7B24B5-507D-3DEA-939B-B0D8EE15D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863" y="1517650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RVA/Human-wt/IDN/SOEP-722/2021/G9P4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Freeform 45">
              <a:extLst>
                <a:ext uri="{FF2B5EF4-FFF2-40B4-BE49-F238E27FC236}">
                  <a16:creationId xmlns:a16="http://schemas.microsoft.com/office/drawing/2014/main" id="{43F0F6A4-D643-156B-008A-E4E271588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547813"/>
              <a:ext cx="0" cy="120650"/>
            </a:xfrm>
            <a:custGeom>
              <a:avLst/>
              <a:gdLst>
                <a:gd name="T0" fmla="*/ 76 h 76"/>
                <a:gd name="T1" fmla="*/ 0 h 76"/>
                <a:gd name="T2" fmla="*/ 0 h 7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6">
                  <a:moveTo>
                    <a:pt x="0" y="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7" name="Rectangle 46">
              <a:extLst>
                <a:ext uri="{FF2B5EF4-FFF2-40B4-BE49-F238E27FC236}">
                  <a16:creationId xmlns:a16="http://schemas.microsoft.com/office/drawing/2014/main" id="{B3764FBD-3A2B-1E64-51DA-02D8ED17E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863" y="1597025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RVA/Human-wt/IDN/SOEP-726/2021/G9P4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Freeform 47">
              <a:extLst>
                <a:ext uri="{FF2B5EF4-FFF2-40B4-BE49-F238E27FC236}">
                  <a16:creationId xmlns:a16="http://schemas.microsoft.com/office/drawing/2014/main" id="{642AF690-BE48-DF6E-2CB3-084507AB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627188"/>
              <a:ext cx="0" cy="80963"/>
            </a:xfrm>
            <a:custGeom>
              <a:avLst/>
              <a:gdLst>
                <a:gd name="T0" fmla="*/ 51 h 51"/>
                <a:gd name="T1" fmla="*/ 0 h 51"/>
                <a:gd name="T2" fmla="*/ 0 h 5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1">
                  <a:moveTo>
                    <a:pt x="0" y="5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9" name="Rectangle 48">
              <a:extLst>
                <a:ext uri="{FF2B5EF4-FFF2-40B4-BE49-F238E27FC236}">
                  <a16:creationId xmlns:a16="http://schemas.microsoft.com/office/drawing/2014/main" id="{D590A299-D752-FCD7-5B20-867699EF8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8213" y="1677988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RVA/Human-wt/IDN/SOEP-704/2021/G9P4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Freeform 49">
              <a:extLst>
                <a:ext uri="{FF2B5EF4-FFF2-40B4-BE49-F238E27FC236}">
                  <a16:creationId xmlns:a16="http://schemas.microsoft.com/office/drawing/2014/main" id="{CC49E52E-A6DC-7BBA-49AC-935DCFA0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708150"/>
              <a:ext cx="6350" cy="39688"/>
            </a:xfrm>
            <a:custGeom>
              <a:avLst/>
              <a:gdLst>
                <a:gd name="T0" fmla="*/ 0 w 4"/>
                <a:gd name="T1" fmla="*/ 25 h 25"/>
                <a:gd name="T2" fmla="*/ 0 w 4"/>
                <a:gd name="T3" fmla="*/ 0 h 25"/>
                <a:gd name="T4" fmla="*/ 4 w 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5">
                  <a:moveTo>
                    <a:pt x="0" y="25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1" name="Rectangle 50">
              <a:extLst>
                <a:ext uri="{FF2B5EF4-FFF2-40B4-BE49-F238E27FC236}">
                  <a16:creationId xmlns:a16="http://schemas.microsoft.com/office/drawing/2014/main" id="{C9C2B10C-98C3-B6AF-FECA-2E668E1F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863" y="1757363"/>
              <a:ext cx="126047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RVA/Human-wt/IDN/SOEP-733/2021/G9P4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Freeform 51">
              <a:extLst>
                <a:ext uri="{FF2B5EF4-FFF2-40B4-BE49-F238E27FC236}">
                  <a16:creationId xmlns:a16="http://schemas.microsoft.com/office/drawing/2014/main" id="{0F16510A-A387-F8DA-CDDD-52B65E36D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1751013"/>
              <a:ext cx="0" cy="36513"/>
            </a:xfrm>
            <a:custGeom>
              <a:avLst/>
              <a:gdLst>
                <a:gd name="T0" fmla="*/ 0 h 23"/>
                <a:gd name="T1" fmla="*/ 23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3" name="Line 52">
              <a:extLst>
                <a:ext uri="{FF2B5EF4-FFF2-40B4-BE49-F238E27FC236}">
                  <a16:creationId xmlns:a16="http://schemas.microsoft.com/office/drawing/2014/main" id="{37AFEBB4-0795-DC0C-8D1F-F68AAD26D2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5513" y="1468438"/>
              <a:ext cx="0" cy="3190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4" name="Freeform 53">
              <a:extLst>
                <a:ext uri="{FF2B5EF4-FFF2-40B4-BE49-F238E27FC236}">
                  <a16:creationId xmlns:a16="http://schemas.microsoft.com/office/drawing/2014/main" id="{7F480771-EF46-C9A8-BDF7-B8694DED2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1030288"/>
              <a:ext cx="20638" cy="438150"/>
            </a:xfrm>
            <a:custGeom>
              <a:avLst/>
              <a:gdLst>
                <a:gd name="T0" fmla="*/ 0 w 13"/>
                <a:gd name="T1" fmla="*/ 0 h 276"/>
                <a:gd name="T2" fmla="*/ 0 w 13"/>
                <a:gd name="T3" fmla="*/ 276 h 276"/>
                <a:gd name="T4" fmla="*/ 13 w 13"/>
                <a:gd name="T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76">
                  <a:moveTo>
                    <a:pt x="0" y="0"/>
                  </a:moveTo>
                  <a:lnTo>
                    <a:pt x="0" y="276"/>
                  </a:lnTo>
                  <a:lnTo>
                    <a:pt x="13" y="2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5" name="Freeform 54">
              <a:extLst>
                <a:ext uri="{FF2B5EF4-FFF2-40B4-BE49-F238E27FC236}">
                  <a16:creationId xmlns:a16="http://schemas.microsoft.com/office/drawing/2014/main" id="{D312AFA5-6441-F2C4-9774-410F4005F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1027113"/>
              <a:ext cx="12700" cy="441325"/>
            </a:xfrm>
            <a:custGeom>
              <a:avLst/>
              <a:gdLst>
                <a:gd name="T0" fmla="*/ 0 w 8"/>
                <a:gd name="T1" fmla="*/ 278 h 278"/>
                <a:gd name="T2" fmla="*/ 0 w 8"/>
                <a:gd name="T3" fmla="*/ 0 h 278"/>
                <a:gd name="T4" fmla="*/ 8 w 8"/>
                <a:gd name="T5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78">
                  <a:moveTo>
                    <a:pt x="0" y="278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6" name="Rectangle 55">
              <a:extLst>
                <a:ext uri="{FF2B5EF4-FFF2-40B4-BE49-F238E27FC236}">
                  <a16:creationId xmlns:a16="http://schemas.microsoft.com/office/drawing/2014/main" id="{F94F11D6-7E9D-9CDC-BB5E-2FFCEC889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163" y="1838325"/>
              <a:ext cx="170497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MT940021.1 RVA/Hu-wt/RUS/Mos-190220-766/2020/G9P4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Freeform 56">
              <a:extLst>
                <a:ext uri="{FF2B5EF4-FFF2-40B4-BE49-F238E27FC236}">
                  <a16:creationId xmlns:a16="http://schemas.microsoft.com/office/drawing/2014/main" id="{37E8E15B-CDA9-C2C3-5C0B-82B97321F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6" y="1868488"/>
              <a:ext cx="0" cy="39688"/>
            </a:xfrm>
            <a:custGeom>
              <a:avLst/>
              <a:gdLst>
                <a:gd name="T0" fmla="*/ 25 h 25"/>
                <a:gd name="T1" fmla="*/ 0 h 25"/>
                <a:gd name="T2" fmla="*/ 0 h 2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5">
                  <a:moveTo>
                    <a:pt x="0" y="2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8" name="Rectangle 57">
              <a:extLst>
                <a:ext uri="{FF2B5EF4-FFF2-40B4-BE49-F238E27FC236}">
                  <a16:creationId xmlns:a16="http://schemas.microsoft.com/office/drawing/2014/main" id="{194577C0-16B4-7F79-413F-9ED0C5B45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163" y="1917700"/>
              <a:ext cx="170497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MT940038.1 RVA/Hu-wt/RUS/Mos-130220-764/2020/G9P4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Freeform 58">
              <a:extLst>
                <a:ext uri="{FF2B5EF4-FFF2-40B4-BE49-F238E27FC236}">
                  <a16:creationId xmlns:a16="http://schemas.microsoft.com/office/drawing/2014/main" id="{57D5AAE1-8BAD-0C33-D35D-AC9D0B308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6" y="1911350"/>
              <a:ext cx="0" cy="36513"/>
            </a:xfrm>
            <a:custGeom>
              <a:avLst/>
              <a:gdLst>
                <a:gd name="T0" fmla="*/ 0 h 23"/>
                <a:gd name="T1" fmla="*/ 23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0" name="Freeform 59">
              <a:extLst>
                <a:ext uri="{FF2B5EF4-FFF2-40B4-BE49-F238E27FC236}">
                  <a16:creationId xmlns:a16="http://schemas.microsoft.com/office/drawing/2014/main" id="{2DDDAF4C-3DA2-064E-FA82-B18FE4D85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1471613"/>
              <a:ext cx="19050" cy="436563"/>
            </a:xfrm>
            <a:custGeom>
              <a:avLst/>
              <a:gdLst>
                <a:gd name="T0" fmla="*/ 0 w 12"/>
                <a:gd name="T1" fmla="*/ 0 h 275"/>
                <a:gd name="T2" fmla="*/ 0 w 12"/>
                <a:gd name="T3" fmla="*/ 275 h 275"/>
                <a:gd name="T4" fmla="*/ 12 w 12"/>
                <a:gd name="T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275">
                  <a:moveTo>
                    <a:pt x="0" y="0"/>
                  </a:moveTo>
                  <a:lnTo>
                    <a:pt x="0" y="275"/>
                  </a:lnTo>
                  <a:lnTo>
                    <a:pt x="12" y="27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1" name="Freeform 60">
              <a:extLst>
                <a:ext uri="{FF2B5EF4-FFF2-40B4-BE49-F238E27FC236}">
                  <a16:creationId xmlns:a16="http://schemas.microsoft.com/office/drawing/2014/main" id="{61866A33-7B8D-FE4F-3D7B-F692BC8E7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1" y="1468438"/>
              <a:ext cx="3175" cy="279400"/>
            </a:xfrm>
            <a:custGeom>
              <a:avLst/>
              <a:gdLst>
                <a:gd name="T0" fmla="*/ 0 w 2"/>
                <a:gd name="T1" fmla="*/ 176 h 176"/>
                <a:gd name="T2" fmla="*/ 0 w 2"/>
                <a:gd name="T3" fmla="*/ 0 h 176"/>
                <a:gd name="T4" fmla="*/ 2 w 2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76">
                  <a:moveTo>
                    <a:pt x="0" y="176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2" name="Rectangle 61">
              <a:extLst>
                <a:ext uri="{FF2B5EF4-FFF2-40B4-BE49-F238E27FC236}">
                  <a16:creationId xmlns:a16="http://schemas.microsoft.com/office/drawing/2014/main" id="{8AE3ADAA-0CBC-5BE0-E438-0AFF78186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4876" y="1998663"/>
              <a:ext cx="160496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ON525335.1 RVA/Human-wt/ITA/PA374-20/2020/G9P4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Freeform 62">
              <a:extLst>
                <a:ext uri="{FF2B5EF4-FFF2-40B4-BE49-F238E27FC236}">
                  <a16:creationId xmlns:a16="http://schemas.microsoft.com/office/drawing/2014/main" id="{B9FB0700-99D5-6C96-1E6C-0D22B245F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1" y="1751013"/>
              <a:ext cx="9525" cy="277813"/>
            </a:xfrm>
            <a:custGeom>
              <a:avLst/>
              <a:gdLst>
                <a:gd name="T0" fmla="*/ 0 w 6"/>
                <a:gd name="T1" fmla="*/ 0 h 175"/>
                <a:gd name="T2" fmla="*/ 0 w 6"/>
                <a:gd name="T3" fmla="*/ 175 h 175"/>
                <a:gd name="T4" fmla="*/ 6 w 6"/>
                <a:gd name="T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5">
                  <a:moveTo>
                    <a:pt x="0" y="0"/>
                  </a:moveTo>
                  <a:lnTo>
                    <a:pt x="0" y="175"/>
                  </a:lnTo>
                  <a:lnTo>
                    <a:pt x="6" y="17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4" name="Freeform 63">
              <a:extLst>
                <a:ext uri="{FF2B5EF4-FFF2-40B4-BE49-F238E27FC236}">
                  <a16:creationId xmlns:a16="http://schemas.microsoft.com/office/drawing/2014/main" id="{3404A03A-0BE7-C664-A6E5-653A89DA5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6" y="1747838"/>
              <a:ext cx="3175" cy="179388"/>
            </a:xfrm>
            <a:custGeom>
              <a:avLst/>
              <a:gdLst>
                <a:gd name="T0" fmla="*/ 0 w 2"/>
                <a:gd name="T1" fmla="*/ 113 h 113"/>
                <a:gd name="T2" fmla="*/ 0 w 2"/>
                <a:gd name="T3" fmla="*/ 0 h 113"/>
                <a:gd name="T4" fmla="*/ 2 w 2"/>
                <a:gd name="T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13">
                  <a:moveTo>
                    <a:pt x="0" y="113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5" name="Rectangle 64">
              <a:extLst>
                <a:ext uri="{FF2B5EF4-FFF2-40B4-BE49-F238E27FC236}">
                  <a16:creationId xmlns:a16="http://schemas.microsoft.com/office/drawing/2014/main" id="{BD93E0AA-ECB0-01A3-34F6-309A7B1B4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5351" y="2078038"/>
              <a:ext cx="1498601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MT005290.1 RVA/Human-wt/CZE/H186/2018/G9P4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" name="Freeform 65">
              <a:extLst>
                <a:ext uri="{FF2B5EF4-FFF2-40B4-BE49-F238E27FC236}">
                  <a16:creationId xmlns:a16="http://schemas.microsoft.com/office/drawing/2014/main" id="{38F5BFE1-ED84-1B80-BA47-B7A81EAFB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6" y="1931988"/>
              <a:ext cx="3175" cy="176213"/>
            </a:xfrm>
            <a:custGeom>
              <a:avLst/>
              <a:gdLst>
                <a:gd name="T0" fmla="*/ 0 w 2"/>
                <a:gd name="T1" fmla="*/ 0 h 111"/>
                <a:gd name="T2" fmla="*/ 0 w 2"/>
                <a:gd name="T3" fmla="*/ 111 h 111"/>
                <a:gd name="T4" fmla="*/ 2 w 2"/>
                <a:gd name="T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11">
                  <a:moveTo>
                    <a:pt x="0" y="0"/>
                  </a:moveTo>
                  <a:lnTo>
                    <a:pt x="0" y="111"/>
                  </a:lnTo>
                  <a:lnTo>
                    <a:pt x="2" y="11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7" name="Freeform 66">
              <a:extLst>
                <a:ext uri="{FF2B5EF4-FFF2-40B4-BE49-F238E27FC236}">
                  <a16:creationId xmlns:a16="http://schemas.microsoft.com/office/drawing/2014/main" id="{E2981E26-8E5C-217D-18BB-4D79E3F01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13" y="1927225"/>
              <a:ext cx="11113" cy="130175"/>
            </a:xfrm>
            <a:custGeom>
              <a:avLst/>
              <a:gdLst>
                <a:gd name="T0" fmla="*/ 0 w 7"/>
                <a:gd name="T1" fmla="*/ 82 h 82"/>
                <a:gd name="T2" fmla="*/ 0 w 7"/>
                <a:gd name="T3" fmla="*/ 0 h 82"/>
                <a:gd name="T4" fmla="*/ 7 w 7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2">
                  <a:moveTo>
                    <a:pt x="0" y="82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8" name="Rectangle 67">
              <a:extLst>
                <a:ext uri="{FF2B5EF4-FFF2-40B4-BE49-F238E27FC236}">
                  <a16:creationId xmlns:a16="http://schemas.microsoft.com/office/drawing/2014/main" id="{0E160CC1-2C9E-F0E9-46EE-D0107E905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5826" y="2157413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LC227968.1 RVA/Human-wt/IND/Kol-040/2012/G9P4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Freeform 68">
              <a:extLst>
                <a:ext uri="{FF2B5EF4-FFF2-40B4-BE49-F238E27FC236}">
                  <a16:creationId xmlns:a16="http://schemas.microsoft.com/office/drawing/2014/main" id="{6F4C7ECA-E93C-F657-CBF5-A5BAC08C6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13" y="2062163"/>
              <a:ext cx="3175" cy="125413"/>
            </a:xfrm>
            <a:custGeom>
              <a:avLst/>
              <a:gdLst>
                <a:gd name="T0" fmla="*/ 0 w 2"/>
                <a:gd name="T1" fmla="*/ 0 h 79"/>
                <a:gd name="T2" fmla="*/ 0 w 2"/>
                <a:gd name="T3" fmla="*/ 79 h 79"/>
                <a:gd name="T4" fmla="*/ 2 w 2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9">
                  <a:moveTo>
                    <a:pt x="0" y="0"/>
                  </a:moveTo>
                  <a:lnTo>
                    <a:pt x="0" y="79"/>
                  </a:lnTo>
                  <a:lnTo>
                    <a:pt x="2" y="7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0" name="Freeform 69">
              <a:extLst>
                <a:ext uri="{FF2B5EF4-FFF2-40B4-BE49-F238E27FC236}">
                  <a16:creationId xmlns:a16="http://schemas.microsoft.com/office/drawing/2014/main" id="{62C9C6DB-902D-A1B4-C15F-92CCE2081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2057400"/>
              <a:ext cx="6350" cy="123825"/>
            </a:xfrm>
            <a:custGeom>
              <a:avLst/>
              <a:gdLst>
                <a:gd name="T0" fmla="*/ 0 w 4"/>
                <a:gd name="T1" fmla="*/ 78 h 78"/>
                <a:gd name="T2" fmla="*/ 0 w 4"/>
                <a:gd name="T3" fmla="*/ 0 h 78"/>
                <a:gd name="T4" fmla="*/ 4 w 4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8">
                  <a:moveTo>
                    <a:pt x="0" y="78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1" name="Rectangle 70">
              <a:extLst>
                <a:ext uri="{FF2B5EF4-FFF2-40B4-BE49-F238E27FC236}">
                  <a16:creationId xmlns:a16="http://schemas.microsoft.com/office/drawing/2014/main" id="{6D83BC4B-97FE-2989-0038-5818ABA23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2238375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LC227967.1 RVA/Human-wt/IND/Kol-028/2012/G9P4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2" name="Freeform 71">
              <a:extLst>
                <a:ext uri="{FF2B5EF4-FFF2-40B4-BE49-F238E27FC236}">
                  <a16:creationId xmlns:a16="http://schemas.microsoft.com/office/drawing/2014/main" id="{0E207231-F5DD-2F0B-F506-2B1A45618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268538"/>
              <a:ext cx="0" cy="39688"/>
            </a:xfrm>
            <a:custGeom>
              <a:avLst/>
              <a:gdLst>
                <a:gd name="T0" fmla="*/ 25 h 25"/>
                <a:gd name="T1" fmla="*/ 0 h 25"/>
                <a:gd name="T2" fmla="*/ 0 h 2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5">
                  <a:moveTo>
                    <a:pt x="0" y="2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3" name="Rectangle 72">
              <a:extLst>
                <a:ext uri="{FF2B5EF4-FFF2-40B4-BE49-F238E27FC236}">
                  <a16:creationId xmlns:a16="http://schemas.microsoft.com/office/drawing/2014/main" id="{C03B3736-F244-02DF-840F-70900D486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2317750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LC227969.1 RVA/Human-wt/IND/Kol-041/2012/G9P4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4" name="Freeform 73">
              <a:extLst>
                <a:ext uri="{FF2B5EF4-FFF2-40B4-BE49-F238E27FC236}">
                  <a16:creationId xmlns:a16="http://schemas.microsoft.com/office/drawing/2014/main" id="{E1F172A7-B501-E46A-DA05-2FBC93652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311400"/>
              <a:ext cx="0" cy="36513"/>
            </a:xfrm>
            <a:custGeom>
              <a:avLst/>
              <a:gdLst>
                <a:gd name="T0" fmla="*/ 0 h 23"/>
                <a:gd name="T1" fmla="*/ 23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5" name="Freeform 74">
              <a:extLst>
                <a:ext uri="{FF2B5EF4-FFF2-40B4-BE49-F238E27FC236}">
                  <a16:creationId xmlns:a16="http://schemas.microsoft.com/office/drawing/2014/main" id="{72D13D57-5F78-753A-8EEB-76E195839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2184400"/>
              <a:ext cx="3175" cy="123825"/>
            </a:xfrm>
            <a:custGeom>
              <a:avLst/>
              <a:gdLst>
                <a:gd name="T0" fmla="*/ 0 w 2"/>
                <a:gd name="T1" fmla="*/ 0 h 78"/>
                <a:gd name="T2" fmla="*/ 0 w 2"/>
                <a:gd name="T3" fmla="*/ 78 h 78"/>
                <a:gd name="T4" fmla="*/ 2 w 2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8">
                  <a:moveTo>
                    <a:pt x="0" y="0"/>
                  </a:moveTo>
                  <a:lnTo>
                    <a:pt x="0" y="78"/>
                  </a:lnTo>
                  <a:lnTo>
                    <a:pt x="2" y="7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8" name="Freeform 75">
              <a:extLst>
                <a:ext uri="{FF2B5EF4-FFF2-40B4-BE49-F238E27FC236}">
                  <a16:creationId xmlns:a16="http://schemas.microsoft.com/office/drawing/2014/main" id="{CCD73F8F-C9E3-589A-EEB1-422B1ADAF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2181225"/>
              <a:ext cx="3175" cy="247650"/>
            </a:xfrm>
            <a:custGeom>
              <a:avLst/>
              <a:gdLst>
                <a:gd name="T0" fmla="*/ 0 w 2"/>
                <a:gd name="T1" fmla="*/ 156 h 156"/>
                <a:gd name="T2" fmla="*/ 0 w 2"/>
                <a:gd name="T3" fmla="*/ 0 h 156"/>
                <a:gd name="T4" fmla="*/ 2 w 2"/>
                <a:gd name="T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56">
                  <a:moveTo>
                    <a:pt x="0" y="156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9" name="Rectangle 76">
              <a:extLst>
                <a:ext uri="{FF2B5EF4-FFF2-40B4-BE49-F238E27FC236}">
                  <a16:creationId xmlns:a16="http://schemas.microsoft.com/office/drawing/2014/main" id="{EE1EF1E6-702A-1386-531E-8D4ECBDD0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2176" y="2398713"/>
              <a:ext cx="126047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KX646618.1 RVA/Hu/IND/RV1110/2011/P4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0" name="Freeform 77">
              <a:extLst>
                <a:ext uri="{FF2B5EF4-FFF2-40B4-BE49-F238E27FC236}">
                  <a16:creationId xmlns:a16="http://schemas.microsoft.com/office/drawing/2014/main" id="{1D1AA119-50CF-A50F-E858-38C9EFBE1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428875"/>
              <a:ext cx="14288" cy="39688"/>
            </a:xfrm>
            <a:custGeom>
              <a:avLst/>
              <a:gdLst>
                <a:gd name="T0" fmla="*/ 0 w 9"/>
                <a:gd name="T1" fmla="*/ 25 h 25"/>
                <a:gd name="T2" fmla="*/ 0 w 9"/>
                <a:gd name="T3" fmla="*/ 0 h 25"/>
                <a:gd name="T4" fmla="*/ 9 w 9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25">
                  <a:moveTo>
                    <a:pt x="0" y="25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1" name="Rectangle 78">
              <a:extLst>
                <a:ext uri="{FF2B5EF4-FFF2-40B4-BE49-F238E27FC236}">
                  <a16:creationId xmlns:a16="http://schemas.microsoft.com/office/drawing/2014/main" id="{330601C2-83EC-B3AF-72B6-0C71C1DFE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526" y="2478088"/>
              <a:ext cx="1498601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MT005301.1 RVA/Human-wt/CZE/H187/2018/G9P4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2" name="Freeform 79">
              <a:extLst>
                <a:ext uri="{FF2B5EF4-FFF2-40B4-BE49-F238E27FC236}">
                  <a16:creationId xmlns:a16="http://schemas.microsoft.com/office/drawing/2014/main" id="{835E5197-05A5-97D9-08E1-51BA5F932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471738"/>
              <a:ext cx="20638" cy="36513"/>
            </a:xfrm>
            <a:custGeom>
              <a:avLst/>
              <a:gdLst>
                <a:gd name="T0" fmla="*/ 0 w 13"/>
                <a:gd name="T1" fmla="*/ 0 h 23"/>
                <a:gd name="T2" fmla="*/ 0 w 13"/>
                <a:gd name="T3" fmla="*/ 23 h 23"/>
                <a:gd name="T4" fmla="*/ 13 w 13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lnTo>
                    <a:pt x="0" y="23"/>
                  </a:lnTo>
                  <a:lnTo>
                    <a:pt x="13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3" name="Freeform 80">
              <a:extLst>
                <a:ext uri="{FF2B5EF4-FFF2-40B4-BE49-F238E27FC236}">
                  <a16:creationId xmlns:a16="http://schemas.microsoft.com/office/drawing/2014/main" id="{95812F96-DDB5-3E18-92FE-FE750D8C8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2468563"/>
              <a:ext cx="3175" cy="209550"/>
            </a:xfrm>
            <a:custGeom>
              <a:avLst/>
              <a:gdLst>
                <a:gd name="T0" fmla="*/ 0 w 2"/>
                <a:gd name="T1" fmla="*/ 132 h 132"/>
                <a:gd name="T2" fmla="*/ 0 w 2"/>
                <a:gd name="T3" fmla="*/ 0 h 132"/>
                <a:gd name="T4" fmla="*/ 2 w 2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32">
                  <a:moveTo>
                    <a:pt x="0" y="132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4" name="Rectangle 81">
              <a:extLst>
                <a:ext uri="{FF2B5EF4-FFF2-40B4-BE49-F238E27FC236}">
                  <a16:creationId xmlns:a16="http://schemas.microsoft.com/office/drawing/2014/main" id="{D827BAEA-BBE2-B427-F0FD-BE1264C57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1701" y="2559050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LC227965.1 RVA/Human-wt/IND/Kol-006/2011/G9P4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5" name="Freeform 82">
              <a:extLst>
                <a:ext uri="{FF2B5EF4-FFF2-40B4-BE49-F238E27FC236}">
                  <a16:creationId xmlns:a16="http://schemas.microsoft.com/office/drawing/2014/main" id="{E198FC0F-9804-6B8B-5C72-EC9E043C0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888" y="2589213"/>
              <a:ext cx="17463" cy="39688"/>
            </a:xfrm>
            <a:custGeom>
              <a:avLst/>
              <a:gdLst>
                <a:gd name="T0" fmla="*/ 0 w 11"/>
                <a:gd name="T1" fmla="*/ 25 h 25"/>
                <a:gd name="T2" fmla="*/ 0 w 11"/>
                <a:gd name="T3" fmla="*/ 0 h 25"/>
                <a:gd name="T4" fmla="*/ 11 w 11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5">
                  <a:moveTo>
                    <a:pt x="0" y="25"/>
                  </a:moveTo>
                  <a:lnTo>
                    <a:pt x="0" y="0"/>
                  </a:lnTo>
                  <a:lnTo>
                    <a:pt x="1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6" name="Rectangle 83">
              <a:extLst>
                <a:ext uri="{FF2B5EF4-FFF2-40B4-BE49-F238E27FC236}">
                  <a16:creationId xmlns:a16="http://schemas.microsoft.com/office/drawing/2014/main" id="{4B62C296-80CD-206B-4C7F-26760A191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5826" y="2638425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LC227966.1 RVA/Human-wt/IND/Kol-018/2011/G9P4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" name="Freeform 84">
              <a:extLst>
                <a:ext uri="{FF2B5EF4-FFF2-40B4-BE49-F238E27FC236}">
                  <a16:creationId xmlns:a16="http://schemas.microsoft.com/office/drawing/2014/main" id="{F09D4217-A483-30E4-8D02-2E14F97EA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888" y="2632075"/>
              <a:ext cx="0" cy="36513"/>
            </a:xfrm>
            <a:custGeom>
              <a:avLst/>
              <a:gdLst>
                <a:gd name="T0" fmla="*/ 0 h 23"/>
                <a:gd name="T1" fmla="*/ 23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0" name="Freeform 85">
              <a:extLst>
                <a:ext uri="{FF2B5EF4-FFF2-40B4-BE49-F238E27FC236}">
                  <a16:creationId xmlns:a16="http://schemas.microsoft.com/office/drawing/2014/main" id="{31A2095C-3686-B5F7-C90F-AB150029F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628900"/>
              <a:ext cx="6350" cy="260350"/>
            </a:xfrm>
            <a:custGeom>
              <a:avLst/>
              <a:gdLst>
                <a:gd name="T0" fmla="*/ 0 w 4"/>
                <a:gd name="T1" fmla="*/ 164 h 164"/>
                <a:gd name="T2" fmla="*/ 0 w 4"/>
                <a:gd name="T3" fmla="*/ 0 h 164"/>
                <a:gd name="T4" fmla="*/ 4 w 4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64">
                  <a:moveTo>
                    <a:pt x="0" y="164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1" name="Rectangle 86">
              <a:extLst>
                <a:ext uri="{FF2B5EF4-FFF2-40B4-BE49-F238E27FC236}">
                  <a16:creationId xmlns:a16="http://schemas.microsoft.com/office/drawing/2014/main" id="{AE118B97-7C78-730C-67E4-147B869C8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2717800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LC227970.1 RVA/Human-wt/IND/Kol-047/2013/G9P4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2" name="Freeform 87">
              <a:extLst>
                <a:ext uri="{FF2B5EF4-FFF2-40B4-BE49-F238E27FC236}">
                  <a16:creationId xmlns:a16="http://schemas.microsoft.com/office/drawing/2014/main" id="{4B3310BE-7FB9-8594-F125-93DDC310A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747963"/>
              <a:ext cx="0" cy="200025"/>
            </a:xfrm>
            <a:custGeom>
              <a:avLst/>
              <a:gdLst>
                <a:gd name="T0" fmla="*/ 126 h 126"/>
                <a:gd name="T1" fmla="*/ 0 h 126"/>
                <a:gd name="T2" fmla="*/ 0 h 12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6">
                  <a:moveTo>
                    <a:pt x="0" y="12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3" name="Rectangle 88">
              <a:extLst>
                <a:ext uri="{FF2B5EF4-FFF2-40B4-BE49-F238E27FC236}">
                  <a16:creationId xmlns:a16="http://schemas.microsoft.com/office/drawing/2014/main" id="{B1D7B55D-0137-C9C6-4ABD-1BE3333AC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2798763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LC227971.1 RVA/Human-wt/IND/Kol-051/2013/G9P4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6" name="Freeform 89">
              <a:extLst>
                <a:ext uri="{FF2B5EF4-FFF2-40B4-BE49-F238E27FC236}">
                  <a16:creationId xmlns:a16="http://schemas.microsoft.com/office/drawing/2014/main" id="{FF415E9A-7BC9-B541-EFD3-E3CD86192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828925"/>
              <a:ext cx="0" cy="160338"/>
            </a:xfrm>
            <a:custGeom>
              <a:avLst/>
              <a:gdLst>
                <a:gd name="T0" fmla="*/ 101 h 101"/>
                <a:gd name="T1" fmla="*/ 0 h 101"/>
                <a:gd name="T2" fmla="*/ 0 h 10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1">
                  <a:moveTo>
                    <a:pt x="0" y="10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2" name="Rectangle 90">
              <a:extLst>
                <a:ext uri="{FF2B5EF4-FFF2-40B4-BE49-F238E27FC236}">
                  <a16:creationId xmlns:a16="http://schemas.microsoft.com/office/drawing/2014/main" id="{E5AF636D-2644-B36A-A952-1E4AC3E6F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2878138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LC227973.1 RVA/Human-wt/IND/Kol-064/2013/G9P4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3" name="Freeform 91">
              <a:extLst>
                <a:ext uri="{FF2B5EF4-FFF2-40B4-BE49-F238E27FC236}">
                  <a16:creationId xmlns:a16="http://schemas.microsoft.com/office/drawing/2014/main" id="{318FD021-03AF-12DB-99AA-44946C48E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908300"/>
              <a:ext cx="0" cy="120650"/>
            </a:xfrm>
            <a:custGeom>
              <a:avLst/>
              <a:gdLst>
                <a:gd name="T0" fmla="*/ 76 h 76"/>
                <a:gd name="T1" fmla="*/ 0 h 76"/>
                <a:gd name="T2" fmla="*/ 0 h 7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6">
                  <a:moveTo>
                    <a:pt x="0" y="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4" name="Rectangle 92">
              <a:extLst>
                <a:ext uri="{FF2B5EF4-FFF2-40B4-BE49-F238E27FC236}">
                  <a16:creationId xmlns:a16="http://schemas.microsoft.com/office/drawing/2014/main" id="{7DB387AA-0121-2CF4-9D38-34522504D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2959100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LC227974.1 RVA/Human-wt/IND/Kol-065/2013/G9P4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5" name="Freeform 93">
              <a:extLst>
                <a:ext uri="{FF2B5EF4-FFF2-40B4-BE49-F238E27FC236}">
                  <a16:creationId xmlns:a16="http://schemas.microsoft.com/office/drawing/2014/main" id="{C5CA03AF-0AF4-174B-0490-C7AA53D62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989263"/>
              <a:ext cx="0" cy="79375"/>
            </a:xfrm>
            <a:custGeom>
              <a:avLst/>
              <a:gdLst>
                <a:gd name="T0" fmla="*/ 50 h 50"/>
                <a:gd name="T1" fmla="*/ 0 h 50"/>
                <a:gd name="T2" fmla="*/ 0 h 5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0">
                  <a:moveTo>
                    <a:pt x="0" y="5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6" name="Rectangle 94">
              <a:extLst>
                <a:ext uri="{FF2B5EF4-FFF2-40B4-BE49-F238E27FC236}">
                  <a16:creationId xmlns:a16="http://schemas.microsoft.com/office/drawing/2014/main" id="{3A90DF88-D02A-E3A9-397F-435598A6D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5826" y="3038475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LC227972.1 RVA/Human-wt/IND/Kol-063/2013/G9P4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7" name="Freeform 95">
              <a:extLst>
                <a:ext uri="{FF2B5EF4-FFF2-40B4-BE49-F238E27FC236}">
                  <a16:creationId xmlns:a16="http://schemas.microsoft.com/office/drawing/2014/main" id="{06B80059-C4A2-41B6-0D46-47526A4FE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3068638"/>
              <a:ext cx="6350" cy="39688"/>
            </a:xfrm>
            <a:custGeom>
              <a:avLst/>
              <a:gdLst>
                <a:gd name="T0" fmla="*/ 0 w 4"/>
                <a:gd name="T1" fmla="*/ 25 h 25"/>
                <a:gd name="T2" fmla="*/ 0 w 4"/>
                <a:gd name="T3" fmla="*/ 0 h 25"/>
                <a:gd name="T4" fmla="*/ 4 w 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5">
                  <a:moveTo>
                    <a:pt x="0" y="25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8" name="Rectangle 96">
              <a:extLst>
                <a:ext uri="{FF2B5EF4-FFF2-40B4-BE49-F238E27FC236}">
                  <a16:creationId xmlns:a16="http://schemas.microsoft.com/office/drawing/2014/main" id="{A4ABCB27-1A85-0538-AB3C-FCB338AF2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3119438"/>
              <a:ext cx="15351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LC227975.1 RVA/Human-wt/IND/Kol-066/2013/G9P4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9" name="Freeform 97">
              <a:extLst>
                <a:ext uri="{FF2B5EF4-FFF2-40B4-BE49-F238E27FC236}">
                  <a16:creationId xmlns:a16="http://schemas.microsoft.com/office/drawing/2014/main" id="{DA8D0AAC-5AE8-9AEF-86DC-90757EE5E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3111500"/>
              <a:ext cx="0" cy="38100"/>
            </a:xfrm>
            <a:custGeom>
              <a:avLst/>
              <a:gdLst>
                <a:gd name="T0" fmla="*/ 0 h 24"/>
                <a:gd name="T1" fmla="*/ 24 h 24"/>
                <a:gd name="T2" fmla="*/ 24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0" name="Line 98">
              <a:extLst>
                <a:ext uri="{FF2B5EF4-FFF2-40B4-BE49-F238E27FC236}">
                  <a16:creationId xmlns:a16="http://schemas.microsoft.com/office/drawing/2014/main" id="{DEC32F52-94B8-1CD9-0DB9-C8627153F7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81538" y="2889250"/>
              <a:ext cx="0" cy="260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1" name="Freeform 99">
              <a:extLst>
                <a:ext uri="{FF2B5EF4-FFF2-40B4-BE49-F238E27FC236}">
                  <a16:creationId xmlns:a16="http://schemas.microsoft.com/office/drawing/2014/main" id="{78395F18-5E86-8C19-867D-6A03E6BA2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2681288"/>
              <a:ext cx="3175" cy="207963"/>
            </a:xfrm>
            <a:custGeom>
              <a:avLst/>
              <a:gdLst>
                <a:gd name="T0" fmla="*/ 0 w 2"/>
                <a:gd name="T1" fmla="*/ 0 h 131"/>
                <a:gd name="T2" fmla="*/ 0 w 2"/>
                <a:gd name="T3" fmla="*/ 131 h 131"/>
                <a:gd name="T4" fmla="*/ 2 w 2"/>
                <a:gd name="T5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31">
                  <a:moveTo>
                    <a:pt x="0" y="0"/>
                  </a:moveTo>
                  <a:lnTo>
                    <a:pt x="0" y="131"/>
                  </a:lnTo>
                  <a:lnTo>
                    <a:pt x="2" y="1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2" name="Freeform 100">
              <a:extLst>
                <a:ext uri="{FF2B5EF4-FFF2-40B4-BE49-F238E27FC236}">
                  <a16:creationId xmlns:a16="http://schemas.microsoft.com/office/drawing/2014/main" id="{C4390677-E085-3834-2274-F6CD30CE4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2432050"/>
              <a:ext cx="3175" cy="246063"/>
            </a:xfrm>
            <a:custGeom>
              <a:avLst/>
              <a:gdLst>
                <a:gd name="T0" fmla="*/ 0 w 2"/>
                <a:gd name="T1" fmla="*/ 0 h 155"/>
                <a:gd name="T2" fmla="*/ 0 w 2"/>
                <a:gd name="T3" fmla="*/ 155 h 155"/>
                <a:gd name="T4" fmla="*/ 2 w 2"/>
                <a:gd name="T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55">
                  <a:moveTo>
                    <a:pt x="0" y="0"/>
                  </a:moveTo>
                  <a:lnTo>
                    <a:pt x="0" y="155"/>
                  </a:lnTo>
                  <a:lnTo>
                    <a:pt x="2" y="15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3" name="Freeform 101">
              <a:extLst>
                <a:ext uri="{FF2B5EF4-FFF2-40B4-BE49-F238E27FC236}">
                  <a16:creationId xmlns:a16="http://schemas.microsoft.com/office/drawing/2014/main" id="{37A3C80C-320E-38D0-DB32-6FDC08645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2428875"/>
              <a:ext cx="3175" cy="400050"/>
            </a:xfrm>
            <a:custGeom>
              <a:avLst/>
              <a:gdLst>
                <a:gd name="T0" fmla="*/ 0 w 2"/>
                <a:gd name="T1" fmla="*/ 252 h 252"/>
                <a:gd name="T2" fmla="*/ 0 w 2"/>
                <a:gd name="T3" fmla="*/ 0 h 252"/>
                <a:gd name="T4" fmla="*/ 2 w 2"/>
                <a:gd name="T5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52">
                  <a:moveTo>
                    <a:pt x="0" y="252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4" name="Rectangle 102">
              <a:extLst>
                <a:ext uri="{FF2B5EF4-FFF2-40B4-BE49-F238E27FC236}">
                  <a16:creationId xmlns:a16="http://schemas.microsoft.com/office/drawing/2014/main" id="{5158C829-E0F2-9D94-2260-340F3F9B2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1063" y="3198813"/>
              <a:ext cx="126047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KX646626.1 RVA/Hu/IND/RV1308/2013/P4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5" name="Freeform 103">
              <a:extLst>
                <a:ext uri="{FF2B5EF4-FFF2-40B4-BE49-F238E27FC236}">
                  <a16:creationId xmlns:a16="http://schemas.microsoft.com/office/drawing/2014/main" id="{D927DFBA-C900-D13A-E8ED-34975AAF5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2013" y="2832100"/>
              <a:ext cx="12700" cy="396875"/>
            </a:xfrm>
            <a:custGeom>
              <a:avLst/>
              <a:gdLst>
                <a:gd name="T0" fmla="*/ 0 w 8"/>
                <a:gd name="T1" fmla="*/ 0 h 250"/>
                <a:gd name="T2" fmla="*/ 0 w 8"/>
                <a:gd name="T3" fmla="*/ 250 h 250"/>
                <a:gd name="T4" fmla="*/ 8 w 8"/>
                <a:gd name="T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50">
                  <a:moveTo>
                    <a:pt x="0" y="0"/>
                  </a:moveTo>
                  <a:lnTo>
                    <a:pt x="0" y="250"/>
                  </a:lnTo>
                  <a:lnTo>
                    <a:pt x="8" y="2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6" name="Freeform 104">
              <a:extLst>
                <a:ext uri="{FF2B5EF4-FFF2-40B4-BE49-F238E27FC236}">
                  <a16:creationId xmlns:a16="http://schemas.microsoft.com/office/drawing/2014/main" id="{6C695903-6255-5278-EBD6-B57FE601D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838" y="2828925"/>
              <a:ext cx="3175" cy="239713"/>
            </a:xfrm>
            <a:custGeom>
              <a:avLst/>
              <a:gdLst>
                <a:gd name="T0" fmla="*/ 0 w 2"/>
                <a:gd name="T1" fmla="*/ 151 h 151"/>
                <a:gd name="T2" fmla="*/ 0 w 2"/>
                <a:gd name="T3" fmla="*/ 0 h 151"/>
                <a:gd name="T4" fmla="*/ 2 w 2"/>
                <a:gd name="T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51">
                  <a:moveTo>
                    <a:pt x="0" y="151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7" name="Rectangle 105">
              <a:extLst>
                <a:ext uri="{FF2B5EF4-FFF2-40B4-BE49-F238E27FC236}">
                  <a16:creationId xmlns:a16="http://schemas.microsoft.com/office/drawing/2014/main" id="{9D61CF70-9595-43C0-F9C7-4F07423BE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888" y="3278188"/>
              <a:ext cx="1708151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OK356711.1 RVA/Human-wt/IND/NIC-RV-1103/2019/G9P4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8" name="Freeform 106">
              <a:extLst>
                <a:ext uri="{FF2B5EF4-FFF2-40B4-BE49-F238E27FC236}">
                  <a16:creationId xmlns:a16="http://schemas.microsoft.com/office/drawing/2014/main" id="{B7B86D3E-0BDC-959B-E92D-C37ACB1F8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8838" y="3071813"/>
              <a:ext cx="12700" cy="236538"/>
            </a:xfrm>
            <a:custGeom>
              <a:avLst/>
              <a:gdLst>
                <a:gd name="T0" fmla="*/ 0 w 8"/>
                <a:gd name="T1" fmla="*/ 0 h 149"/>
                <a:gd name="T2" fmla="*/ 0 w 8"/>
                <a:gd name="T3" fmla="*/ 149 h 149"/>
                <a:gd name="T4" fmla="*/ 8 w 8"/>
                <a:gd name="T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9">
                  <a:moveTo>
                    <a:pt x="0" y="0"/>
                  </a:moveTo>
                  <a:lnTo>
                    <a:pt x="0" y="149"/>
                  </a:lnTo>
                  <a:lnTo>
                    <a:pt x="8" y="14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9" name="Freeform 107">
              <a:extLst>
                <a:ext uri="{FF2B5EF4-FFF2-40B4-BE49-F238E27FC236}">
                  <a16:creationId xmlns:a16="http://schemas.microsoft.com/office/drawing/2014/main" id="{7A4C8FED-A885-F811-EAE9-7FA492F4E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663" y="3068638"/>
              <a:ext cx="3175" cy="160338"/>
            </a:xfrm>
            <a:custGeom>
              <a:avLst/>
              <a:gdLst>
                <a:gd name="T0" fmla="*/ 0 w 2"/>
                <a:gd name="T1" fmla="*/ 101 h 101"/>
                <a:gd name="T2" fmla="*/ 0 w 2"/>
                <a:gd name="T3" fmla="*/ 0 h 101"/>
                <a:gd name="T4" fmla="*/ 2 w 2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01">
                  <a:moveTo>
                    <a:pt x="0" y="101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0" name="Rectangle 108">
              <a:extLst>
                <a:ext uri="{FF2B5EF4-FFF2-40B4-BE49-F238E27FC236}">
                  <a16:creationId xmlns:a16="http://schemas.microsoft.com/office/drawing/2014/main" id="{BA76F6A9-971F-FDED-D3F2-549C7847F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188" y="3359150"/>
              <a:ext cx="126047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KX646623.1 RVA/Hu/IND/RV1208/2012/P4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1" name="Freeform 109">
              <a:extLst>
                <a:ext uri="{FF2B5EF4-FFF2-40B4-BE49-F238E27FC236}">
                  <a16:creationId xmlns:a16="http://schemas.microsoft.com/office/drawing/2014/main" id="{2ADC186B-6383-82B0-5004-FB3C923AC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663" y="3232150"/>
              <a:ext cx="3175" cy="157163"/>
            </a:xfrm>
            <a:custGeom>
              <a:avLst/>
              <a:gdLst>
                <a:gd name="T0" fmla="*/ 0 w 2"/>
                <a:gd name="T1" fmla="*/ 0 h 99"/>
                <a:gd name="T2" fmla="*/ 0 w 2"/>
                <a:gd name="T3" fmla="*/ 99 h 99"/>
                <a:gd name="T4" fmla="*/ 2 w 2"/>
                <a:gd name="T5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9">
                  <a:moveTo>
                    <a:pt x="0" y="0"/>
                  </a:moveTo>
                  <a:lnTo>
                    <a:pt x="0" y="99"/>
                  </a:lnTo>
                  <a:lnTo>
                    <a:pt x="2" y="9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2" name="Freeform 110">
              <a:extLst>
                <a:ext uri="{FF2B5EF4-FFF2-40B4-BE49-F238E27FC236}">
                  <a16:creationId xmlns:a16="http://schemas.microsoft.com/office/drawing/2014/main" id="{2CA2BF99-C119-7058-3566-14BB3AEEE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8" y="3228975"/>
              <a:ext cx="3175" cy="120650"/>
            </a:xfrm>
            <a:custGeom>
              <a:avLst/>
              <a:gdLst>
                <a:gd name="T0" fmla="*/ 0 w 2"/>
                <a:gd name="T1" fmla="*/ 76 h 76"/>
                <a:gd name="T2" fmla="*/ 0 w 2"/>
                <a:gd name="T3" fmla="*/ 0 h 76"/>
                <a:gd name="T4" fmla="*/ 2 w 2"/>
                <a:gd name="T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6">
                  <a:moveTo>
                    <a:pt x="0" y="76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3" name="Rectangle 111">
              <a:extLst>
                <a:ext uri="{FF2B5EF4-FFF2-40B4-BE49-F238E27FC236}">
                  <a16:creationId xmlns:a16="http://schemas.microsoft.com/office/drawing/2014/main" id="{90ED5E9B-2264-3625-B877-9D6D22781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4713" y="3438525"/>
              <a:ext cx="1601788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KX011961.1 RVA/Human/IND/Kerala-RV23/2013/G9P4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4" name="Freeform 112">
              <a:extLst>
                <a:ext uri="{FF2B5EF4-FFF2-40B4-BE49-F238E27FC236}">
                  <a16:creationId xmlns:a16="http://schemas.microsoft.com/office/drawing/2014/main" id="{A9B433C8-B1F0-F258-5C5F-74D43E484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8" y="3352800"/>
              <a:ext cx="15875" cy="115888"/>
            </a:xfrm>
            <a:custGeom>
              <a:avLst/>
              <a:gdLst>
                <a:gd name="T0" fmla="*/ 0 w 10"/>
                <a:gd name="T1" fmla="*/ 0 h 73"/>
                <a:gd name="T2" fmla="*/ 0 w 10"/>
                <a:gd name="T3" fmla="*/ 73 h 73"/>
                <a:gd name="T4" fmla="*/ 10 w 10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3">
                  <a:moveTo>
                    <a:pt x="0" y="0"/>
                  </a:moveTo>
                  <a:lnTo>
                    <a:pt x="0" y="73"/>
                  </a:lnTo>
                  <a:lnTo>
                    <a:pt x="10" y="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5" name="Line 115">
              <a:extLst>
                <a:ext uri="{FF2B5EF4-FFF2-40B4-BE49-F238E27FC236}">
                  <a16:creationId xmlns:a16="http://schemas.microsoft.com/office/drawing/2014/main" id="{49D0F60B-77E4-8646-3CBF-14594EA253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7726" y="334962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6" name="Rectangle 116">
              <a:extLst>
                <a:ext uri="{FF2B5EF4-FFF2-40B4-BE49-F238E27FC236}">
                  <a16:creationId xmlns:a16="http://schemas.microsoft.com/office/drawing/2014/main" id="{CE4BB476-BB34-153A-C6C2-70B133262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1226" y="3519488"/>
              <a:ext cx="152717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OM301635.1 RVA/Human-wt/JPN/11584/2013/G9P4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7" name="Freeform 117">
              <a:extLst>
                <a:ext uri="{FF2B5EF4-FFF2-40B4-BE49-F238E27FC236}">
                  <a16:creationId xmlns:a16="http://schemas.microsoft.com/office/drawing/2014/main" id="{FD08E792-69D4-4973-5D35-ED98FEC8D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1" y="3549650"/>
              <a:ext cx="15875" cy="79375"/>
            </a:xfrm>
            <a:custGeom>
              <a:avLst/>
              <a:gdLst>
                <a:gd name="T0" fmla="*/ 0 w 10"/>
                <a:gd name="T1" fmla="*/ 50 h 50"/>
                <a:gd name="T2" fmla="*/ 0 w 10"/>
                <a:gd name="T3" fmla="*/ 0 h 50"/>
                <a:gd name="T4" fmla="*/ 10 w 10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0">
                  <a:moveTo>
                    <a:pt x="0" y="50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8" name="Rectangle 118">
              <a:extLst>
                <a:ext uri="{FF2B5EF4-FFF2-40B4-BE49-F238E27FC236}">
                  <a16:creationId xmlns:a16="http://schemas.microsoft.com/office/drawing/2014/main" id="{5ADA8CE1-F7DD-63D4-2FB8-249555131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688" y="3598863"/>
              <a:ext cx="12525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LC215263.1 RVA/Human-wt/VNM/SP193/2013/G1P4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9" name="Freeform 119">
              <a:extLst>
                <a:ext uri="{FF2B5EF4-FFF2-40B4-BE49-F238E27FC236}">
                  <a16:creationId xmlns:a16="http://schemas.microsoft.com/office/drawing/2014/main" id="{AF7A3E7A-7C53-DE97-AD04-4E01649B2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6" y="3629025"/>
              <a:ext cx="23813" cy="80963"/>
            </a:xfrm>
            <a:custGeom>
              <a:avLst/>
              <a:gdLst>
                <a:gd name="T0" fmla="*/ 0 w 15"/>
                <a:gd name="T1" fmla="*/ 51 h 51"/>
                <a:gd name="T2" fmla="*/ 0 w 15"/>
                <a:gd name="T3" fmla="*/ 0 h 51"/>
                <a:gd name="T4" fmla="*/ 15 w 15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51">
                  <a:moveTo>
                    <a:pt x="0" y="51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0" name="Rectangle 120">
              <a:extLst>
                <a:ext uri="{FF2B5EF4-FFF2-40B4-BE49-F238E27FC236}">
                  <a16:creationId xmlns:a16="http://schemas.microsoft.com/office/drawing/2014/main" id="{B7629531-498A-278D-6E56-4CE28AC3D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1226" y="3679825"/>
              <a:ext cx="1581151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KX171555.1 RVA /Human/KOR/CAU14-10/2015/G2P4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1" name="Freeform 121">
              <a:extLst>
                <a:ext uri="{FF2B5EF4-FFF2-40B4-BE49-F238E27FC236}">
                  <a16:creationId xmlns:a16="http://schemas.microsoft.com/office/drawing/2014/main" id="{A310DDE0-4F13-DDD0-D356-5DD92A656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6" y="3709988"/>
              <a:ext cx="6350" cy="39688"/>
            </a:xfrm>
            <a:custGeom>
              <a:avLst/>
              <a:gdLst>
                <a:gd name="T0" fmla="*/ 0 w 4"/>
                <a:gd name="T1" fmla="*/ 25 h 25"/>
                <a:gd name="T2" fmla="*/ 0 w 4"/>
                <a:gd name="T3" fmla="*/ 0 h 25"/>
                <a:gd name="T4" fmla="*/ 4 w 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5">
                  <a:moveTo>
                    <a:pt x="0" y="25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2" name="Rectangle 122">
              <a:extLst>
                <a:ext uri="{FF2B5EF4-FFF2-40B4-BE49-F238E27FC236}">
                  <a16:creationId xmlns:a16="http://schemas.microsoft.com/office/drawing/2014/main" id="{9C58E1EA-1E68-7465-FF6A-700639CEBA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5676" y="3759200"/>
              <a:ext cx="135096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MG729831.1 RVA Hu/CHN/13-146/2013/GxP4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3" name="Freeform 123">
              <a:extLst>
                <a:ext uri="{FF2B5EF4-FFF2-40B4-BE49-F238E27FC236}">
                  <a16:creationId xmlns:a16="http://schemas.microsoft.com/office/drawing/2014/main" id="{5838AB91-340B-4528-6974-F56E7D1C4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6" y="3752850"/>
              <a:ext cx="49213" cy="36513"/>
            </a:xfrm>
            <a:custGeom>
              <a:avLst/>
              <a:gdLst>
                <a:gd name="T0" fmla="*/ 0 w 31"/>
                <a:gd name="T1" fmla="*/ 0 h 23"/>
                <a:gd name="T2" fmla="*/ 0 w 31"/>
                <a:gd name="T3" fmla="*/ 23 h 23"/>
                <a:gd name="T4" fmla="*/ 31 w 31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3">
                  <a:moveTo>
                    <a:pt x="0" y="0"/>
                  </a:moveTo>
                  <a:lnTo>
                    <a:pt x="0" y="23"/>
                  </a:lnTo>
                  <a:lnTo>
                    <a:pt x="31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4" name="Line 124">
              <a:extLst>
                <a:ext uri="{FF2B5EF4-FFF2-40B4-BE49-F238E27FC236}">
                  <a16:creationId xmlns:a16="http://schemas.microsoft.com/office/drawing/2014/main" id="{782F3573-43F9-765D-7324-42B456B308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8526" y="3709988"/>
              <a:ext cx="0" cy="793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5" name="Freeform 125">
              <a:extLst>
                <a:ext uri="{FF2B5EF4-FFF2-40B4-BE49-F238E27FC236}">
                  <a16:creationId xmlns:a16="http://schemas.microsoft.com/office/drawing/2014/main" id="{61FA5ABE-22AA-1F9E-BA83-F5BB9915F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1" y="3632200"/>
              <a:ext cx="9525" cy="77788"/>
            </a:xfrm>
            <a:custGeom>
              <a:avLst/>
              <a:gdLst>
                <a:gd name="T0" fmla="*/ 0 w 6"/>
                <a:gd name="T1" fmla="*/ 0 h 49"/>
                <a:gd name="T2" fmla="*/ 0 w 6"/>
                <a:gd name="T3" fmla="*/ 49 h 49"/>
                <a:gd name="T4" fmla="*/ 6 w 6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9">
                  <a:moveTo>
                    <a:pt x="0" y="0"/>
                  </a:moveTo>
                  <a:lnTo>
                    <a:pt x="0" y="49"/>
                  </a:lnTo>
                  <a:lnTo>
                    <a:pt x="6" y="4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6" name="Freeform 126">
              <a:extLst>
                <a:ext uri="{FF2B5EF4-FFF2-40B4-BE49-F238E27FC236}">
                  <a16:creationId xmlns:a16="http://schemas.microsoft.com/office/drawing/2014/main" id="{25E3831A-CCFC-263B-95CC-31C61E121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726" y="3492500"/>
              <a:ext cx="41275" cy="136525"/>
            </a:xfrm>
            <a:custGeom>
              <a:avLst/>
              <a:gdLst>
                <a:gd name="T0" fmla="*/ 0 w 26"/>
                <a:gd name="T1" fmla="*/ 0 h 86"/>
                <a:gd name="T2" fmla="*/ 0 w 26"/>
                <a:gd name="T3" fmla="*/ 86 h 86"/>
                <a:gd name="T4" fmla="*/ 26 w 26"/>
                <a:gd name="T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86">
                  <a:moveTo>
                    <a:pt x="0" y="0"/>
                  </a:moveTo>
                  <a:lnTo>
                    <a:pt x="0" y="86"/>
                  </a:lnTo>
                  <a:lnTo>
                    <a:pt x="26" y="8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7" name="Freeform 127">
              <a:extLst>
                <a:ext uri="{FF2B5EF4-FFF2-40B4-BE49-F238E27FC236}">
                  <a16:creationId xmlns:a16="http://schemas.microsoft.com/office/drawing/2014/main" id="{F6E31544-757F-449A-D280-50B505017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9" y="2302"/>
              <a:ext cx="15875" cy="3889820"/>
            </a:xfrm>
            <a:custGeom>
              <a:avLst/>
              <a:gdLst>
                <a:gd name="T0" fmla="*/ 0 w 10"/>
                <a:gd name="T1" fmla="*/ 0 h 2354"/>
                <a:gd name="T2" fmla="*/ 10 w 10"/>
                <a:gd name="T3" fmla="*/ 0 h 2354"/>
                <a:gd name="T4" fmla="*/ 10 w 10"/>
                <a:gd name="T5" fmla="*/ 2354 h 2354"/>
                <a:gd name="T6" fmla="*/ 0 w 10"/>
                <a:gd name="T7" fmla="*/ 2354 h 2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354">
                  <a:moveTo>
                    <a:pt x="0" y="0"/>
                  </a:moveTo>
                  <a:lnTo>
                    <a:pt x="10" y="0"/>
                  </a:lnTo>
                  <a:lnTo>
                    <a:pt x="10" y="2354"/>
                  </a:lnTo>
                  <a:lnTo>
                    <a:pt x="0" y="235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8" name="Rectangle 128">
              <a:extLst>
                <a:ext uri="{FF2B5EF4-FFF2-40B4-BE49-F238E27FC236}">
                  <a16:creationId xmlns:a16="http://schemas.microsoft.com/office/drawing/2014/main" id="{6B3BC052-90C9-8735-3DF0-4F2D941E6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9052" y="1920875"/>
              <a:ext cx="32385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Lineage-IV</a:t>
              </a:r>
              <a:endParaRPr kumimoji="0" lang="en-US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9" name="Line 129">
              <a:extLst>
                <a:ext uri="{FF2B5EF4-FFF2-40B4-BE49-F238E27FC236}">
                  <a16:creationId xmlns:a16="http://schemas.microsoft.com/office/drawing/2014/main" id="{2C37A458-0FE4-E0CA-2E1F-AED8F2B624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57726" y="3352800"/>
              <a:ext cx="0" cy="142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0" name="Line 130">
              <a:extLst>
                <a:ext uri="{FF2B5EF4-FFF2-40B4-BE49-F238E27FC236}">
                  <a16:creationId xmlns:a16="http://schemas.microsoft.com/office/drawing/2014/main" id="{ACFA6318-ECD3-2242-2DDF-E0115244A7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8201" y="3489325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1" name="Rectangle 133">
              <a:extLst>
                <a:ext uri="{FF2B5EF4-FFF2-40B4-BE49-F238E27FC236}">
                  <a16:creationId xmlns:a16="http://schemas.microsoft.com/office/drawing/2014/main" id="{01D018CC-35DA-06DC-015B-5760B828F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2176" y="3838575"/>
              <a:ext cx="1487488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MG981276.1 RVA/Human-wt/ITA/AN22/2016/G9P4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" name="Line 134">
              <a:extLst>
                <a:ext uri="{FF2B5EF4-FFF2-40B4-BE49-F238E27FC236}">
                  <a16:creationId xmlns:a16="http://schemas.microsoft.com/office/drawing/2014/main" id="{68D23A49-BDF9-5A20-C0B7-A85D9B71F5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8201" y="3868738"/>
              <a:ext cx="476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3" name="Line 135">
              <a:extLst>
                <a:ext uri="{FF2B5EF4-FFF2-40B4-BE49-F238E27FC236}">
                  <a16:creationId xmlns:a16="http://schemas.microsoft.com/office/drawing/2014/main" id="{B141A948-2389-8C3F-6CD8-FB7D85B01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8201" y="3492500"/>
              <a:ext cx="0" cy="193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4" name="Line 136">
              <a:extLst>
                <a:ext uri="{FF2B5EF4-FFF2-40B4-BE49-F238E27FC236}">
                  <a16:creationId xmlns:a16="http://schemas.microsoft.com/office/drawing/2014/main" id="{84D9C18F-517C-2274-CB9B-93CA05B52B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8201" y="3679825"/>
              <a:ext cx="0" cy="1889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5" name="Freeform 137">
              <a:extLst>
                <a:ext uri="{FF2B5EF4-FFF2-40B4-BE49-F238E27FC236}">
                  <a16:creationId xmlns:a16="http://schemas.microsoft.com/office/drawing/2014/main" id="{160A8176-8E3B-5322-93D2-B632310FE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863" y="3679825"/>
              <a:ext cx="33338" cy="239713"/>
            </a:xfrm>
            <a:custGeom>
              <a:avLst/>
              <a:gdLst>
                <a:gd name="T0" fmla="*/ 0 w 21"/>
                <a:gd name="T1" fmla="*/ 151 h 151"/>
                <a:gd name="T2" fmla="*/ 0 w 21"/>
                <a:gd name="T3" fmla="*/ 0 h 151"/>
                <a:gd name="T4" fmla="*/ 21 w 21"/>
                <a:gd name="T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1">
                  <a:moveTo>
                    <a:pt x="0" y="151"/>
                  </a:moveTo>
                  <a:lnTo>
                    <a:pt x="0" y="0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6" name="Rectangle 138">
              <a:extLst>
                <a:ext uri="{FF2B5EF4-FFF2-40B4-BE49-F238E27FC236}">
                  <a16:creationId xmlns:a16="http://schemas.microsoft.com/office/drawing/2014/main" id="{8330E24D-DEAE-BD4E-7F65-4B8E43C77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038" y="4002088"/>
              <a:ext cx="91122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P4 Lineage-III 2002-2017 (n=8)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7" name="Freeform 139">
              <a:extLst>
                <a:ext uri="{FF2B5EF4-FFF2-40B4-BE49-F238E27FC236}">
                  <a16:creationId xmlns:a16="http://schemas.microsoft.com/office/drawing/2014/main" id="{38706D81-A6A6-F9CB-47C4-29756FD1C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13" y="3922713"/>
              <a:ext cx="53975" cy="212725"/>
            </a:xfrm>
            <a:custGeom>
              <a:avLst/>
              <a:gdLst>
                <a:gd name="T0" fmla="*/ 0 w 34"/>
                <a:gd name="T1" fmla="*/ 69 h 134"/>
                <a:gd name="T2" fmla="*/ 0 w 34"/>
                <a:gd name="T3" fmla="*/ 65 h 134"/>
                <a:gd name="T4" fmla="*/ 34 w 34"/>
                <a:gd name="T5" fmla="*/ 0 h 134"/>
                <a:gd name="T6" fmla="*/ 34 w 34"/>
                <a:gd name="T7" fmla="*/ 134 h 134"/>
                <a:gd name="T8" fmla="*/ 0 w 34"/>
                <a:gd name="T9" fmla="*/ 6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4">
                  <a:moveTo>
                    <a:pt x="0" y="69"/>
                  </a:moveTo>
                  <a:lnTo>
                    <a:pt x="0" y="65"/>
                  </a:lnTo>
                  <a:lnTo>
                    <a:pt x="34" y="0"/>
                  </a:lnTo>
                  <a:lnTo>
                    <a:pt x="34" y="134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8" name="Line 140">
              <a:extLst>
                <a:ext uri="{FF2B5EF4-FFF2-40B4-BE49-F238E27FC236}">
                  <a16:creationId xmlns:a16="http://schemas.microsoft.com/office/drawing/2014/main" id="{5D7C0FAA-28D4-3DEE-C717-EA54324FAE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7563" y="4029075"/>
              <a:ext cx="539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9" name="Rectangle 141">
              <a:extLst>
                <a:ext uri="{FF2B5EF4-FFF2-40B4-BE49-F238E27FC236}">
                  <a16:creationId xmlns:a16="http://schemas.microsoft.com/office/drawing/2014/main" id="{FD998C00-0B36-307E-95B7-40051C8D0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1538" y="4268788"/>
              <a:ext cx="93027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P4 Lineage-V 2008-2012 (n=10)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0" name="Freeform 142">
              <a:extLst>
                <a:ext uri="{FF2B5EF4-FFF2-40B4-BE49-F238E27FC236}">
                  <a16:creationId xmlns:a16="http://schemas.microsoft.com/office/drawing/2014/main" id="{FC692E1B-2FFB-0A47-E6A7-0653E3D48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501" y="4162425"/>
              <a:ext cx="39688" cy="266700"/>
            </a:xfrm>
            <a:custGeom>
              <a:avLst/>
              <a:gdLst>
                <a:gd name="T0" fmla="*/ 0 w 25"/>
                <a:gd name="T1" fmla="*/ 86 h 168"/>
                <a:gd name="T2" fmla="*/ 0 w 25"/>
                <a:gd name="T3" fmla="*/ 82 h 168"/>
                <a:gd name="T4" fmla="*/ 25 w 25"/>
                <a:gd name="T5" fmla="*/ 0 h 168"/>
                <a:gd name="T6" fmla="*/ 25 w 25"/>
                <a:gd name="T7" fmla="*/ 168 h 168"/>
                <a:gd name="T8" fmla="*/ 0 w 25"/>
                <a:gd name="T9" fmla="*/ 8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68">
                  <a:moveTo>
                    <a:pt x="0" y="86"/>
                  </a:moveTo>
                  <a:lnTo>
                    <a:pt x="0" y="82"/>
                  </a:lnTo>
                  <a:lnTo>
                    <a:pt x="25" y="0"/>
                  </a:lnTo>
                  <a:lnTo>
                    <a:pt x="25" y="168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1" name="Line 143">
              <a:extLst>
                <a:ext uri="{FF2B5EF4-FFF2-40B4-BE49-F238E27FC236}">
                  <a16:creationId xmlns:a16="http://schemas.microsoft.com/office/drawing/2014/main" id="{848A5B1B-A41A-D12E-7808-A68B747F37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7563" y="4295775"/>
              <a:ext cx="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2" name="Line 144">
              <a:extLst>
                <a:ext uri="{FF2B5EF4-FFF2-40B4-BE49-F238E27FC236}">
                  <a16:creationId xmlns:a16="http://schemas.microsoft.com/office/drawing/2014/main" id="{1F50B49D-BF5C-DA37-67FC-1F5A713554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7563" y="4032250"/>
              <a:ext cx="0" cy="136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3" name="Line 145">
              <a:extLst>
                <a:ext uri="{FF2B5EF4-FFF2-40B4-BE49-F238E27FC236}">
                  <a16:creationId xmlns:a16="http://schemas.microsoft.com/office/drawing/2014/main" id="{587C5780-DE58-BFBA-292B-304F30B890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7563" y="4162425"/>
              <a:ext cx="0" cy="133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4" name="Freeform 146">
              <a:extLst>
                <a:ext uri="{FF2B5EF4-FFF2-40B4-BE49-F238E27FC236}">
                  <a16:creationId xmlns:a16="http://schemas.microsoft.com/office/drawing/2014/main" id="{44A69302-C13D-6B92-FE66-77B4623B0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863" y="3922713"/>
              <a:ext cx="12700" cy="239713"/>
            </a:xfrm>
            <a:custGeom>
              <a:avLst/>
              <a:gdLst>
                <a:gd name="T0" fmla="*/ 0 w 8"/>
                <a:gd name="T1" fmla="*/ 0 h 151"/>
                <a:gd name="T2" fmla="*/ 0 w 8"/>
                <a:gd name="T3" fmla="*/ 151 h 151"/>
                <a:gd name="T4" fmla="*/ 8 w 8"/>
                <a:gd name="T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51">
                  <a:moveTo>
                    <a:pt x="0" y="0"/>
                  </a:moveTo>
                  <a:lnTo>
                    <a:pt x="0" y="151"/>
                  </a:lnTo>
                  <a:lnTo>
                    <a:pt x="8" y="15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5" name="Freeform 147">
              <a:extLst>
                <a:ext uri="{FF2B5EF4-FFF2-40B4-BE49-F238E27FC236}">
                  <a16:creationId xmlns:a16="http://schemas.microsoft.com/office/drawing/2014/main" id="{4DD2FD6E-AE83-6CB4-E944-EE85C6A48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7551" y="3919538"/>
              <a:ext cx="87313" cy="287338"/>
            </a:xfrm>
            <a:custGeom>
              <a:avLst/>
              <a:gdLst>
                <a:gd name="T0" fmla="*/ 0 w 55"/>
                <a:gd name="T1" fmla="*/ 181 h 181"/>
                <a:gd name="T2" fmla="*/ 0 w 55"/>
                <a:gd name="T3" fmla="*/ 0 h 181"/>
                <a:gd name="T4" fmla="*/ 55 w 55"/>
                <a:gd name="T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181">
                  <a:moveTo>
                    <a:pt x="0" y="181"/>
                  </a:moveTo>
                  <a:lnTo>
                    <a:pt x="0" y="0"/>
                  </a:lnTo>
                  <a:lnTo>
                    <a:pt x="5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6" name="Rectangle 148">
              <a:extLst>
                <a:ext uri="{FF2B5EF4-FFF2-40B4-BE49-F238E27FC236}">
                  <a16:creationId xmlns:a16="http://schemas.microsoft.com/office/drawing/2014/main" id="{239EBF51-77CC-67EC-0AAD-2CA0E8F12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5351" y="4470400"/>
              <a:ext cx="87471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P4 Lineage-I 1976-1987 (n=3)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7" name="Freeform 149">
              <a:extLst>
                <a:ext uri="{FF2B5EF4-FFF2-40B4-BE49-F238E27FC236}">
                  <a16:creationId xmlns:a16="http://schemas.microsoft.com/office/drawing/2014/main" id="{BB5F5A4F-3273-1FA4-DE28-022E3975F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1" y="4456113"/>
              <a:ext cx="57150" cy="80963"/>
            </a:xfrm>
            <a:custGeom>
              <a:avLst/>
              <a:gdLst>
                <a:gd name="T0" fmla="*/ 0 w 36"/>
                <a:gd name="T1" fmla="*/ 27 h 51"/>
                <a:gd name="T2" fmla="*/ 0 w 36"/>
                <a:gd name="T3" fmla="*/ 23 h 51"/>
                <a:gd name="T4" fmla="*/ 36 w 36"/>
                <a:gd name="T5" fmla="*/ 0 h 51"/>
                <a:gd name="T6" fmla="*/ 36 w 36"/>
                <a:gd name="T7" fmla="*/ 51 h 51"/>
                <a:gd name="T8" fmla="*/ 0 w 36"/>
                <a:gd name="T9" fmla="*/ 2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1">
                  <a:moveTo>
                    <a:pt x="0" y="27"/>
                  </a:moveTo>
                  <a:lnTo>
                    <a:pt x="0" y="23"/>
                  </a:lnTo>
                  <a:lnTo>
                    <a:pt x="36" y="0"/>
                  </a:lnTo>
                  <a:lnTo>
                    <a:pt x="36" y="51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8" name="Line 150">
              <a:extLst>
                <a:ext uri="{FF2B5EF4-FFF2-40B4-BE49-F238E27FC236}">
                  <a16:creationId xmlns:a16="http://schemas.microsoft.com/office/drawing/2014/main" id="{9B3D6065-E8B4-4E28-F3DF-F891A1DB5B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7551" y="4495800"/>
              <a:ext cx="111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9" name="Line 151">
              <a:extLst>
                <a:ext uri="{FF2B5EF4-FFF2-40B4-BE49-F238E27FC236}">
                  <a16:creationId xmlns:a16="http://schemas.microsoft.com/office/drawing/2014/main" id="{81A83AB6-8B64-AD3B-32A6-54D72EBF67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27551" y="4206875"/>
              <a:ext cx="0" cy="2889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0" name="Freeform 152">
              <a:extLst>
                <a:ext uri="{FF2B5EF4-FFF2-40B4-BE49-F238E27FC236}">
                  <a16:creationId xmlns:a16="http://schemas.microsoft.com/office/drawing/2014/main" id="{0005017E-BEB2-DB0C-30E4-AD3CF923A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01" y="4206875"/>
              <a:ext cx="19050" cy="222250"/>
            </a:xfrm>
            <a:custGeom>
              <a:avLst/>
              <a:gdLst>
                <a:gd name="T0" fmla="*/ 0 w 12"/>
                <a:gd name="T1" fmla="*/ 140 h 140"/>
                <a:gd name="T2" fmla="*/ 0 w 12"/>
                <a:gd name="T3" fmla="*/ 0 h 140"/>
                <a:gd name="T4" fmla="*/ 12 w 12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40">
                  <a:moveTo>
                    <a:pt x="0" y="140"/>
                  </a:moveTo>
                  <a:lnTo>
                    <a:pt x="0" y="0"/>
                  </a:lnTo>
                  <a:lnTo>
                    <a:pt x="1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1" name="Rectangle 153">
              <a:extLst>
                <a:ext uri="{FF2B5EF4-FFF2-40B4-BE49-F238E27FC236}">
                  <a16:creationId xmlns:a16="http://schemas.microsoft.com/office/drawing/2014/main" id="{8B200F8D-F0E4-80A4-7839-61B05E061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376" y="4576763"/>
              <a:ext cx="890588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P4 Lineage-II 2000-2002 (n=2)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2" name="Freeform 154">
              <a:extLst>
                <a:ext uri="{FF2B5EF4-FFF2-40B4-BE49-F238E27FC236}">
                  <a16:creationId xmlns:a16="http://schemas.microsoft.com/office/drawing/2014/main" id="{0478954D-EE0D-3D52-D37E-A9E2AEB9B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4576763"/>
              <a:ext cx="96838" cy="52388"/>
            </a:xfrm>
            <a:custGeom>
              <a:avLst/>
              <a:gdLst>
                <a:gd name="T0" fmla="*/ 0 w 61"/>
                <a:gd name="T1" fmla="*/ 19 h 33"/>
                <a:gd name="T2" fmla="*/ 0 w 61"/>
                <a:gd name="T3" fmla="*/ 15 h 33"/>
                <a:gd name="T4" fmla="*/ 61 w 61"/>
                <a:gd name="T5" fmla="*/ 0 h 33"/>
                <a:gd name="T6" fmla="*/ 61 w 61"/>
                <a:gd name="T7" fmla="*/ 33 h 33"/>
                <a:gd name="T8" fmla="*/ 0 w 61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3">
                  <a:moveTo>
                    <a:pt x="0" y="19"/>
                  </a:moveTo>
                  <a:lnTo>
                    <a:pt x="0" y="15"/>
                  </a:lnTo>
                  <a:lnTo>
                    <a:pt x="61" y="0"/>
                  </a:lnTo>
                  <a:lnTo>
                    <a:pt x="61" y="33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3" name="Line 155">
              <a:extLst>
                <a:ext uri="{FF2B5EF4-FFF2-40B4-BE49-F238E27FC236}">
                  <a16:creationId xmlns:a16="http://schemas.microsoft.com/office/drawing/2014/main" id="{92B22E4A-29E3-5C89-FF32-27F1FF19D1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888" y="4603750"/>
              <a:ext cx="111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4" name="Rectangle 156">
              <a:extLst>
                <a:ext uri="{FF2B5EF4-FFF2-40B4-BE49-F238E27FC236}">
                  <a16:creationId xmlns:a16="http://schemas.microsoft.com/office/drawing/2014/main" id="{6152070D-4524-A5DF-D012-9722DA0E4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9001" y="4683125"/>
              <a:ext cx="750888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P4 Lineage-VI 2004 (n=2)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5" name="Freeform 157">
              <a:extLst>
                <a:ext uri="{FF2B5EF4-FFF2-40B4-BE49-F238E27FC236}">
                  <a16:creationId xmlns:a16="http://schemas.microsoft.com/office/drawing/2014/main" id="{C202F781-3AAF-A376-8ADA-33FC2A1CD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7876" y="4683125"/>
              <a:ext cx="103188" cy="53975"/>
            </a:xfrm>
            <a:custGeom>
              <a:avLst/>
              <a:gdLst>
                <a:gd name="T0" fmla="*/ 0 w 65"/>
                <a:gd name="T1" fmla="*/ 19 h 34"/>
                <a:gd name="T2" fmla="*/ 0 w 65"/>
                <a:gd name="T3" fmla="*/ 15 h 34"/>
                <a:gd name="T4" fmla="*/ 65 w 65"/>
                <a:gd name="T5" fmla="*/ 0 h 34"/>
                <a:gd name="T6" fmla="*/ 65 w 65"/>
                <a:gd name="T7" fmla="*/ 34 h 34"/>
                <a:gd name="T8" fmla="*/ 0 w 65"/>
                <a:gd name="T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4">
                  <a:moveTo>
                    <a:pt x="0" y="19"/>
                  </a:moveTo>
                  <a:lnTo>
                    <a:pt x="0" y="15"/>
                  </a:lnTo>
                  <a:lnTo>
                    <a:pt x="65" y="0"/>
                  </a:lnTo>
                  <a:lnTo>
                    <a:pt x="65" y="3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6" name="Line 158">
              <a:extLst>
                <a:ext uri="{FF2B5EF4-FFF2-40B4-BE49-F238E27FC236}">
                  <a16:creationId xmlns:a16="http://schemas.microsoft.com/office/drawing/2014/main" id="{43A20A2B-C5BD-65DC-3B1D-B637EBB737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888" y="4710113"/>
              <a:ext cx="238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7" name="Line 159">
              <a:extLst>
                <a:ext uri="{FF2B5EF4-FFF2-40B4-BE49-F238E27FC236}">
                  <a16:creationId xmlns:a16="http://schemas.microsoft.com/office/drawing/2014/main" id="{09FE9C26-2725-B821-BE50-15F1EDAE60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888" y="4606925"/>
              <a:ext cx="0" cy="555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8" name="Line 160">
              <a:extLst>
                <a:ext uri="{FF2B5EF4-FFF2-40B4-BE49-F238E27FC236}">
                  <a16:creationId xmlns:a16="http://schemas.microsoft.com/office/drawing/2014/main" id="{CDED9DAB-B77E-F842-0F4D-4AC53EE2F6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888" y="4656138"/>
              <a:ext cx="0" cy="539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9" name="Freeform 161">
              <a:extLst>
                <a:ext uri="{FF2B5EF4-FFF2-40B4-BE49-F238E27FC236}">
                  <a16:creationId xmlns:a16="http://schemas.microsoft.com/office/drawing/2014/main" id="{8149DD2D-F49B-B62A-1BCF-B70652A95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01" y="4432300"/>
              <a:ext cx="52388" cy="223838"/>
            </a:xfrm>
            <a:custGeom>
              <a:avLst/>
              <a:gdLst>
                <a:gd name="T0" fmla="*/ 0 w 33"/>
                <a:gd name="T1" fmla="*/ 0 h 141"/>
                <a:gd name="T2" fmla="*/ 0 w 33"/>
                <a:gd name="T3" fmla="*/ 141 h 141"/>
                <a:gd name="T4" fmla="*/ 33 w 33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41">
                  <a:moveTo>
                    <a:pt x="0" y="0"/>
                  </a:moveTo>
                  <a:lnTo>
                    <a:pt x="0" y="141"/>
                  </a:lnTo>
                  <a:lnTo>
                    <a:pt x="33" y="1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0" name="Freeform 162">
              <a:extLst>
                <a:ext uri="{FF2B5EF4-FFF2-40B4-BE49-F238E27FC236}">
                  <a16:creationId xmlns:a16="http://schemas.microsoft.com/office/drawing/2014/main" id="{8B99F1DA-73EC-D56F-6473-CB591C634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8463" y="4429125"/>
              <a:ext cx="300038" cy="187325"/>
            </a:xfrm>
            <a:custGeom>
              <a:avLst/>
              <a:gdLst>
                <a:gd name="T0" fmla="*/ 0 w 189"/>
                <a:gd name="T1" fmla="*/ 118 h 118"/>
                <a:gd name="T2" fmla="*/ 0 w 189"/>
                <a:gd name="T3" fmla="*/ 0 h 118"/>
                <a:gd name="T4" fmla="*/ 189 w 189"/>
                <a:gd name="T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9" h="118">
                  <a:moveTo>
                    <a:pt x="0" y="118"/>
                  </a:moveTo>
                  <a:lnTo>
                    <a:pt x="0" y="0"/>
                  </a:lnTo>
                  <a:lnTo>
                    <a:pt x="18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1" name="Freeform 163">
              <a:extLst>
                <a:ext uri="{FF2B5EF4-FFF2-40B4-BE49-F238E27FC236}">
                  <a16:creationId xmlns:a16="http://schemas.microsoft.com/office/drawing/2014/main" id="{B7C2BFDA-D802-F906-B8F1-E9A6DE0EA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4" y="4776788"/>
              <a:ext cx="15875" cy="52388"/>
            </a:xfrm>
            <a:custGeom>
              <a:avLst/>
              <a:gdLst>
                <a:gd name="T0" fmla="*/ 0 w 10"/>
                <a:gd name="T1" fmla="*/ 0 h 33"/>
                <a:gd name="T2" fmla="*/ 10 w 10"/>
                <a:gd name="T3" fmla="*/ 0 h 33"/>
                <a:gd name="T4" fmla="*/ 10 w 10"/>
                <a:gd name="T5" fmla="*/ 33 h 33"/>
                <a:gd name="T6" fmla="*/ 0 w 10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3">
                  <a:moveTo>
                    <a:pt x="0" y="0"/>
                  </a:moveTo>
                  <a:lnTo>
                    <a:pt x="10" y="0"/>
                  </a:lnTo>
                  <a:lnTo>
                    <a:pt x="10" y="33"/>
                  </a:lnTo>
                  <a:lnTo>
                    <a:pt x="0" y="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2" name="Rectangle 164">
              <a:extLst>
                <a:ext uri="{FF2B5EF4-FFF2-40B4-BE49-F238E27FC236}">
                  <a16:creationId xmlns:a16="http://schemas.microsoft.com/office/drawing/2014/main" id="{950DFD26-0BE6-FA58-E419-0160F6447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9964" y="4776788"/>
              <a:ext cx="247650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Distinct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3" name="Rectangle 165">
              <a:extLst>
                <a:ext uri="{FF2B5EF4-FFF2-40B4-BE49-F238E27FC236}">
                  <a16:creationId xmlns:a16="http://schemas.microsoft.com/office/drawing/2014/main" id="{6CD9EE55-A65A-E86E-C67C-0C3FB8D3C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6" y="4773613"/>
              <a:ext cx="159067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LC105111.1 RVA/Human-wt/JPN/MU14-12/2014/G2P4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4" name="Line 166">
              <a:extLst>
                <a:ext uri="{FF2B5EF4-FFF2-40B4-BE49-F238E27FC236}">
                  <a16:creationId xmlns:a16="http://schemas.microsoft.com/office/drawing/2014/main" id="{10F4E7FB-E3FA-B626-0152-59CEC345F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8463" y="4803775"/>
              <a:ext cx="4238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5" name="Freeform 167">
              <a:extLst>
                <a:ext uri="{FF2B5EF4-FFF2-40B4-BE49-F238E27FC236}">
                  <a16:creationId xmlns:a16="http://schemas.microsoft.com/office/drawing/2014/main" id="{D3028238-C5CF-D950-1E01-AB0F407B8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989" y="890"/>
              <a:ext cx="17463" cy="4845271"/>
            </a:xfrm>
            <a:custGeom>
              <a:avLst/>
              <a:gdLst>
                <a:gd name="T0" fmla="*/ 0 w 11"/>
                <a:gd name="T1" fmla="*/ 0 h 2992"/>
                <a:gd name="T2" fmla="*/ 11 w 11"/>
                <a:gd name="T3" fmla="*/ 0 h 2992"/>
                <a:gd name="T4" fmla="*/ 11 w 11"/>
                <a:gd name="T5" fmla="*/ 2992 h 2992"/>
                <a:gd name="T6" fmla="*/ 0 w 11"/>
                <a:gd name="T7" fmla="*/ 2992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2992">
                  <a:moveTo>
                    <a:pt x="0" y="0"/>
                  </a:moveTo>
                  <a:lnTo>
                    <a:pt x="11" y="0"/>
                  </a:lnTo>
                  <a:lnTo>
                    <a:pt x="11" y="2992"/>
                  </a:lnTo>
                  <a:lnTo>
                    <a:pt x="0" y="299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6" name="Rectangle 168">
              <a:extLst>
                <a:ext uri="{FF2B5EF4-FFF2-40B4-BE49-F238E27FC236}">
                  <a16:creationId xmlns:a16="http://schemas.microsoft.com/office/drawing/2014/main" id="{185434F7-1B8B-977D-116C-2ADCEFD24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1202" y="2428875"/>
              <a:ext cx="14922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P[4]</a:t>
              </a:r>
              <a:endParaRPr kumimoji="0" lang="en-US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7" name="Line 169">
              <a:extLst>
                <a:ext uri="{FF2B5EF4-FFF2-40B4-BE49-F238E27FC236}">
                  <a16:creationId xmlns:a16="http://schemas.microsoft.com/office/drawing/2014/main" id="{EECFB96E-A5DB-022B-CF25-ED9F1691A2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8463" y="4616450"/>
              <a:ext cx="0" cy="1873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8" name="Line 170">
              <a:extLst>
                <a:ext uri="{FF2B5EF4-FFF2-40B4-BE49-F238E27FC236}">
                  <a16:creationId xmlns:a16="http://schemas.microsoft.com/office/drawing/2014/main" id="{AD4A492A-61F9-2B54-5DDA-F9BE941B2D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3925" y="4616450"/>
              <a:ext cx="7445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9" name="Freeform 171">
              <a:extLst>
                <a:ext uri="{FF2B5EF4-FFF2-40B4-BE49-F238E27FC236}">
                  <a16:creationId xmlns:a16="http://schemas.microsoft.com/office/drawing/2014/main" id="{6D8038DC-5D5B-75D7-BDBF-FCBAFB31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1" y="4856163"/>
              <a:ext cx="17463" cy="53975"/>
            </a:xfrm>
            <a:custGeom>
              <a:avLst/>
              <a:gdLst>
                <a:gd name="T0" fmla="*/ 0 w 11"/>
                <a:gd name="T1" fmla="*/ 0 h 34"/>
                <a:gd name="T2" fmla="*/ 11 w 11"/>
                <a:gd name="T3" fmla="*/ 0 h 34"/>
                <a:gd name="T4" fmla="*/ 11 w 11"/>
                <a:gd name="T5" fmla="*/ 34 h 34"/>
                <a:gd name="T6" fmla="*/ 0 w 11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4">
                  <a:moveTo>
                    <a:pt x="0" y="0"/>
                  </a:moveTo>
                  <a:lnTo>
                    <a:pt x="11" y="0"/>
                  </a:lnTo>
                  <a:lnTo>
                    <a:pt x="11" y="34"/>
                  </a:lnTo>
                  <a:lnTo>
                    <a:pt x="0" y="3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0" name="Rectangle 172">
              <a:extLst>
                <a:ext uri="{FF2B5EF4-FFF2-40B4-BE49-F238E27FC236}">
                  <a16:creationId xmlns:a16="http://schemas.microsoft.com/office/drawing/2014/main" id="{B5ACC545-77C4-3D6A-A339-715961EE8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6151" y="4856163"/>
              <a:ext cx="31432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Lineage-II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1" name="Rectangle 173">
              <a:extLst>
                <a:ext uri="{FF2B5EF4-FFF2-40B4-BE49-F238E27FC236}">
                  <a16:creationId xmlns:a16="http://schemas.microsoft.com/office/drawing/2014/main" id="{D07E6787-FCA1-545A-7BBD-41EA6C0C4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488" y="4852988"/>
              <a:ext cx="152717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KR052749.1 RVA/Pig-tc/USA/LS00007/1975/G4P6 II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2" name="Line 174">
              <a:extLst>
                <a:ext uri="{FF2B5EF4-FFF2-40B4-BE49-F238E27FC236}">
                  <a16:creationId xmlns:a16="http://schemas.microsoft.com/office/drawing/2014/main" id="{E756C584-8096-9980-84E9-4751B31558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7000" y="4883150"/>
              <a:ext cx="7175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3" name="Rectangle 175">
              <a:extLst>
                <a:ext uri="{FF2B5EF4-FFF2-40B4-BE49-F238E27FC236}">
                  <a16:creationId xmlns:a16="http://schemas.microsoft.com/office/drawing/2014/main" id="{438F8C65-A6C2-BF42-FB5A-E515AA881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5013" y="4976813"/>
              <a:ext cx="914400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P4 Lineage-VI 2004-2013 (n=5)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4" name="Freeform 176">
              <a:extLst>
                <a:ext uri="{FF2B5EF4-FFF2-40B4-BE49-F238E27FC236}">
                  <a16:creationId xmlns:a16="http://schemas.microsoft.com/office/drawing/2014/main" id="{412783D0-8F28-07B8-453C-63CE6CCF7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613" y="4937125"/>
              <a:ext cx="400050" cy="133350"/>
            </a:xfrm>
            <a:custGeom>
              <a:avLst/>
              <a:gdLst>
                <a:gd name="T0" fmla="*/ 0 w 252"/>
                <a:gd name="T1" fmla="*/ 44 h 84"/>
                <a:gd name="T2" fmla="*/ 0 w 252"/>
                <a:gd name="T3" fmla="*/ 40 h 84"/>
                <a:gd name="T4" fmla="*/ 252 w 252"/>
                <a:gd name="T5" fmla="*/ 0 h 84"/>
                <a:gd name="T6" fmla="*/ 252 w 252"/>
                <a:gd name="T7" fmla="*/ 84 h 84"/>
                <a:gd name="T8" fmla="*/ 0 w 252"/>
                <a:gd name="T9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84">
                  <a:moveTo>
                    <a:pt x="0" y="44"/>
                  </a:moveTo>
                  <a:lnTo>
                    <a:pt x="0" y="40"/>
                  </a:lnTo>
                  <a:lnTo>
                    <a:pt x="252" y="0"/>
                  </a:lnTo>
                  <a:lnTo>
                    <a:pt x="252" y="8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5" name="Line 177">
              <a:extLst>
                <a:ext uri="{FF2B5EF4-FFF2-40B4-BE49-F238E27FC236}">
                  <a16:creationId xmlns:a16="http://schemas.microsoft.com/office/drawing/2014/main" id="{D03E561D-FA2E-F808-B1EA-F5AFE151B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1463" y="5003800"/>
              <a:ext cx="523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6" name="Freeform 178">
              <a:extLst>
                <a:ext uri="{FF2B5EF4-FFF2-40B4-BE49-F238E27FC236}">
                  <a16:creationId xmlns:a16="http://schemas.microsoft.com/office/drawing/2014/main" id="{50C67622-77C9-2C3D-DC2D-31BB98ED0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9" y="5097463"/>
              <a:ext cx="17463" cy="52388"/>
            </a:xfrm>
            <a:custGeom>
              <a:avLst/>
              <a:gdLst>
                <a:gd name="T0" fmla="*/ 0 w 11"/>
                <a:gd name="T1" fmla="*/ 0 h 33"/>
                <a:gd name="T2" fmla="*/ 11 w 11"/>
                <a:gd name="T3" fmla="*/ 0 h 33"/>
                <a:gd name="T4" fmla="*/ 11 w 11"/>
                <a:gd name="T5" fmla="*/ 33 h 33"/>
                <a:gd name="T6" fmla="*/ 0 w 11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3">
                  <a:moveTo>
                    <a:pt x="0" y="0"/>
                  </a:moveTo>
                  <a:lnTo>
                    <a:pt x="11" y="0"/>
                  </a:lnTo>
                  <a:lnTo>
                    <a:pt x="11" y="33"/>
                  </a:lnTo>
                  <a:lnTo>
                    <a:pt x="0" y="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7" name="Rectangle 179">
              <a:extLst>
                <a:ext uri="{FF2B5EF4-FFF2-40B4-BE49-F238E27FC236}">
                  <a16:creationId xmlns:a16="http://schemas.microsoft.com/office/drawing/2014/main" id="{812DD5E3-EADE-1638-6B52-02BC298CA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9339" y="5097463"/>
              <a:ext cx="247650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Distinct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8" name="Rectangle 180">
              <a:extLst>
                <a:ext uri="{FF2B5EF4-FFF2-40B4-BE49-F238E27FC236}">
                  <a16:creationId xmlns:a16="http://schemas.microsoft.com/office/drawing/2014/main" id="{DA95E2E9-68C1-C930-9BB0-ED4261C44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5826" y="5092700"/>
              <a:ext cx="1635126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AB938247.1 RVA/Human-tc/MWI/MAL40/2007/G12P6 III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9" name="Line 181">
              <a:extLst>
                <a:ext uri="{FF2B5EF4-FFF2-40B4-BE49-F238E27FC236}">
                  <a16:creationId xmlns:a16="http://schemas.microsoft.com/office/drawing/2014/main" id="{58996C00-F186-802C-1C6F-917AE9C671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1463" y="5122863"/>
              <a:ext cx="6064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0" name="Line 182">
              <a:extLst>
                <a:ext uri="{FF2B5EF4-FFF2-40B4-BE49-F238E27FC236}">
                  <a16:creationId xmlns:a16="http://schemas.microsoft.com/office/drawing/2014/main" id="{4DC04AE6-4B72-3736-99A6-3388095E4A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1463" y="5006975"/>
              <a:ext cx="0" cy="635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1" name="Line 183">
              <a:extLst>
                <a:ext uri="{FF2B5EF4-FFF2-40B4-BE49-F238E27FC236}">
                  <a16:creationId xmlns:a16="http://schemas.microsoft.com/office/drawing/2014/main" id="{FFF3E3AD-F9ED-02A2-FA6B-55ADFF6598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1463" y="5064125"/>
              <a:ext cx="0" cy="587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2" name="Freeform 184">
              <a:extLst>
                <a:ext uri="{FF2B5EF4-FFF2-40B4-BE49-F238E27FC236}">
                  <a16:creationId xmlns:a16="http://schemas.microsoft.com/office/drawing/2014/main" id="{E0D746CB-5D51-3424-8B10-3016EACAD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5064125"/>
              <a:ext cx="69850" cy="130175"/>
            </a:xfrm>
            <a:custGeom>
              <a:avLst/>
              <a:gdLst>
                <a:gd name="T0" fmla="*/ 0 w 44"/>
                <a:gd name="T1" fmla="*/ 82 h 82"/>
                <a:gd name="T2" fmla="*/ 0 w 44"/>
                <a:gd name="T3" fmla="*/ 0 h 82"/>
                <a:gd name="T4" fmla="*/ 44 w 44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82">
                  <a:moveTo>
                    <a:pt x="0" y="82"/>
                  </a:moveTo>
                  <a:lnTo>
                    <a:pt x="0" y="0"/>
                  </a:lnTo>
                  <a:lnTo>
                    <a:pt x="4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3" name="Freeform 185">
              <a:extLst>
                <a:ext uri="{FF2B5EF4-FFF2-40B4-BE49-F238E27FC236}">
                  <a16:creationId xmlns:a16="http://schemas.microsoft.com/office/drawing/2014/main" id="{A075414F-F659-06FD-69C8-51B89AD5C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5814" y="5176838"/>
              <a:ext cx="17463" cy="53975"/>
            </a:xfrm>
            <a:custGeom>
              <a:avLst/>
              <a:gdLst>
                <a:gd name="T0" fmla="*/ 0 w 11"/>
                <a:gd name="T1" fmla="*/ 0 h 34"/>
                <a:gd name="T2" fmla="*/ 11 w 11"/>
                <a:gd name="T3" fmla="*/ 0 h 34"/>
                <a:gd name="T4" fmla="*/ 11 w 11"/>
                <a:gd name="T5" fmla="*/ 34 h 34"/>
                <a:gd name="T6" fmla="*/ 0 w 11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4">
                  <a:moveTo>
                    <a:pt x="0" y="0"/>
                  </a:moveTo>
                  <a:lnTo>
                    <a:pt x="11" y="0"/>
                  </a:lnTo>
                  <a:lnTo>
                    <a:pt x="11" y="34"/>
                  </a:lnTo>
                  <a:lnTo>
                    <a:pt x="0" y="3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4" name="Rectangle 186">
              <a:extLst>
                <a:ext uri="{FF2B5EF4-FFF2-40B4-BE49-F238E27FC236}">
                  <a16:creationId xmlns:a16="http://schemas.microsoft.com/office/drawing/2014/main" id="{47744418-D961-1911-50DF-A03AEB399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2964" y="5176838"/>
              <a:ext cx="29686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Lineage-I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5" name="Rectangle 187">
              <a:extLst>
                <a:ext uri="{FF2B5EF4-FFF2-40B4-BE49-F238E27FC236}">
                  <a16:creationId xmlns:a16="http://schemas.microsoft.com/office/drawing/2014/main" id="{3E78CC59-8FAD-FCA5-082D-7B64137CC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2151" y="5173663"/>
              <a:ext cx="1611313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MN106124.1 RVA/Human-wt/CHN/Z2761/2019/G12P6 I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6" name="Line 188">
              <a:extLst>
                <a:ext uri="{FF2B5EF4-FFF2-40B4-BE49-F238E27FC236}">
                  <a16:creationId xmlns:a16="http://schemas.microsoft.com/office/drawing/2014/main" id="{86740542-17BD-BA46-78D2-3B711C8A90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1163" y="5203825"/>
              <a:ext cx="273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7" name="Rectangle 189">
              <a:extLst>
                <a:ext uri="{FF2B5EF4-FFF2-40B4-BE49-F238E27FC236}">
                  <a16:creationId xmlns:a16="http://schemas.microsoft.com/office/drawing/2014/main" id="{DCF68B16-2BB7-CAB8-2939-5CBF628B9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1551" y="5297488"/>
              <a:ext cx="896938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P6 Lineage-V 2007-2014 (n=5)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8" name="Freeform 190">
              <a:extLst>
                <a:ext uri="{FF2B5EF4-FFF2-40B4-BE49-F238E27FC236}">
                  <a16:creationId xmlns:a16="http://schemas.microsoft.com/office/drawing/2014/main" id="{915D8807-0395-9DB4-FE93-464C0989A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501" y="5256213"/>
              <a:ext cx="266700" cy="133350"/>
            </a:xfrm>
            <a:custGeom>
              <a:avLst/>
              <a:gdLst>
                <a:gd name="T0" fmla="*/ 0 w 168"/>
                <a:gd name="T1" fmla="*/ 45 h 84"/>
                <a:gd name="T2" fmla="*/ 0 w 168"/>
                <a:gd name="T3" fmla="*/ 40 h 84"/>
                <a:gd name="T4" fmla="*/ 168 w 168"/>
                <a:gd name="T5" fmla="*/ 0 h 84"/>
                <a:gd name="T6" fmla="*/ 168 w 168"/>
                <a:gd name="T7" fmla="*/ 84 h 84"/>
                <a:gd name="T8" fmla="*/ 0 w 168"/>
                <a:gd name="T9" fmla="*/ 4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84">
                  <a:moveTo>
                    <a:pt x="0" y="45"/>
                  </a:moveTo>
                  <a:lnTo>
                    <a:pt x="0" y="40"/>
                  </a:lnTo>
                  <a:lnTo>
                    <a:pt x="168" y="0"/>
                  </a:lnTo>
                  <a:lnTo>
                    <a:pt x="168" y="8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9" name="Line 191">
              <a:extLst>
                <a:ext uri="{FF2B5EF4-FFF2-40B4-BE49-F238E27FC236}">
                  <a16:creationId xmlns:a16="http://schemas.microsoft.com/office/drawing/2014/main" id="{B11959CA-E089-6148-7B6C-C46A9F12B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4200" y="5322888"/>
              <a:ext cx="111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0" name="Rectangle 192">
              <a:extLst>
                <a:ext uri="{FF2B5EF4-FFF2-40B4-BE49-F238E27FC236}">
                  <a16:creationId xmlns:a16="http://schemas.microsoft.com/office/drawing/2014/main" id="{DD1B42AA-DAC5-EA08-5D41-7C71AC758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2188" y="5430838"/>
              <a:ext cx="744538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P4 Lineage-III 2007 (n=3)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1" name="Freeform 193">
              <a:extLst>
                <a:ext uri="{FF2B5EF4-FFF2-40B4-BE49-F238E27FC236}">
                  <a16:creationId xmlns:a16="http://schemas.microsoft.com/office/drawing/2014/main" id="{CA7AD2A2-D8E4-14FE-2E08-6C8CBC33E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163" y="5416550"/>
              <a:ext cx="193675" cy="80963"/>
            </a:xfrm>
            <a:custGeom>
              <a:avLst/>
              <a:gdLst>
                <a:gd name="T0" fmla="*/ 0 w 122"/>
                <a:gd name="T1" fmla="*/ 28 h 51"/>
                <a:gd name="T2" fmla="*/ 0 w 122"/>
                <a:gd name="T3" fmla="*/ 23 h 51"/>
                <a:gd name="T4" fmla="*/ 122 w 122"/>
                <a:gd name="T5" fmla="*/ 0 h 51"/>
                <a:gd name="T6" fmla="*/ 122 w 122"/>
                <a:gd name="T7" fmla="*/ 51 h 51"/>
                <a:gd name="T8" fmla="*/ 0 w 122"/>
                <a:gd name="T9" fmla="*/ 2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51">
                  <a:moveTo>
                    <a:pt x="0" y="28"/>
                  </a:moveTo>
                  <a:lnTo>
                    <a:pt x="0" y="23"/>
                  </a:lnTo>
                  <a:lnTo>
                    <a:pt x="122" y="0"/>
                  </a:lnTo>
                  <a:lnTo>
                    <a:pt x="122" y="5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2" name="Line 194">
              <a:extLst>
                <a:ext uri="{FF2B5EF4-FFF2-40B4-BE49-F238E27FC236}">
                  <a16:creationId xmlns:a16="http://schemas.microsoft.com/office/drawing/2014/main" id="{8B797DB4-2B7B-9BDB-D451-6C9157E5DC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1526" y="545782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3" name="Rectangle 195">
              <a:extLst>
                <a:ext uri="{FF2B5EF4-FFF2-40B4-BE49-F238E27FC236}">
                  <a16:creationId xmlns:a16="http://schemas.microsoft.com/office/drawing/2014/main" id="{E9E6A56F-C44B-C5B1-8AD2-B1FCA87E9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1701" y="5519738"/>
              <a:ext cx="1531938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OK244003.1 RVA/Human-wt/THA/B4401/2017/G3P6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4" name="Freeform 196">
              <a:extLst>
                <a:ext uri="{FF2B5EF4-FFF2-40B4-BE49-F238E27FC236}">
                  <a16:creationId xmlns:a16="http://schemas.microsoft.com/office/drawing/2014/main" id="{6C1FD287-1BD4-3B68-3A10-44041C466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13" y="5549900"/>
              <a:ext cx="20638" cy="133350"/>
            </a:xfrm>
            <a:custGeom>
              <a:avLst/>
              <a:gdLst>
                <a:gd name="T0" fmla="*/ 0 w 13"/>
                <a:gd name="T1" fmla="*/ 84 h 84"/>
                <a:gd name="T2" fmla="*/ 0 w 13"/>
                <a:gd name="T3" fmla="*/ 0 h 84"/>
                <a:gd name="T4" fmla="*/ 13 w 13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4">
                  <a:moveTo>
                    <a:pt x="0" y="84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5" name="Rectangle 197">
              <a:extLst>
                <a:ext uri="{FF2B5EF4-FFF2-40B4-BE49-F238E27FC236}">
                  <a16:creationId xmlns:a16="http://schemas.microsoft.com/office/drawing/2014/main" id="{AB38E935-DF01-75C7-A306-C6AC9D64B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163" y="5600700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RVA/Human-wt/IDN/SOEP-735/2021/G9P6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6" name="Freeform 198">
              <a:extLst>
                <a:ext uri="{FF2B5EF4-FFF2-40B4-BE49-F238E27FC236}">
                  <a16:creationId xmlns:a16="http://schemas.microsoft.com/office/drawing/2014/main" id="{2186DD2E-DB22-8E3F-4B36-507404CB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6" y="5630863"/>
              <a:ext cx="0" cy="39688"/>
            </a:xfrm>
            <a:custGeom>
              <a:avLst/>
              <a:gdLst>
                <a:gd name="T0" fmla="*/ 25 h 25"/>
                <a:gd name="T1" fmla="*/ 0 h 25"/>
                <a:gd name="T2" fmla="*/ 0 h 2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5">
                  <a:moveTo>
                    <a:pt x="0" y="2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7" name="Rectangle 199">
              <a:extLst>
                <a:ext uri="{FF2B5EF4-FFF2-40B4-BE49-F238E27FC236}">
                  <a16:creationId xmlns:a16="http://schemas.microsoft.com/office/drawing/2014/main" id="{E8D197A1-3CA1-14D0-ECCF-E9979BD8C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163" y="5680075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RVA/Human-wt/IDN/SOEP-740/2022/G9P6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8" name="Freeform 200">
              <a:extLst>
                <a:ext uri="{FF2B5EF4-FFF2-40B4-BE49-F238E27FC236}">
                  <a16:creationId xmlns:a16="http://schemas.microsoft.com/office/drawing/2014/main" id="{D84909E0-0639-3908-FAB2-FD96983FA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1226" y="5673725"/>
              <a:ext cx="0" cy="36513"/>
            </a:xfrm>
            <a:custGeom>
              <a:avLst/>
              <a:gdLst>
                <a:gd name="T0" fmla="*/ 0 h 23"/>
                <a:gd name="T1" fmla="*/ 23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9" name="Freeform 201">
              <a:extLst>
                <a:ext uri="{FF2B5EF4-FFF2-40B4-BE49-F238E27FC236}">
                  <a16:creationId xmlns:a16="http://schemas.microsoft.com/office/drawing/2014/main" id="{17061E14-A5DD-6D52-A4BE-471A7B666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6" y="5670550"/>
              <a:ext cx="25400" cy="146050"/>
            </a:xfrm>
            <a:custGeom>
              <a:avLst/>
              <a:gdLst>
                <a:gd name="T0" fmla="*/ 0 w 16"/>
                <a:gd name="T1" fmla="*/ 92 h 92"/>
                <a:gd name="T2" fmla="*/ 0 w 16"/>
                <a:gd name="T3" fmla="*/ 0 h 92"/>
                <a:gd name="T4" fmla="*/ 16 w 16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92">
                  <a:moveTo>
                    <a:pt x="0" y="92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0" name="Rectangle 202">
              <a:extLst>
                <a:ext uri="{FF2B5EF4-FFF2-40B4-BE49-F238E27FC236}">
                  <a16:creationId xmlns:a16="http://schemas.microsoft.com/office/drawing/2014/main" id="{AAE4767D-F7DD-844D-3E9B-E36AA4A7F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1226" y="5761038"/>
              <a:ext cx="1557338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LC469337.1 RVA/Human-wt/IDN/STM415/2017/G3P6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1" name="Freeform 203">
              <a:extLst>
                <a:ext uri="{FF2B5EF4-FFF2-40B4-BE49-F238E27FC236}">
                  <a16:creationId xmlns:a16="http://schemas.microsoft.com/office/drawing/2014/main" id="{B6C4AAA3-85EF-B659-C297-BD5682FE1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6" y="5791200"/>
              <a:ext cx="6350" cy="39688"/>
            </a:xfrm>
            <a:custGeom>
              <a:avLst/>
              <a:gdLst>
                <a:gd name="T0" fmla="*/ 0 w 4"/>
                <a:gd name="T1" fmla="*/ 25 h 25"/>
                <a:gd name="T2" fmla="*/ 0 w 4"/>
                <a:gd name="T3" fmla="*/ 0 h 25"/>
                <a:gd name="T4" fmla="*/ 4 w 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5">
                  <a:moveTo>
                    <a:pt x="0" y="25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2" name="Rectangle 204">
              <a:extLst>
                <a:ext uri="{FF2B5EF4-FFF2-40B4-BE49-F238E27FC236}">
                  <a16:creationId xmlns:a16="http://schemas.microsoft.com/office/drawing/2014/main" id="{5FCECFF9-21D4-67DA-8DF8-B8F39195D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5513" y="5840413"/>
              <a:ext cx="1487488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LC597319.1 RVA/Human-wt/IDN/SOGA42/2017/P6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3" name="Freeform 206">
              <a:extLst>
                <a:ext uri="{FF2B5EF4-FFF2-40B4-BE49-F238E27FC236}">
                  <a16:creationId xmlns:a16="http://schemas.microsoft.com/office/drawing/2014/main" id="{CCE7EC23-7FF1-5C82-0C39-66D84B9B5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5834063"/>
              <a:ext cx="20638" cy="36513"/>
            </a:xfrm>
            <a:custGeom>
              <a:avLst/>
              <a:gdLst>
                <a:gd name="T0" fmla="*/ 0 w 13"/>
                <a:gd name="T1" fmla="*/ 0 h 23"/>
                <a:gd name="T2" fmla="*/ 0 w 13"/>
                <a:gd name="T3" fmla="*/ 23 h 23"/>
                <a:gd name="T4" fmla="*/ 13 w 13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3">
                  <a:moveTo>
                    <a:pt x="0" y="0"/>
                  </a:moveTo>
                  <a:lnTo>
                    <a:pt x="0" y="23"/>
                  </a:lnTo>
                  <a:lnTo>
                    <a:pt x="13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4" name="Freeform 207">
              <a:extLst>
                <a:ext uri="{FF2B5EF4-FFF2-40B4-BE49-F238E27FC236}">
                  <a16:creationId xmlns:a16="http://schemas.microsoft.com/office/drawing/2014/main" id="{D208F379-82E8-9B46-C17F-A7B596DF0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350" y="5830888"/>
              <a:ext cx="3175" cy="136525"/>
            </a:xfrm>
            <a:custGeom>
              <a:avLst/>
              <a:gdLst>
                <a:gd name="T0" fmla="*/ 0 w 2"/>
                <a:gd name="T1" fmla="*/ 86 h 86"/>
                <a:gd name="T2" fmla="*/ 0 w 2"/>
                <a:gd name="T3" fmla="*/ 0 h 86"/>
                <a:gd name="T4" fmla="*/ 2 w 2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6">
                  <a:moveTo>
                    <a:pt x="0" y="86"/>
                  </a:move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5" name="Rectangle 208">
              <a:extLst>
                <a:ext uri="{FF2B5EF4-FFF2-40B4-BE49-F238E27FC236}">
                  <a16:creationId xmlns:a16="http://schemas.microsoft.com/office/drawing/2014/main" id="{B8D3E5DA-5879-8EE3-1626-4384D5741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1225" y="5921375"/>
              <a:ext cx="1423988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KJ560502.1 RVA/Hu/CNMC104/USA/2011/G3P6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6" name="Freeform 209">
              <a:extLst>
                <a:ext uri="{FF2B5EF4-FFF2-40B4-BE49-F238E27FC236}">
                  <a16:creationId xmlns:a16="http://schemas.microsoft.com/office/drawing/2014/main" id="{7E7CAA3B-8808-2B71-2D44-008852DC8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5" y="5949950"/>
              <a:ext cx="0" cy="153988"/>
            </a:xfrm>
            <a:custGeom>
              <a:avLst/>
              <a:gdLst>
                <a:gd name="T0" fmla="*/ 97 h 97"/>
                <a:gd name="T1" fmla="*/ 0 h 97"/>
                <a:gd name="T2" fmla="*/ 0 h 9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7">
                  <a:moveTo>
                    <a:pt x="0" y="9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7" name="Rectangle 210">
              <a:extLst>
                <a:ext uri="{FF2B5EF4-FFF2-40B4-BE49-F238E27FC236}">
                  <a16:creationId xmlns:a16="http://schemas.microsoft.com/office/drawing/2014/main" id="{D6FE1D49-2EFB-311B-1842-C899B950C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1225" y="6000750"/>
              <a:ext cx="1704975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KX632257.1 RVA/Human-wt/UGA/MUL-13-308/2013/G8P6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8" name="Freeform 211">
              <a:extLst>
                <a:ext uri="{FF2B5EF4-FFF2-40B4-BE49-F238E27FC236}">
                  <a16:creationId xmlns:a16="http://schemas.microsoft.com/office/drawing/2014/main" id="{5E9A0F02-C772-5325-2247-8C7274284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5" y="6030913"/>
              <a:ext cx="0" cy="112713"/>
            </a:xfrm>
            <a:custGeom>
              <a:avLst/>
              <a:gdLst>
                <a:gd name="T0" fmla="*/ 71 h 71"/>
                <a:gd name="T1" fmla="*/ 0 h 71"/>
                <a:gd name="T2" fmla="*/ 0 h 7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1">
                  <a:moveTo>
                    <a:pt x="0" y="7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9" name="Rectangle 212">
              <a:extLst>
                <a:ext uri="{FF2B5EF4-FFF2-40B4-BE49-F238E27FC236}">
                  <a16:creationId xmlns:a16="http://schemas.microsoft.com/office/drawing/2014/main" id="{45569ED1-BE17-5DB6-AEA3-B96179A77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338" y="6080125"/>
              <a:ext cx="1390650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KJ560499.1 RVA/Hu/CNMC10/USA/2011/G3P6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0" name="Freeform 213">
              <a:extLst>
                <a:ext uri="{FF2B5EF4-FFF2-40B4-BE49-F238E27FC236}">
                  <a16:creationId xmlns:a16="http://schemas.microsoft.com/office/drawing/2014/main" id="{7B855527-E340-E4F8-1F52-34A7EC7EB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6110288"/>
              <a:ext cx="6350" cy="150813"/>
            </a:xfrm>
            <a:custGeom>
              <a:avLst/>
              <a:gdLst>
                <a:gd name="T0" fmla="*/ 0 w 4"/>
                <a:gd name="T1" fmla="*/ 95 h 95"/>
                <a:gd name="T2" fmla="*/ 0 w 4"/>
                <a:gd name="T3" fmla="*/ 0 h 95"/>
                <a:gd name="T4" fmla="*/ 4 w 4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5">
                  <a:moveTo>
                    <a:pt x="0" y="95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1" name="Rectangle 214">
              <a:extLst>
                <a:ext uri="{FF2B5EF4-FFF2-40B4-BE49-F238E27FC236}">
                  <a16:creationId xmlns:a16="http://schemas.microsoft.com/office/drawing/2014/main" id="{0149A768-6BF5-5A7E-DFBC-2AF6C8B08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038" y="6161088"/>
              <a:ext cx="1701800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MZ066071.1 RVA/Human-wt/BEN/3001607673/2017/G3P6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2" name="Freeform 215">
              <a:extLst>
                <a:ext uri="{FF2B5EF4-FFF2-40B4-BE49-F238E27FC236}">
                  <a16:creationId xmlns:a16="http://schemas.microsoft.com/office/drawing/2014/main" id="{FA4513BC-380B-108A-79D2-6C2389ED3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163" y="6191250"/>
              <a:ext cx="9525" cy="39688"/>
            </a:xfrm>
            <a:custGeom>
              <a:avLst/>
              <a:gdLst>
                <a:gd name="T0" fmla="*/ 0 w 6"/>
                <a:gd name="T1" fmla="*/ 25 h 25"/>
                <a:gd name="T2" fmla="*/ 0 w 6"/>
                <a:gd name="T3" fmla="*/ 0 h 25"/>
                <a:gd name="T4" fmla="*/ 6 w 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5">
                  <a:moveTo>
                    <a:pt x="0" y="25"/>
                  </a:move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3" name="Rectangle 216">
              <a:extLst>
                <a:ext uri="{FF2B5EF4-FFF2-40B4-BE49-F238E27FC236}">
                  <a16:creationId xmlns:a16="http://schemas.microsoft.com/office/drawing/2014/main" id="{A16F8767-ADCB-C789-6D99-607DECD3B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5513" y="6240463"/>
              <a:ext cx="1701800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MZ066104.1 RVA/Human-wt/BEN/3001607688/2018/G3P6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4" name="Freeform 217">
              <a:extLst>
                <a:ext uri="{FF2B5EF4-FFF2-40B4-BE49-F238E27FC236}">
                  <a16:creationId xmlns:a16="http://schemas.microsoft.com/office/drawing/2014/main" id="{E79CCDD5-5101-EBD9-2D95-2C51F6167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163" y="6234113"/>
              <a:ext cx="0" cy="36513"/>
            </a:xfrm>
            <a:custGeom>
              <a:avLst/>
              <a:gdLst>
                <a:gd name="T0" fmla="*/ 0 h 23"/>
                <a:gd name="T1" fmla="*/ 23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5" name="Freeform 218">
              <a:extLst>
                <a:ext uri="{FF2B5EF4-FFF2-40B4-BE49-F238E27FC236}">
                  <a16:creationId xmlns:a16="http://schemas.microsoft.com/office/drawing/2014/main" id="{67C86709-FCD2-5EA7-360D-FE1F7961F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6230938"/>
              <a:ext cx="11113" cy="90488"/>
            </a:xfrm>
            <a:custGeom>
              <a:avLst/>
              <a:gdLst>
                <a:gd name="T0" fmla="*/ 0 w 7"/>
                <a:gd name="T1" fmla="*/ 57 h 57"/>
                <a:gd name="T2" fmla="*/ 0 w 7"/>
                <a:gd name="T3" fmla="*/ 0 h 57"/>
                <a:gd name="T4" fmla="*/ 7 w 7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7">
                  <a:moveTo>
                    <a:pt x="0" y="57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6" name="Rectangle 219">
              <a:extLst>
                <a:ext uri="{FF2B5EF4-FFF2-40B4-BE49-F238E27FC236}">
                  <a16:creationId xmlns:a16="http://schemas.microsoft.com/office/drawing/2014/main" id="{19E5223D-61D4-DFB5-2A3B-13E316473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5675" y="6321425"/>
              <a:ext cx="1571625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LC260230 RVA/Human-wt/IDN/SOEP-156/2016/G3P6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" name="Freeform 220">
              <a:extLst>
                <a:ext uri="{FF2B5EF4-FFF2-40B4-BE49-F238E27FC236}">
                  <a16:creationId xmlns:a16="http://schemas.microsoft.com/office/drawing/2014/main" id="{4303E17B-C095-28CE-11F7-AA4F08AC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6351588"/>
              <a:ext cx="22225" cy="58738"/>
            </a:xfrm>
            <a:custGeom>
              <a:avLst/>
              <a:gdLst>
                <a:gd name="T0" fmla="*/ 0 w 14"/>
                <a:gd name="T1" fmla="*/ 37 h 37"/>
                <a:gd name="T2" fmla="*/ 0 w 14"/>
                <a:gd name="T3" fmla="*/ 0 h 37"/>
                <a:gd name="T4" fmla="*/ 14 w 1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37">
                  <a:moveTo>
                    <a:pt x="0" y="37"/>
                  </a:move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8" name="Rectangle 221">
              <a:extLst>
                <a:ext uri="{FF2B5EF4-FFF2-40B4-BE49-F238E27FC236}">
                  <a16:creationId xmlns:a16="http://schemas.microsoft.com/office/drawing/2014/main" id="{A75E0FAA-2D8C-F258-BD1C-16476EF89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038" y="6400800"/>
              <a:ext cx="114133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DQ172840.1 RVA/Human/ITA/I200/1997/G2P4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9" name="Freeform 222">
              <a:extLst>
                <a:ext uri="{FF2B5EF4-FFF2-40B4-BE49-F238E27FC236}">
                  <a16:creationId xmlns:a16="http://schemas.microsoft.com/office/drawing/2014/main" id="{36346849-F319-FFFD-7F8D-DF3E3BD61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688" y="6430963"/>
              <a:ext cx="0" cy="39688"/>
            </a:xfrm>
            <a:custGeom>
              <a:avLst/>
              <a:gdLst>
                <a:gd name="T0" fmla="*/ 25 h 25"/>
                <a:gd name="T1" fmla="*/ 0 h 25"/>
                <a:gd name="T2" fmla="*/ 0 h 2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5">
                  <a:moveTo>
                    <a:pt x="0" y="2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0" name="Rectangle 223">
              <a:extLst>
                <a:ext uri="{FF2B5EF4-FFF2-40B4-BE49-F238E27FC236}">
                  <a16:creationId xmlns:a16="http://schemas.microsoft.com/office/drawing/2014/main" id="{C862AEB4-F8B9-8295-8681-29A04A47F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038" y="6481763"/>
              <a:ext cx="1601788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LC260226.1 RVA/Human-wt/IDN/SOEP128/2016/G3P6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1" name="Freeform 224">
              <a:extLst>
                <a:ext uri="{FF2B5EF4-FFF2-40B4-BE49-F238E27FC236}">
                  <a16:creationId xmlns:a16="http://schemas.microsoft.com/office/drawing/2014/main" id="{9F482487-2697-57C2-BED5-55022BF46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688" y="6473825"/>
              <a:ext cx="0" cy="36513"/>
            </a:xfrm>
            <a:custGeom>
              <a:avLst/>
              <a:gdLst>
                <a:gd name="T0" fmla="*/ 0 h 23"/>
                <a:gd name="T1" fmla="*/ 23 h 23"/>
                <a:gd name="T2" fmla="*/ 2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">
                  <a:moveTo>
                    <a:pt x="0" y="0"/>
                  </a:moveTo>
                  <a:lnTo>
                    <a:pt x="0" y="23"/>
                  </a:lnTo>
                  <a:lnTo>
                    <a:pt x="0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2" name="Freeform 225">
              <a:extLst>
                <a:ext uri="{FF2B5EF4-FFF2-40B4-BE49-F238E27FC236}">
                  <a16:creationId xmlns:a16="http://schemas.microsoft.com/office/drawing/2014/main" id="{F4CEF755-0F9B-3A3E-62BA-5BD7C12C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6415088"/>
              <a:ext cx="3175" cy="55563"/>
            </a:xfrm>
            <a:custGeom>
              <a:avLst/>
              <a:gdLst>
                <a:gd name="T0" fmla="*/ 0 w 2"/>
                <a:gd name="T1" fmla="*/ 0 h 35"/>
                <a:gd name="T2" fmla="*/ 0 w 2"/>
                <a:gd name="T3" fmla="*/ 35 h 35"/>
                <a:gd name="T4" fmla="*/ 2 w 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5">
                  <a:moveTo>
                    <a:pt x="0" y="0"/>
                  </a:moveTo>
                  <a:lnTo>
                    <a:pt x="0" y="35"/>
                  </a:lnTo>
                  <a:lnTo>
                    <a:pt x="2" y="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3" name="Freeform 226">
              <a:extLst>
                <a:ext uri="{FF2B5EF4-FFF2-40B4-BE49-F238E27FC236}">
                  <a16:creationId xmlns:a16="http://schemas.microsoft.com/office/drawing/2014/main" id="{DE48DFF3-D846-F18B-0442-6C85911AA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050" y="6324600"/>
              <a:ext cx="17463" cy="85725"/>
            </a:xfrm>
            <a:custGeom>
              <a:avLst/>
              <a:gdLst>
                <a:gd name="T0" fmla="*/ 0 w 11"/>
                <a:gd name="T1" fmla="*/ 0 h 54"/>
                <a:gd name="T2" fmla="*/ 0 w 11"/>
                <a:gd name="T3" fmla="*/ 54 h 54"/>
                <a:gd name="T4" fmla="*/ 11 w 11"/>
                <a:gd name="T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4">
                  <a:moveTo>
                    <a:pt x="0" y="0"/>
                  </a:moveTo>
                  <a:lnTo>
                    <a:pt x="0" y="54"/>
                  </a:lnTo>
                  <a:lnTo>
                    <a:pt x="11" y="5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4" name="Line 227">
              <a:extLst>
                <a:ext uri="{FF2B5EF4-FFF2-40B4-BE49-F238E27FC236}">
                  <a16:creationId xmlns:a16="http://schemas.microsoft.com/office/drawing/2014/main" id="{58AD3A1A-FE37-8435-9CC4-CB0CAF4FFC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8050" y="6261100"/>
              <a:ext cx="0" cy="149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5" name="Freeform 228">
              <a:extLst>
                <a:ext uri="{FF2B5EF4-FFF2-40B4-BE49-F238E27FC236}">
                  <a16:creationId xmlns:a16="http://schemas.microsoft.com/office/drawing/2014/main" id="{655A59F3-F55A-1D3A-0B80-624E4CAF7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5" y="6146800"/>
              <a:ext cx="3175" cy="114300"/>
            </a:xfrm>
            <a:custGeom>
              <a:avLst/>
              <a:gdLst>
                <a:gd name="T0" fmla="*/ 0 w 2"/>
                <a:gd name="T1" fmla="*/ 0 h 72"/>
                <a:gd name="T2" fmla="*/ 0 w 2"/>
                <a:gd name="T3" fmla="*/ 72 h 72"/>
                <a:gd name="T4" fmla="*/ 2 w 2"/>
                <a:gd name="T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2">
                  <a:moveTo>
                    <a:pt x="0" y="0"/>
                  </a:moveTo>
                  <a:lnTo>
                    <a:pt x="0" y="72"/>
                  </a:lnTo>
                  <a:lnTo>
                    <a:pt x="2" y="7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6" name="Line 229">
              <a:extLst>
                <a:ext uri="{FF2B5EF4-FFF2-40B4-BE49-F238E27FC236}">
                  <a16:creationId xmlns:a16="http://schemas.microsoft.com/office/drawing/2014/main" id="{EBA5A8E2-CBCE-1A32-B0ED-C545855540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4875" y="6103938"/>
              <a:ext cx="0" cy="157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7" name="Freeform 230">
              <a:extLst>
                <a:ext uri="{FF2B5EF4-FFF2-40B4-BE49-F238E27FC236}">
                  <a16:creationId xmlns:a16="http://schemas.microsoft.com/office/drawing/2014/main" id="{53F6F615-95DC-78AE-2B8D-1806E31C6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350" y="5970588"/>
              <a:ext cx="9525" cy="133350"/>
            </a:xfrm>
            <a:custGeom>
              <a:avLst/>
              <a:gdLst>
                <a:gd name="T0" fmla="*/ 0 w 6"/>
                <a:gd name="T1" fmla="*/ 0 h 84"/>
                <a:gd name="T2" fmla="*/ 0 w 6"/>
                <a:gd name="T3" fmla="*/ 84 h 84"/>
                <a:gd name="T4" fmla="*/ 6 w 6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4">
                  <a:moveTo>
                    <a:pt x="0" y="0"/>
                  </a:moveTo>
                  <a:lnTo>
                    <a:pt x="0" y="84"/>
                  </a:lnTo>
                  <a:lnTo>
                    <a:pt x="6" y="8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8" name="Freeform 231">
              <a:extLst>
                <a:ext uri="{FF2B5EF4-FFF2-40B4-BE49-F238E27FC236}">
                  <a16:creationId xmlns:a16="http://schemas.microsoft.com/office/drawing/2014/main" id="{CC2FA521-6F23-BEBD-BE86-C8D05E441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5" y="5821363"/>
              <a:ext cx="9525" cy="146050"/>
            </a:xfrm>
            <a:custGeom>
              <a:avLst/>
              <a:gdLst>
                <a:gd name="T0" fmla="*/ 0 w 6"/>
                <a:gd name="T1" fmla="*/ 0 h 92"/>
                <a:gd name="T2" fmla="*/ 0 w 6"/>
                <a:gd name="T3" fmla="*/ 92 h 92"/>
                <a:gd name="T4" fmla="*/ 6 w 6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2">
                  <a:moveTo>
                    <a:pt x="0" y="0"/>
                  </a:moveTo>
                  <a:lnTo>
                    <a:pt x="0" y="92"/>
                  </a:lnTo>
                  <a:lnTo>
                    <a:pt x="6" y="9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9" name="Freeform 232">
              <a:extLst>
                <a:ext uri="{FF2B5EF4-FFF2-40B4-BE49-F238E27FC236}">
                  <a16:creationId xmlns:a16="http://schemas.microsoft.com/office/drawing/2014/main" id="{84A41AEC-1B7E-213C-CD0E-971430EB9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13" y="5686425"/>
              <a:ext cx="11113" cy="130175"/>
            </a:xfrm>
            <a:custGeom>
              <a:avLst/>
              <a:gdLst>
                <a:gd name="T0" fmla="*/ 0 w 7"/>
                <a:gd name="T1" fmla="*/ 0 h 82"/>
                <a:gd name="T2" fmla="*/ 0 w 7"/>
                <a:gd name="T3" fmla="*/ 82 h 82"/>
                <a:gd name="T4" fmla="*/ 7 w 7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2">
                  <a:moveTo>
                    <a:pt x="0" y="0"/>
                  </a:moveTo>
                  <a:lnTo>
                    <a:pt x="0" y="82"/>
                  </a:lnTo>
                  <a:lnTo>
                    <a:pt x="7" y="8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0" name="Freeform 233">
              <a:extLst>
                <a:ext uri="{FF2B5EF4-FFF2-40B4-BE49-F238E27FC236}">
                  <a16:creationId xmlns:a16="http://schemas.microsoft.com/office/drawing/2014/main" id="{02BE3709-F6B9-DE0F-4EC9-4469A8B80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3609" y="5524500"/>
              <a:ext cx="17463" cy="1012825"/>
            </a:xfrm>
            <a:custGeom>
              <a:avLst/>
              <a:gdLst>
                <a:gd name="T0" fmla="*/ 0 w 11"/>
                <a:gd name="T1" fmla="*/ 0 h 638"/>
                <a:gd name="T2" fmla="*/ 11 w 11"/>
                <a:gd name="T3" fmla="*/ 0 h 638"/>
                <a:gd name="T4" fmla="*/ 11 w 11"/>
                <a:gd name="T5" fmla="*/ 638 h 638"/>
                <a:gd name="T6" fmla="*/ 0 w 11"/>
                <a:gd name="T7" fmla="*/ 63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38">
                  <a:moveTo>
                    <a:pt x="0" y="0"/>
                  </a:moveTo>
                  <a:lnTo>
                    <a:pt x="11" y="0"/>
                  </a:lnTo>
                  <a:lnTo>
                    <a:pt x="11" y="638"/>
                  </a:lnTo>
                  <a:lnTo>
                    <a:pt x="0" y="6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1" name="Rectangle 234">
              <a:extLst>
                <a:ext uri="{FF2B5EF4-FFF2-40B4-BE49-F238E27FC236}">
                  <a16:creationId xmlns:a16="http://schemas.microsoft.com/office/drawing/2014/main" id="{E44C3E9F-E6B6-4452-06F5-02BAF5533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0759" y="6003925"/>
              <a:ext cx="32380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Lineage-IV</a:t>
              </a:r>
              <a:endParaRPr kumimoji="0" lang="en-US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12" name="Line 235">
              <a:extLst>
                <a:ext uri="{FF2B5EF4-FFF2-40B4-BE49-F238E27FC236}">
                  <a16:creationId xmlns:a16="http://schemas.microsoft.com/office/drawing/2014/main" id="{6D0BF726-8170-916E-A66E-9507B92C27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1525" y="5683250"/>
              <a:ext cx="1031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3" name="Line 236">
              <a:extLst>
                <a:ext uri="{FF2B5EF4-FFF2-40B4-BE49-F238E27FC236}">
                  <a16:creationId xmlns:a16="http://schemas.microsoft.com/office/drawing/2014/main" id="{3B3836E4-361E-92AB-0C7A-145C357CB6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1525" y="5461000"/>
              <a:ext cx="0" cy="1158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4" name="Line 237">
              <a:extLst>
                <a:ext uri="{FF2B5EF4-FFF2-40B4-BE49-F238E27FC236}">
                  <a16:creationId xmlns:a16="http://schemas.microsoft.com/office/drawing/2014/main" id="{45AD2B6C-23CD-C25A-2131-74D9D4AF38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1525" y="5570538"/>
              <a:ext cx="0" cy="1127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" name="Freeform 238">
              <a:extLst>
                <a:ext uri="{FF2B5EF4-FFF2-40B4-BE49-F238E27FC236}">
                  <a16:creationId xmlns:a16="http://schemas.microsoft.com/office/drawing/2014/main" id="{09A4CE10-6E5D-CE20-BA05-8DDEAD134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200" y="5449888"/>
              <a:ext cx="187325" cy="120650"/>
            </a:xfrm>
            <a:custGeom>
              <a:avLst/>
              <a:gdLst>
                <a:gd name="T0" fmla="*/ 0 w 118"/>
                <a:gd name="T1" fmla="*/ 0 h 76"/>
                <a:gd name="T2" fmla="*/ 0 w 118"/>
                <a:gd name="T3" fmla="*/ 76 h 76"/>
                <a:gd name="T4" fmla="*/ 118 w 118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" h="76">
                  <a:moveTo>
                    <a:pt x="0" y="0"/>
                  </a:moveTo>
                  <a:lnTo>
                    <a:pt x="0" y="76"/>
                  </a:lnTo>
                  <a:lnTo>
                    <a:pt x="118" y="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6" name="Line 239">
              <a:extLst>
                <a:ext uri="{FF2B5EF4-FFF2-40B4-BE49-F238E27FC236}">
                  <a16:creationId xmlns:a16="http://schemas.microsoft.com/office/drawing/2014/main" id="{D696C3F6-63FA-8A7C-6B43-00952A006A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4200" y="5327650"/>
              <a:ext cx="0" cy="1254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" name="Freeform 240">
              <a:extLst>
                <a:ext uri="{FF2B5EF4-FFF2-40B4-BE49-F238E27FC236}">
                  <a16:creationId xmlns:a16="http://schemas.microsoft.com/office/drawing/2014/main" id="{F2AC1E02-CCBE-16C3-2808-B89762B63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1163" y="5327650"/>
              <a:ext cx="173038" cy="119063"/>
            </a:xfrm>
            <a:custGeom>
              <a:avLst/>
              <a:gdLst>
                <a:gd name="T0" fmla="*/ 0 w 109"/>
                <a:gd name="T1" fmla="*/ 0 h 75"/>
                <a:gd name="T2" fmla="*/ 0 w 109"/>
                <a:gd name="T3" fmla="*/ 75 h 75"/>
                <a:gd name="T4" fmla="*/ 109 w 109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75">
                  <a:moveTo>
                    <a:pt x="0" y="0"/>
                  </a:moveTo>
                  <a:lnTo>
                    <a:pt x="0" y="75"/>
                  </a:lnTo>
                  <a:lnTo>
                    <a:pt x="109" y="7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" name="Line 241">
              <a:extLst>
                <a:ext uri="{FF2B5EF4-FFF2-40B4-BE49-F238E27FC236}">
                  <a16:creationId xmlns:a16="http://schemas.microsoft.com/office/drawing/2014/main" id="{7B03269E-5683-6A41-63AD-4042ED45A2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1163" y="5207000"/>
              <a:ext cx="0" cy="1238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9" name="Freeform 242">
              <a:extLst>
                <a:ext uri="{FF2B5EF4-FFF2-40B4-BE49-F238E27FC236}">
                  <a16:creationId xmlns:a16="http://schemas.microsoft.com/office/drawing/2014/main" id="{5561435E-B4E4-FA32-7DB4-5C2928F99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5197475"/>
              <a:ext cx="209550" cy="125413"/>
            </a:xfrm>
            <a:custGeom>
              <a:avLst/>
              <a:gdLst>
                <a:gd name="T0" fmla="*/ 0 w 132"/>
                <a:gd name="T1" fmla="*/ 0 h 79"/>
                <a:gd name="T2" fmla="*/ 0 w 132"/>
                <a:gd name="T3" fmla="*/ 79 h 79"/>
                <a:gd name="T4" fmla="*/ 132 w 132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79">
                  <a:moveTo>
                    <a:pt x="0" y="0"/>
                  </a:moveTo>
                  <a:lnTo>
                    <a:pt x="0" y="79"/>
                  </a:lnTo>
                  <a:lnTo>
                    <a:pt x="132" y="7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" name="Freeform 243">
              <a:extLst>
                <a:ext uri="{FF2B5EF4-FFF2-40B4-BE49-F238E27FC236}">
                  <a16:creationId xmlns:a16="http://schemas.microsoft.com/office/drawing/2014/main" id="{5BB97410-FFAA-1BD5-9954-8F44D93D9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000" y="5040313"/>
              <a:ext cx="74613" cy="153988"/>
            </a:xfrm>
            <a:custGeom>
              <a:avLst/>
              <a:gdLst>
                <a:gd name="T0" fmla="*/ 0 w 47"/>
                <a:gd name="T1" fmla="*/ 0 h 97"/>
                <a:gd name="T2" fmla="*/ 0 w 47"/>
                <a:gd name="T3" fmla="*/ 97 h 97"/>
                <a:gd name="T4" fmla="*/ 47 w 47"/>
                <a:gd name="T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97">
                  <a:moveTo>
                    <a:pt x="0" y="0"/>
                  </a:moveTo>
                  <a:lnTo>
                    <a:pt x="0" y="97"/>
                  </a:lnTo>
                  <a:lnTo>
                    <a:pt x="47" y="9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1" name="Freeform 244">
              <a:extLst>
                <a:ext uri="{FF2B5EF4-FFF2-40B4-BE49-F238E27FC236}">
                  <a16:creationId xmlns:a16="http://schemas.microsoft.com/office/drawing/2014/main" id="{2EAA9952-42C9-5D98-2C78-CCB124AE4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8398" y="4856163"/>
              <a:ext cx="17463" cy="1681163"/>
            </a:xfrm>
            <a:custGeom>
              <a:avLst/>
              <a:gdLst>
                <a:gd name="T0" fmla="*/ 0 w 11"/>
                <a:gd name="T1" fmla="*/ 0 h 1059"/>
                <a:gd name="T2" fmla="*/ 11 w 11"/>
                <a:gd name="T3" fmla="*/ 0 h 1059"/>
                <a:gd name="T4" fmla="*/ 11 w 11"/>
                <a:gd name="T5" fmla="*/ 1059 h 1059"/>
                <a:gd name="T6" fmla="*/ 0 w 11"/>
                <a:gd name="T7" fmla="*/ 1059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59">
                  <a:moveTo>
                    <a:pt x="0" y="0"/>
                  </a:moveTo>
                  <a:lnTo>
                    <a:pt x="11" y="0"/>
                  </a:lnTo>
                  <a:lnTo>
                    <a:pt x="11" y="1059"/>
                  </a:lnTo>
                  <a:lnTo>
                    <a:pt x="0" y="105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" name="Rectangle 245">
              <a:extLst>
                <a:ext uri="{FF2B5EF4-FFF2-40B4-BE49-F238E27FC236}">
                  <a16:creationId xmlns:a16="http://schemas.microsoft.com/office/drawing/2014/main" id="{077789FC-90EC-B648-8A98-B45169A93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5548" y="5670550"/>
              <a:ext cx="149080" cy="92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</a:rPr>
                <a:t>P[6]</a:t>
              </a:r>
              <a:endParaRPr kumimoji="0" lang="en-US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23" name="Line 246">
              <a:extLst>
                <a:ext uri="{FF2B5EF4-FFF2-40B4-BE49-F238E27FC236}">
                  <a16:creationId xmlns:a16="http://schemas.microsoft.com/office/drawing/2014/main" id="{6F9D07CB-5B91-D3EA-7BD1-BA397B4941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7000" y="4886325"/>
              <a:ext cx="0" cy="157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" name="Line 247">
              <a:extLst>
                <a:ext uri="{FF2B5EF4-FFF2-40B4-BE49-F238E27FC236}">
                  <a16:creationId xmlns:a16="http://schemas.microsoft.com/office/drawing/2014/main" id="{F263D263-766E-2727-9F9C-D6951497FD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3925" y="5037138"/>
              <a:ext cx="4730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5" name="Line 248">
              <a:extLst>
                <a:ext uri="{FF2B5EF4-FFF2-40B4-BE49-F238E27FC236}">
                  <a16:creationId xmlns:a16="http://schemas.microsoft.com/office/drawing/2014/main" id="{F1898D56-DF30-94FC-B75E-70D447F720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3925" y="4619625"/>
              <a:ext cx="0" cy="2143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6" name="Line 249">
              <a:extLst>
                <a:ext uri="{FF2B5EF4-FFF2-40B4-BE49-F238E27FC236}">
                  <a16:creationId xmlns:a16="http://schemas.microsoft.com/office/drawing/2014/main" id="{946A62DC-B902-4B10-80B5-81175F6BA5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3925" y="4826000"/>
              <a:ext cx="0" cy="2111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7" name="Rectangle 250">
              <a:extLst>
                <a:ext uri="{FF2B5EF4-FFF2-40B4-BE49-F238E27FC236}">
                  <a16:creationId xmlns:a16="http://schemas.microsoft.com/office/drawing/2014/main" id="{BED30232-F864-032F-B076-A3EE2DD2A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1063" y="6491288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9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8" name="Rectangle 252">
              <a:extLst>
                <a:ext uri="{FF2B5EF4-FFF2-40B4-BE49-F238E27FC236}">
                  <a16:creationId xmlns:a16="http://schemas.microsoft.com/office/drawing/2014/main" id="{1294030D-7A75-AE41-9A3C-0CD22344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188" y="6173788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9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9" name="Rectangle 253">
              <a:extLst>
                <a:ext uri="{FF2B5EF4-FFF2-40B4-BE49-F238E27FC236}">
                  <a16:creationId xmlns:a16="http://schemas.microsoft.com/office/drawing/2014/main" id="{D9FE4827-9BC6-4B8D-8353-F1E105179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488" y="5613400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0" name="Rectangle 258">
              <a:extLst>
                <a:ext uri="{FF2B5EF4-FFF2-40B4-BE49-F238E27FC236}">
                  <a16:creationId xmlns:a16="http://schemas.microsoft.com/office/drawing/2014/main" id="{83039B6E-14C9-467D-85A6-475ABB22F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850" y="5837238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1" name="Rectangle 259">
              <a:extLst>
                <a:ext uri="{FF2B5EF4-FFF2-40B4-BE49-F238E27FC236}">
                  <a16:creationId xmlns:a16="http://schemas.microsoft.com/office/drawing/2014/main" id="{0A92C9E3-6B78-CE43-085F-748B991B9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4388" y="5703888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8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2" name="Rectangle 260">
              <a:extLst>
                <a:ext uri="{FF2B5EF4-FFF2-40B4-BE49-F238E27FC236}">
                  <a16:creationId xmlns:a16="http://schemas.microsoft.com/office/drawing/2014/main" id="{2E4D3A98-517D-CD0A-C338-84C0DDFED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1838" y="5400675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9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3" name="Rectangle 261">
              <a:extLst>
                <a:ext uri="{FF2B5EF4-FFF2-40B4-BE49-F238E27FC236}">
                  <a16:creationId xmlns:a16="http://schemas.microsoft.com/office/drawing/2014/main" id="{928D9416-1C14-1FE5-DC62-A3AD625CC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1200" y="5591175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4" name="Rectangle 262">
              <a:extLst>
                <a:ext uri="{FF2B5EF4-FFF2-40B4-BE49-F238E27FC236}">
                  <a16:creationId xmlns:a16="http://schemas.microsoft.com/office/drawing/2014/main" id="{81C27A12-DDFB-F016-3A7E-94E0E6ED8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175" y="5267325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8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5" name="Rectangle 263">
              <a:extLst>
                <a:ext uri="{FF2B5EF4-FFF2-40B4-BE49-F238E27FC236}">
                  <a16:creationId xmlns:a16="http://schemas.microsoft.com/office/drawing/2014/main" id="{A30DDCA3-4723-7240-403B-7FF3FF29A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5463" y="5467350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6" name="Rectangle 265">
              <a:extLst>
                <a:ext uri="{FF2B5EF4-FFF2-40B4-BE49-F238E27FC236}">
                  <a16:creationId xmlns:a16="http://schemas.microsoft.com/office/drawing/2014/main" id="{E9F5BC6D-0FAA-A17B-A549-C78CD89AA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8288" y="4946650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7" name="Rectangle 268">
              <a:extLst>
                <a:ext uri="{FF2B5EF4-FFF2-40B4-BE49-F238E27FC236}">
                  <a16:creationId xmlns:a16="http://schemas.microsoft.com/office/drawing/2014/main" id="{52AE1BE8-D1F7-ECE8-6950-9121D4EF8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7500" y="4559300"/>
              <a:ext cx="79375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8" name="Rectangle 269">
              <a:extLst>
                <a:ext uri="{FF2B5EF4-FFF2-40B4-BE49-F238E27FC236}">
                  <a16:creationId xmlns:a16="http://schemas.microsoft.com/office/drawing/2014/main" id="{47DA1355-34A1-AD36-ABBC-EE69C5D16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863" y="4546600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9" name="Rectangle 270">
              <a:extLst>
                <a:ext uri="{FF2B5EF4-FFF2-40B4-BE49-F238E27FC236}">
                  <a16:creationId xmlns:a16="http://schemas.microsoft.com/office/drawing/2014/main" id="{A86EB322-7F72-20DF-9DF3-E9E6622D0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1525" y="4516438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0" name="Rectangle 271">
              <a:extLst>
                <a:ext uri="{FF2B5EF4-FFF2-40B4-BE49-F238E27FC236}">
                  <a16:creationId xmlns:a16="http://schemas.microsoft.com/office/drawing/2014/main" id="{783E1F66-9410-95B3-E4C2-9380A42BF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550" y="4729163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1" name="Rectangle 272">
              <a:extLst>
                <a:ext uri="{FF2B5EF4-FFF2-40B4-BE49-F238E27FC236}">
                  <a16:creationId xmlns:a16="http://schemas.microsoft.com/office/drawing/2014/main" id="{3C400DB1-C32F-F5CF-D9C1-16365DA69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2150" y="4676775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2" name="Rectangle 273">
              <a:extLst>
                <a:ext uri="{FF2B5EF4-FFF2-40B4-BE49-F238E27FC236}">
                  <a16:creationId xmlns:a16="http://schemas.microsoft.com/office/drawing/2014/main" id="{602F2202-ED84-FCCE-106A-96A7A099E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175" y="4373563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3" name="Rectangle 275">
              <a:extLst>
                <a:ext uri="{FF2B5EF4-FFF2-40B4-BE49-F238E27FC236}">
                  <a16:creationId xmlns:a16="http://schemas.microsoft.com/office/drawing/2014/main" id="{73251E92-65F6-C970-FFDB-DC11B927E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4388" y="3971925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4" name="Rectangle 277">
              <a:extLst>
                <a:ext uri="{FF2B5EF4-FFF2-40B4-BE49-F238E27FC236}">
                  <a16:creationId xmlns:a16="http://schemas.microsoft.com/office/drawing/2014/main" id="{D8843DFE-4A7B-6578-1F34-380CF52BD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8825" y="4183063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5" name="Rectangle 278">
              <a:extLst>
                <a:ext uri="{FF2B5EF4-FFF2-40B4-BE49-F238E27FC236}">
                  <a16:creationId xmlns:a16="http://schemas.microsoft.com/office/drawing/2014/main" id="{1E53EFE7-747F-2DB0-808F-FD7F49D3D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4550" y="3729038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6" name="Rectangle 279">
              <a:extLst>
                <a:ext uri="{FF2B5EF4-FFF2-40B4-BE49-F238E27FC236}">
                  <a16:creationId xmlns:a16="http://schemas.microsoft.com/office/drawing/2014/main" id="{F83137BB-1E8E-D8DE-38F8-A25D000E5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4538" y="3862388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7" name="Rectangle 280">
              <a:extLst>
                <a:ext uri="{FF2B5EF4-FFF2-40B4-BE49-F238E27FC236}">
                  <a16:creationId xmlns:a16="http://schemas.microsoft.com/office/drawing/2014/main" id="{93C76DE3-A3BE-A923-9ECB-C784D6B21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5" y="3649663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8" name="Rectangle 281">
              <a:extLst>
                <a:ext uri="{FF2B5EF4-FFF2-40B4-BE49-F238E27FC236}">
                  <a16:creationId xmlns:a16="http://schemas.microsoft.com/office/drawing/2014/main" id="{617BCF37-9879-78E3-5153-CB5A4E02C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7875" y="3622675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9" name="Rectangle 282">
              <a:extLst>
                <a:ext uri="{FF2B5EF4-FFF2-40B4-BE49-F238E27FC236}">
                  <a16:creationId xmlns:a16="http://schemas.microsoft.com/office/drawing/2014/main" id="{915DD2C3-8D92-6BB8-BB94-B8B5BD66E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488" y="1927225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0" name="Rectangle 283">
              <a:extLst>
                <a:ext uri="{FF2B5EF4-FFF2-40B4-BE49-F238E27FC236}">
                  <a16:creationId xmlns:a16="http://schemas.microsoft.com/office/drawing/2014/main" id="{CB15975D-A487-D049-010B-53F619EA6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5338" y="3432175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8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1" name="Rectangle 285">
              <a:extLst>
                <a:ext uri="{FF2B5EF4-FFF2-40B4-BE49-F238E27FC236}">
                  <a16:creationId xmlns:a16="http://schemas.microsoft.com/office/drawing/2014/main" id="{1340149C-E8AC-DAA9-C450-C03321872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8675" y="2571750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7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2" name="Rectangle 287">
              <a:extLst>
                <a:ext uri="{FF2B5EF4-FFF2-40B4-BE49-F238E27FC236}">
                  <a16:creationId xmlns:a16="http://schemas.microsoft.com/office/drawing/2014/main" id="{E0A13747-156B-7E28-7056-6728093F0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5500" y="2411413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8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3" name="Rectangle 299">
              <a:extLst>
                <a:ext uri="{FF2B5EF4-FFF2-40B4-BE49-F238E27FC236}">
                  <a16:creationId xmlns:a16="http://schemas.microsoft.com/office/drawing/2014/main" id="{2A4BE6AD-2A90-7359-466E-A3FF3730B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5188" y="1487488"/>
              <a:ext cx="5715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4" name="Rectangle 300">
              <a:extLst>
                <a:ext uri="{FF2B5EF4-FFF2-40B4-BE49-F238E27FC236}">
                  <a16:creationId xmlns:a16="http://schemas.microsoft.com/office/drawing/2014/main" id="{9702D115-9A08-B7B9-1005-804C6CE05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4550" y="969963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9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5" name="Rectangle 301">
              <a:extLst>
                <a:ext uri="{FF2B5EF4-FFF2-40B4-BE49-F238E27FC236}">
                  <a16:creationId xmlns:a16="http://schemas.microsoft.com/office/drawing/2014/main" id="{1975A8E6-5850-ABC9-A37E-D29FB93F6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2013" y="530225"/>
              <a:ext cx="41678" cy="46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00">
                  <a:solidFill>
                    <a:srgbClr val="000000"/>
                  </a:solidFill>
                  <a:latin typeface="Tahoma" panose="020B0604030504040204" pitchFamily="34" charset="0"/>
                </a:rPr>
                <a:t>9</a:t>
              </a: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6" name="Line 302">
              <a:extLst>
                <a:ext uri="{FF2B5EF4-FFF2-40B4-BE49-F238E27FC236}">
                  <a16:creationId xmlns:a16="http://schemas.microsoft.com/office/drawing/2014/main" id="{52EBADE2-2506-5C4E-BEFB-66B86E82ED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0600" y="6664325"/>
              <a:ext cx="1936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7" name="Line 303">
              <a:extLst>
                <a:ext uri="{FF2B5EF4-FFF2-40B4-BE49-F238E27FC236}">
                  <a16:creationId xmlns:a16="http://schemas.microsoft.com/office/drawing/2014/main" id="{BC498FCB-1063-1C40-69A0-1829EA98FE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0600" y="6651625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8" name="Line 304">
              <a:extLst>
                <a:ext uri="{FF2B5EF4-FFF2-40B4-BE49-F238E27FC236}">
                  <a16:creationId xmlns:a16="http://schemas.microsoft.com/office/drawing/2014/main" id="{976BB9F5-4D8B-349A-E297-32C9CD334F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4275" y="6651625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9" name="Rectangle 305">
              <a:extLst>
                <a:ext uri="{FF2B5EF4-FFF2-40B4-BE49-F238E27FC236}">
                  <a16:creationId xmlns:a16="http://schemas.microsoft.com/office/drawing/2014/main" id="{B5349941-E937-0329-829A-EB6827EF8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0925" y="6727825"/>
              <a:ext cx="90488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0,02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0" name="Rectangle 18">
              <a:extLst>
                <a:ext uri="{FF2B5EF4-FFF2-40B4-BE49-F238E27FC236}">
                  <a16:creationId xmlns:a16="http://schemas.microsoft.com/office/drawing/2014/main" id="{AA62BDDE-FA70-BDA6-812D-328F50CA7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073" y="3570"/>
              <a:ext cx="1023938" cy="6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RVA/Human-wt/IDN/SOEP-705/2021/G9P4</a:t>
              </a:r>
              <a:endParaRPr kumimoji="0" lang="en-US" altLang="en-US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9564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9E020E53-5D5F-51A8-00F4-49E5DB67EB19}"/>
              </a:ext>
            </a:extLst>
          </p:cNvPr>
          <p:cNvGrpSpPr/>
          <p:nvPr/>
        </p:nvGrpSpPr>
        <p:grpSpPr>
          <a:xfrm>
            <a:off x="0" y="154386"/>
            <a:ext cx="9906000" cy="6187722"/>
            <a:chOff x="0" y="335139"/>
            <a:chExt cx="9906000" cy="61877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FE4B1A5-B80F-1AE3-96F5-57FC75736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35139"/>
              <a:ext cx="9906000" cy="618772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A90AECB-4EBD-FDB9-8766-99C5C30EA057}"/>
                </a:ext>
              </a:extLst>
            </p:cNvPr>
            <p:cNvSpPr txBox="1"/>
            <p:nvPr/>
          </p:nvSpPr>
          <p:spPr>
            <a:xfrm>
              <a:off x="7283814" y="1261860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2015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126EE24-2ECA-528D-1F46-33CD41175BD3}"/>
                </a:ext>
              </a:extLst>
            </p:cNvPr>
            <p:cNvSpPr txBox="1"/>
            <p:nvPr/>
          </p:nvSpPr>
          <p:spPr>
            <a:xfrm>
              <a:off x="7246826" y="1582203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2014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0BA5D08-A090-2C00-B862-8F1C5E46C695}"/>
                </a:ext>
              </a:extLst>
            </p:cNvPr>
            <p:cNvSpPr txBox="1"/>
            <p:nvPr/>
          </p:nvSpPr>
          <p:spPr>
            <a:xfrm>
              <a:off x="6489643" y="3143537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22FC3D1-3D61-B143-11B2-EFB7BC85DBBD}"/>
                </a:ext>
              </a:extLst>
            </p:cNvPr>
            <p:cNvSpPr txBox="1"/>
            <p:nvPr/>
          </p:nvSpPr>
          <p:spPr>
            <a:xfrm>
              <a:off x="6698535" y="2647821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2004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78A046A-C238-8019-D73D-88B75DBB615C}"/>
                </a:ext>
              </a:extLst>
            </p:cNvPr>
            <p:cNvSpPr txBox="1"/>
            <p:nvPr/>
          </p:nvSpPr>
          <p:spPr>
            <a:xfrm>
              <a:off x="6782649" y="1977246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2006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7578266-6CDB-4CB9-5884-32A01CF79D93}"/>
                </a:ext>
              </a:extLst>
            </p:cNvPr>
            <p:cNvSpPr txBox="1"/>
            <p:nvPr/>
          </p:nvSpPr>
          <p:spPr>
            <a:xfrm>
              <a:off x="6831107" y="1813507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2008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356A16-5283-12E9-E928-C476A188A0E6}"/>
                </a:ext>
              </a:extLst>
            </p:cNvPr>
            <p:cNvSpPr txBox="1"/>
            <p:nvPr/>
          </p:nvSpPr>
          <p:spPr>
            <a:xfrm>
              <a:off x="6914020" y="3135071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2009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E04823-7750-198A-1B69-28E9D9AD13EC}"/>
                </a:ext>
              </a:extLst>
            </p:cNvPr>
            <p:cNvSpPr txBox="1"/>
            <p:nvPr/>
          </p:nvSpPr>
          <p:spPr>
            <a:xfrm>
              <a:off x="6820746" y="3318741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2007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898DE80-A78B-E2CA-FED5-C7407D6D3186}"/>
                </a:ext>
              </a:extLst>
            </p:cNvPr>
            <p:cNvSpPr txBox="1"/>
            <p:nvPr/>
          </p:nvSpPr>
          <p:spPr>
            <a:xfrm>
              <a:off x="6302759" y="4056985"/>
              <a:ext cx="509521" cy="1799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1998</a:t>
              </a:r>
              <a:endParaRPr lang="en-US" sz="56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1CE39D5-8357-4CD6-DBCD-7B06BD7FEFC7}"/>
                </a:ext>
              </a:extLst>
            </p:cNvPr>
            <p:cNvSpPr txBox="1"/>
            <p:nvPr/>
          </p:nvSpPr>
          <p:spPr>
            <a:xfrm>
              <a:off x="6167933" y="3598392"/>
              <a:ext cx="509521" cy="1799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1996</a:t>
              </a:r>
              <a:endParaRPr lang="en-US" sz="56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B5A31D9-DE09-1AA9-F79D-0A459C33F289}"/>
                </a:ext>
              </a:extLst>
            </p:cNvPr>
            <p:cNvSpPr txBox="1"/>
            <p:nvPr/>
          </p:nvSpPr>
          <p:spPr>
            <a:xfrm>
              <a:off x="5990075" y="4190375"/>
              <a:ext cx="509521" cy="1799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1993</a:t>
              </a:r>
              <a:endParaRPr lang="en-US" sz="56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8F57506-42C7-0C2F-6B1D-D3581337C9B2}"/>
                </a:ext>
              </a:extLst>
            </p:cNvPr>
            <p:cNvSpPr txBox="1"/>
            <p:nvPr/>
          </p:nvSpPr>
          <p:spPr>
            <a:xfrm>
              <a:off x="6108609" y="5528108"/>
              <a:ext cx="509521" cy="1799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1995</a:t>
              </a:r>
              <a:endParaRPr lang="en-US" sz="56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D101222-A085-46C0-8B19-4B7FD2087692}"/>
                </a:ext>
              </a:extLst>
            </p:cNvPr>
            <p:cNvSpPr txBox="1"/>
            <p:nvPr/>
          </p:nvSpPr>
          <p:spPr>
            <a:xfrm>
              <a:off x="4643106" y="5861586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1971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9165BA5-FD6A-BB8E-320F-0A37C73EFAFF}"/>
                </a:ext>
              </a:extLst>
            </p:cNvPr>
            <p:cNvSpPr txBox="1"/>
            <p:nvPr/>
          </p:nvSpPr>
          <p:spPr>
            <a:xfrm>
              <a:off x="5099449" y="5674140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1978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BC8015F-D862-A579-EA36-99459A1E9E9A}"/>
                </a:ext>
              </a:extLst>
            </p:cNvPr>
            <p:cNvSpPr txBox="1"/>
            <p:nvPr/>
          </p:nvSpPr>
          <p:spPr>
            <a:xfrm>
              <a:off x="4498455" y="5333513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1968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A0BB6A6-0B76-957C-8523-45C92D39B716}"/>
                </a:ext>
              </a:extLst>
            </p:cNvPr>
            <p:cNvSpPr txBox="1"/>
            <p:nvPr/>
          </p:nvSpPr>
          <p:spPr>
            <a:xfrm>
              <a:off x="4842045" y="5276019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1974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49F6AA-B88D-D00F-1C9C-9D0C30F6048D}"/>
                </a:ext>
              </a:extLst>
            </p:cNvPr>
            <p:cNvSpPr txBox="1"/>
            <p:nvPr/>
          </p:nvSpPr>
          <p:spPr>
            <a:xfrm>
              <a:off x="5050306" y="5224863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1978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F65DB05-323C-BFF3-EF45-E4FA41157871}"/>
                </a:ext>
              </a:extLst>
            </p:cNvPr>
            <p:cNvSpPr txBox="1"/>
            <p:nvPr/>
          </p:nvSpPr>
          <p:spPr>
            <a:xfrm>
              <a:off x="3700218" y="4761784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1954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32DE201-9382-01A1-211F-1CA28E9149C7}"/>
                </a:ext>
              </a:extLst>
            </p:cNvPr>
            <p:cNvSpPr txBox="1"/>
            <p:nvPr/>
          </p:nvSpPr>
          <p:spPr>
            <a:xfrm>
              <a:off x="506579" y="5289360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1900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4368E45-C66C-29B2-DDDA-CFFBF2918573}"/>
                </a:ext>
              </a:extLst>
            </p:cNvPr>
            <p:cNvSpPr txBox="1"/>
            <p:nvPr/>
          </p:nvSpPr>
          <p:spPr>
            <a:xfrm>
              <a:off x="1907123" y="5616925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1924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CD894D0-7E19-B43A-0FCF-B97DA9A834E1}"/>
                </a:ext>
              </a:extLst>
            </p:cNvPr>
            <p:cNvSpPr txBox="1"/>
            <p:nvPr/>
          </p:nvSpPr>
          <p:spPr>
            <a:xfrm>
              <a:off x="837888" y="5746101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1906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9638B08-F1A7-2447-A79A-E3284238F0E7}"/>
                </a:ext>
              </a:extLst>
            </p:cNvPr>
            <p:cNvSpPr txBox="1"/>
            <p:nvPr/>
          </p:nvSpPr>
          <p:spPr>
            <a:xfrm>
              <a:off x="2782904" y="5720703"/>
              <a:ext cx="509521" cy="20760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1939</a:t>
              </a: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C8BBBF4-FB19-D875-6343-5AB77FA1C165}"/>
              </a:ext>
            </a:extLst>
          </p:cNvPr>
          <p:cNvSpPr txBox="1"/>
          <p:nvPr/>
        </p:nvSpPr>
        <p:spPr>
          <a:xfrm>
            <a:off x="8505617" y="639784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55">
            <a:extLst>
              <a:ext uri="{FF2B5EF4-FFF2-40B4-BE49-F238E27FC236}">
                <a16:creationId xmlns:a16="http://schemas.microsoft.com/office/drawing/2014/main" id="{AD2E4CB3-4932-D36F-EE28-93ABA0735FD7}"/>
              </a:ext>
            </a:extLst>
          </p:cNvPr>
          <p:cNvSpPr txBox="1"/>
          <p:nvPr/>
        </p:nvSpPr>
        <p:spPr>
          <a:xfrm>
            <a:off x="1429067" y="154386"/>
            <a:ext cx="686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VP7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29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25">
            <a:extLst>
              <a:ext uri="{FF2B5EF4-FFF2-40B4-BE49-F238E27FC236}">
                <a16:creationId xmlns:a16="http://schemas.microsoft.com/office/drawing/2014/main" id="{3F37E8D3-3CCB-804A-31BC-91FEED21EF76}"/>
              </a:ext>
            </a:extLst>
          </p:cNvPr>
          <p:cNvSpPr txBox="1"/>
          <p:nvPr/>
        </p:nvSpPr>
        <p:spPr>
          <a:xfrm>
            <a:off x="8505617" y="6397845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31">
            <a:extLst>
              <a:ext uri="{FF2B5EF4-FFF2-40B4-BE49-F238E27FC236}">
                <a16:creationId xmlns:a16="http://schemas.microsoft.com/office/drawing/2014/main" id="{CE520FB3-B8F1-34B1-AD4C-C438225B6FEA}"/>
              </a:ext>
            </a:extLst>
          </p:cNvPr>
          <p:cNvSpPr txBox="1"/>
          <p:nvPr/>
        </p:nvSpPr>
        <p:spPr>
          <a:xfrm>
            <a:off x="1567543" y="365211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VP4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F1832F0-5B29-C3EE-7F36-7D67ECDDF673}"/>
              </a:ext>
            </a:extLst>
          </p:cNvPr>
          <p:cNvGrpSpPr/>
          <p:nvPr/>
        </p:nvGrpSpPr>
        <p:grpSpPr>
          <a:xfrm>
            <a:off x="0" y="410666"/>
            <a:ext cx="9993086" cy="5797176"/>
            <a:chOff x="0" y="410666"/>
            <a:chExt cx="9993086" cy="579717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87E2C93-8005-CD01-C891-38DE2AE7A1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10666"/>
              <a:ext cx="9993086" cy="579717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1410BE7-1D5D-B56A-F4EA-4C3DC9250668}"/>
                </a:ext>
              </a:extLst>
            </p:cNvPr>
            <p:cNvSpPr txBox="1"/>
            <p:nvPr/>
          </p:nvSpPr>
          <p:spPr>
            <a:xfrm>
              <a:off x="6509467" y="3124741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2002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F258E61-25C0-9F9F-021A-CE220DD08B90}"/>
                </a:ext>
              </a:extLst>
            </p:cNvPr>
            <p:cNvSpPr txBox="1"/>
            <p:nvPr/>
          </p:nvSpPr>
          <p:spPr>
            <a:xfrm>
              <a:off x="6703859" y="2846295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2006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09CA96E-B8A9-7803-CD18-F8C7DC7772B8}"/>
                </a:ext>
              </a:extLst>
            </p:cNvPr>
            <p:cNvSpPr txBox="1"/>
            <p:nvPr/>
          </p:nvSpPr>
          <p:spPr>
            <a:xfrm>
              <a:off x="6795247" y="2696631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2007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6CA0D35-8070-D1BB-3AC2-DBCDEAD6CB87}"/>
                </a:ext>
              </a:extLst>
            </p:cNvPr>
            <p:cNvSpPr txBox="1"/>
            <p:nvPr/>
          </p:nvSpPr>
          <p:spPr>
            <a:xfrm>
              <a:off x="6897211" y="1942872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2010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96B0ADD-3B92-53BE-648E-7C4072CC384F}"/>
                </a:ext>
              </a:extLst>
            </p:cNvPr>
            <p:cNvSpPr txBox="1"/>
            <p:nvPr/>
          </p:nvSpPr>
          <p:spPr>
            <a:xfrm>
              <a:off x="6835007" y="2558758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2008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B6252F-0B16-5C9A-027B-9ED4A824CD79}"/>
                </a:ext>
              </a:extLst>
            </p:cNvPr>
            <p:cNvSpPr txBox="1"/>
            <p:nvPr/>
          </p:nvSpPr>
          <p:spPr>
            <a:xfrm>
              <a:off x="7070066" y="1195756"/>
              <a:ext cx="493974" cy="1799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2018</a:t>
              </a:r>
              <a:endParaRPr lang="en-US" sz="56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DB2293-4C5F-1E87-B2E5-E445E2C93C02}"/>
                </a:ext>
              </a:extLst>
            </p:cNvPr>
            <p:cNvSpPr txBox="1"/>
            <p:nvPr/>
          </p:nvSpPr>
          <p:spPr>
            <a:xfrm>
              <a:off x="5559074" y="4025068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1956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6FDA0B-2EFF-F881-1AFA-33440720FB4B}"/>
                </a:ext>
              </a:extLst>
            </p:cNvPr>
            <p:cNvSpPr txBox="1"/>
            <p:nvPr/>
          </p:nvSpPr>
          <p:spPr>
            <a:xfrm>
              <a:off x="5762604" y="3755016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1965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3A8B44-0DF7-5C45-8AA8-3BF8A49EEE65}"/>
                </a:ext>
              </a:extLst>
            </p:cNvPr>
            <p:cNvSpPr txBox="1"/>
            <p:nvPr/>
          </p:nvSpPr>
          <p:spPr>
            <a:xfrm>
              <a:off x="6373140" y="3448878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1994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A40958-0DBA-558A-E9B8-ACEE37AA2B95}"/>
                </a:ext>
              </a:extLst>
            </p:cNvPr>
            <p:cNvSpPr txBox="1"/>
            <p:nvPr/>
          </p:nvSpPr>
          <p:spPr>
            <a:xfrm>
              <a:off x="5977785" y="4064797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1972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94ED121-A528-2400-10FC-F044B9026375}"/>
                </a:ext>
              </a:extLst>
            </p:cNvPr>
            <p:cNvSpPr txBox="1"/>
            <p:nvPr/>
          </p:nvSpPr>
          <p:spPr>
            <a:xfrm>
              <a:off x="6182053" y="3971661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1981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40BC866-DEB4-6B86-FCBF-5117503B32EE}"/>
                </a:ext>
              </a:extLst>
            </p:cNvPr>
            <p:cNvSpPr txBox="1"/>
            <p:nvPr/>
          </p:nvSpPr>
          <p:spPr>
            <a:xfrm>
              <a:off x="5539194" y="5144271"/>
              <a:ext cx="493974" cy="1799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1956</a:t>
              </a:r>
              <a:endParaRPr lang="en-US" sz="56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9B09567-4B8B-D9F4-AF80-C26EDF4FBD11}"/>
                </a:ext>
              </a:extLst>
            </p:cNvPr>
            <p:cNvSpPr txBox="1"/>
            <p:nvPr/>
          </p:nvSpPr>
          <p:spPr>
            <a:xfrm>
              <a:off x="4419460" y="4204476"/>
              <a:ext cx="493974" cy="1799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1906</a:t>
              </a:r>
              <a:endParaRPr lang="en-US" sz="56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24D192E-3B41-4F10-C0A5-5811C5EFE0A7}"/>
                </a:ext>
              </a:extLst>
            </p:cNvPr>
            <p:cNvSpPr txBox="1"/>
            <p:nvPr/>
          </p:nvSpPr>
          <p:spPr>
            <a:xfrm>
              <a:off x="5958922" y="5054492"/>
              <a:ext cx="493974" cy="1799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1972</a:t>
              </a:r>
              <a:endParaRPr lang="en-US" sz="56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F758911-A526-1C55-8F2E-E9553E214EF2}"/>
                </a:ext>
              </a:extLst>
            </p:cNvPr>
            <p:cNvSpPr txBox="1"/>
            <p:nvPr/>
          </p:nvSpPr>
          <p:spPr>
            <a:xfrm>
              <a:off x="6850911" y="4942194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2008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D688CB5-C2E0-EB9F-52E9-56FEDC48C48F}"/>
                </a:ext>
              </a:extLst>
            </p:cNvPr>
            <p:cNvSpPr txBox="1"/>
            <p:nvPr/>
          </p:nvSpPr>
          <p:spPr>
            <a:xfrm>
              <a:off x="7160102" y="4519116"/>
              <a:ext cx="493974" cy="17992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2020</a:t>
              </a:r>
              <a:endParaRPr lang="en-US" sz="56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AE94E8C-E077-5D57-C31C-C556B66598A3}"/>
                </a:ext>
              </a:extLst>
            </p:cNvPr>
            <p:cNvSpPr txBox="1"/>
            <p:nvPr/>
          </p:nvSpPr>
          <p:spPr>
            <a:xfrm>
              <a:off x="4614717" y="5356987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1913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1CA10D8-A3CF-6CD7-5B13-BED06071D833}"/>
                </a:ext>
              </a:extLst>
            </p:cNvPr>
            <p:cNvSpPr txBox="1"/>
            <p:nvPr/>
          </p:nvSpPr>
          <p:spPr>
            <a:xfrm>
              <a:off x="4164521" y="5423013"/>
              <a:ext cx="493974" cy="20869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sz="569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1895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5446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9461</TotalTime>
  <Words>1903</Words>
  <Application>Microsoft Office PowerPoint</Application>
  <PresentationFormat>A4 Paper (210x297 mm)</PresentationFormat>
  <Paragraphs>305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游ゴシック</vt:lpstr>
      <vt:lpstr>Arial</vt:lpstr>
      <vt:lpstr>Calibri</vt:lpstr>
      <vt:lpstr>Calibri Light</vt:lpstr>
      <vt:lpstr>MS Sans Serif</vt:lpstr>
      <vt:lpstr>Segoe UI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Meeting Viral Diarrhea</dc:title>
  <dc:creator>Aussie Tahta Maharani</dc:creator>
  <cp:lastModifiedBy>Zayyin Dinana</cp:lastModifiedBy>
  <cp:revision>49</cp:revision>
  <dcterms:created xsi:type="dcterms:W3CDTF">2023-04-12T02:28:40Z</dcterms:created>
  <dcterms:modified xsi:type="dcterms:W3CDTF">2024-06-13T01:44:43Z</dcterms:modified>
</cp:coreProperties>
</file>