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5" r:id="rId3"/>
    <p:sldId id="267" r:id="rId4"/>
    <p:sldId id="26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9" autoAdjust="0"/>
    <p:restoredTop sz="93409" autoAdjust="0"/>
  </p:normalViewPr>
  <p:slideViewPr>
    <p:cSldViewPr snapToGrid="0">
      <p:cViewPr>
        <p:scale>
          <a:sx n="100" d="100"/>
          <a:sy n="100" d="100"/>
        </p:scale>
        <p:origin x="84" y="-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8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6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0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3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3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7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5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0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8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3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8884-15A9-487C-8A73-D51F493E4E18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1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9F0501-712D-05E8-D1D5-1708BE01CEA5}"/>
              </a:ext>
            </a:extLst>
          </p:cNvPr>
          <p:cNvSpPr txBox="1"/>
          <p:nvPr/>
        </p:nvSpPr>
        <p:spPr>
          <a:xfrm>
            <a:off x="151971" y="297865"/>
            <a:ext cx="990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Table 1. Detection rate of unusual G9P[4] in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Sidoarjo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hospital, Indonesia since 2018 to 2021</a:t>
            </a:r>
            <a:endParaRPr lang="en-ID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05544C53-C8FA-6E9C-C843-AE3300598F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33974"/>
              </p:ext>
            </p:extLst>
          </p:nvPr>
        </p:nvGraphicFramePr>
        <p:xfrm>
          <a:off x="1970161" y="1388891"/>
          <a:ext cx="5965677" cy="160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834">
                  <a:extLst>
                    <a:ext uri="{9D8B030D-6E8A-4147-A177-3AD203B41FA5}">
                      <a16:colId xmlns:a16="http://schemas.microsoft.com/office/drawing/2014/main" val="1324163707"/>
                    </a:ext>
                  </a:extLst>
                </a:gridCol>
                <a:gridCol w="2218531">
                  <a:extLst>
                    <a:ext uri="{9D8B030D-6E8A-4147-A177-3AD203B41FA5}">
                      <a16:colId xmlns:a16="http://schemas.microsoft.com/office/drawing/2014/main" val="2026095486"/>
                    </a:ext>
                  </a:extLst>
                </a:gridCol>
                <a:gridCol w="2373312">
                  <a:extLst>
                    <a:ext uri="{9D8B030D-6E8A-4147-A177-3AD203B41FA5}">
                      <a16:colId xmlns:a16="http://schemas.microsoft.com/office/drawing/2014/main" val="3883041895"/>
                    </a:ext>
                  </a:extLst>
                </a:gridCol>
              </a:tblGrid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Positive G9P[4]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Prevalence 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4236821"/>
                  </a:ext>
                </a:extLst>
              </a:tr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6.7% (1/15)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2735915"/>
                  </a:ext>
                </a:extLst>
              </a:tr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5,5% (2/36)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4674878"/>
                  </a:ext>
                </a:extLst>
              </a:tr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11.1% (1/9) 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7931457"/>
                  </a:ext>
                </a:extLst>
              </a:tr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ID" sz="160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95.2% (20/21)</a:t>
                      </a:r>
                      <a:endParaRPr lang="en-ID" sz="1600" dirty="0">
                        <a:solidFill>
                          <a:schemeClr val="tx1"/>
                        </a:solidFill>
                      </a:endParaRPr>
                    </a:p>
                  </a:txBody>
                  <a:tcPr marL="74295" marR="74295" marT="37148" marB="3714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653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55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6D9D105-C4C0-8359-8B2D-73B676F45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853346"/>
              </p:ext>
            </p:extLst>
          </p:nvPr>
        </p:nvGraphicFramePr>
        <p:xfrm>
          <a:off x="1786823" y="694039"/>
          <a:ext cx="6332354" cy="5293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2557">
                  <a:extLst>
                    <a:ext uri="{9D8B030D-6E8A-4147-A177-3AD203B41FA5}">
                      <a16:colId xmlns:a16="http://schemas.microsoft.com/office/drawing/2014/main" val="4290599597"/>
                    </a:ext>
                  </a:extLst>
                </a:gridCol>
                <a:gridCol w="332647">
                  <a:extLst>
                    <a:ext uri="{9D8B030D-6E8A-4147-A177-3AD203B41FA5}">
                      <a16:colId xmlns:a16="http://schemas.microsoft.com/office/drawing/2014/main" val="2858877198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2309579285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3598944297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2140981184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2685522419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3540809673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4013424415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1714678533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3266274532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2991652645"/>
                    </a:ext>
                  </a:extLst>
                </a:gridCol>
                <a:gridCol w="364715">
                  <a:extLst>
                    <a:ext uri="{9D8B030D-6E8A-4147-A177-3AD203B41FA5}">
                      <a16:colId xmlns:a16="http://schemas.microsoft.com/office/drawing/2014/main" val="492539835"/>
                    </a:ext>
                  </a:extLst>
                </a:gridCol>
              </a:tblGrid>
              <a:tr h="213168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Strains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Genotypes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182008"/>
                  </a:ext>
                </a:extLst>
              </a:tr>
              <a:tr h="213168">
                <a:tc vMerge="1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VP7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VP4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VP1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VP2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VP3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VP6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NSP1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NSP2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NSP3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NSP4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NSP5</a:t>
                      </a:r>
                    </a:p>
                  </a:txBody>
                  <a:tcPr marL="5159" marR="5159" marT="5159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6392999"/>
                  </a:ext>
                </a:extLst>
              </a:tr>
              <a:tr h="173501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RVA/Hu-tc/USA/Wa/1974/G1P1A[8]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P[8]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521428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RVA/Hu-tc/USA/DS-1/1976/G2P1B[4]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797378"/>
                  </a:ext>
                </a:extLst>
              </a:tr>
              <a:tr h="173501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RVA/Human/IDN/SOEP468/2018/G9P[4]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1759235"/>
                  </a:ext>
                </a:extLst>
              </a:tr>
              <a:tr h="1745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RVA/Human/IDN/SOEP588/2019/G9P[4]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 </a:t>
                      </a:r>
                      <a:endParaRPr lang="en-ID" sz="9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628829"/>
                  </a:ext>
                </a:extLst>
              </a:tr>
              <a:tr h="1745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RVA/Human/IDN/SOEP643/2019/G9P[4]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 </a:t>
                      </a:r>
                      <a:endParaRPr lang="en-ID" sz="900" b="1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86" marR="4986" marT="498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795773"/>
                  </a:ext>
                </a:extLst>
              </a:tr>
              <a:tr h="17350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RVA/Human/IDN/SOEP678/2020/G9P[4]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5" marR="3845" marT="3845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87473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RVA/Human/IDN/SOEP696/2021/G9P[4]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930834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RVA/Human/IDN/SOEP697/2021/G9P[4]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051988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RVA/Human/IDN/SOEP700/2021/G9P[4]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299721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RVA/Human/IDN/SOEP701/2021/G9P[4]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10072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RVA/Human/IDN/SOEP703/2021/G9P[4]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791325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RVA/Human/IDN/SOEP704/2021/G9P[4]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527429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RVA/Human/IDN/SOEP705/2021/G9P[4]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82792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RVA/Human/IDN/SOEP706/2021/G9P[4]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233557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RVA/Human/IDN/SOEP709/2021/G9P[4]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04989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RVA/Human/IDN/SOEP710/2021/G9P[4]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43895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RVA/Human/IDN/SOEP712/2021/G9P[4]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19761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RVA/Human/IDN/SOEP713/2021/G9P[4]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290584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RVA/Human/IDN/SOEP715/2021/G9P[4]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522822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RVA/Human/IDN/SOEP718/2021/G9P[4]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58985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RVA/Human/IDN/SOEP720/2021/G9P[4]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489033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RVA/Human/IDN/SOEP721/2021/G9P[4]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965017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RVA/Human/IDN/SOEP722/2021/G9P[4]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015963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RVA/Human/IDN/SOEP724/2021/G9P[4]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464667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RVA/Human/IDN/SOEP726/2021/G9P[4]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429624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RVA/Human/IDN/SOEP733/2021/G9P[4]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P[4]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478176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RVA/Human/IDN/SOEP735/2021/G9P[6]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P[6]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7371"/>
                  </a:ext>
                </a:extLst>
              </a:tr>
              <a:tr h="1737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RVA/Human/IDN/SOEP740/2022/G9P[6]</a:t>
                      </a:r>
                      <a:endParaRPr lang="en-ID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G9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P[6]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N1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ID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ID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ID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H2</a:t>
                      </a:r>
                      <a:endParaRPr lang="en-ID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56" marR="4156" marT="415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89239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A851C1B-2027-59A1-2D06-5708CDB0420D}"/>
              </a:ext>
            </a:extLst>
          </p:cNvPr>
          <p:cNvSpPr txBox="1"/>
          <p:nvPr/>
        </p:nvSpPr>
        <p:spPr>
          <a:xfrm>
            <a:off x="337457" y="139957"/>
            <a:ext cx="9383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2. RVA genotype constellations of unusual G9P[4] compared to the published human WA- and DS-1-like strains.</a:t>
            </a:r>
            <a:endParaRPr lang="en-ID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38DEC4-E220-CC85-F202-FB8CEC40DBFC}"/>
              </a:ext>
            </a:extLst>
          </p:cNvPr>
          <p:cNvSpPr txBox="1"/>
          <p:nvPr/>
        </p:nvSpPr>
        <p:spPr>
          <a:xfrm>
            <a:off x="741587" y="6163961"/>
            <a:ext cx="87942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Note: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‐, and DS‐1‐ and AU-like strains were assigned to human strains belonged to seven gene genotype constellations.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Colors were added to visualize patterns or gene constellations. Green: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Wa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‐, red: DS‐1‐like.</a:t>
            </a:r>
          </a:p>
        </p:txBody>
      </p:sp>
    </p:spTree>
    <p:extLst>
      <p:ext uri="{BB962C8B-B14F-4D97-AF65-F5344CB8AC3E}">
        <p14:creationId xmlns:p14="http://schemas.microsoft.com/office/powerpoint/2010/main" val="403130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60FD1B0-3A19-449B-2925-E6DE0699A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480597"/>
              </p:ext>
            </p:extLst>
          </p:nvPr>
        </p:nvGraphicFramePr>
        <p:xfrm>
          <a:off x="3774899" y="962429"/>
          <a:ext cx="2737058" cy="5305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120">
                  <a:extLst>
                    <a:ext uri="{9D8B030D-6E8A-4147-A177-3AD203B41FA5}">
                      <a16:colId xmlns:a16="http://schemas.microsoft.com/office/drawing/2014/main" val="912616116"/>
                    </a:ext>
                  </a:extLst>
                </a:gridCol>
                <a:gridCol w="297180">
                  <a:extLst>
                    <a:ext uri="{9D8B030D-6E8A-4147-A177-3AD203B41FA5}">
                      <a16:colId xmlns:a16="http://schemas.microsoft.com/office/drawing/2014/main" val="1845439722"/>
                    </a:ext>
                  </a:extLst>
                </a:gridCol>
                <a:gridCol w="289751">
                  <a:extLst>
                    <a:ext uri="{9D8B030D-6E8A-4147-A177-3AD203B41FA5}">
                      <a16:colId xmlns:a16="http://schemas.microsoft.com/office/drawing/2014/main" val="4115087138"/>
                    </a:ext>
                  </a:extLst>
                </a:gridCol>
                <a:gridCol w="301007">
                  <a:extLst>
                    <a:ext uri="{9D8B030D-6E8A-4147-A177-3AD203B41FA5}">
                      <a16:colId xmlns:a16="http://schemas.microsoft.com/office/drawing/2014/main" val="3383111352"/>
                    </a:ext>
                  </a:extLst>
                </a:gridCol>
              </a:tblGrid>
              <a:tr h="147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VP7</a:t>
                      </a: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15" marR="44515" marT="22257" marB="22257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15" marR="44515" marT="22257" marB="22257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3291584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effectLst/>
                        </a:rPr>
                        <a:t>78</a:t>
                      </a:r>
                      <a:endParaRPr lang="en-US" sz="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effectLst/>
                        </a:rPr>
                        <a:t>108</a:t>
                      </a:r>
                      <a:endParaRPr lang="en-US" sz="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kern="100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US" sz="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393483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KJ626992.1 RVA/PRY/1157A/2007/G9P4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604846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KP882032.1 RVA/BGD/Bang-068/2008/G9P4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51779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KC782524.1 RVA/USA/LB1562/2010/G9P4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222850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JX195068.1 RVA/ITA/AV21/2010/G9P8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847505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KF812608.1 RVA/KOR/Seoul1622/2011/G9P4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938899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KX536669.1 RVA/IND/RV09/2009/G9P4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667996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AB848997.1 RVA/JPN/S120088/2012/G9P4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3614883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LC227996.1 RVA/IND/Kol-065/2013/G9P4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548444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MT005303.1 RVA/CZE/H187/2018/G9P4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52661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RVA/Human/IDN/VP7/SOEP-696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492038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RVA/Human/IDN/VP7/SOEP-697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869769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RVA/Human/IDN/VP7/SOEP-700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841534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RVA/Human/IDN/VP7/SOEP-701</a:t>
                      </a: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85740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RVA/Human/IDN/VP7/SOEP-703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392209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6698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RVA/Human/IDN/VP7/SOEP-705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14160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RVA/Human/IDN/VP7/SOEP-706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399571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RVA/Human/IDN/VP7/SOEP-709 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027867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RVA/Human/IDN/VP7/SOEP-710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77477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RVA/Human/IDN/VP7/SOEP-712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50389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RVA/Human/IDN/VP7/SOEP-713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110675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RVA/Human/IDN/VP7/SOEP-715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072963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RVA/Human/IDN/VP7/SOEP-718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552133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RVA/Human/IDN/VP7/SOEP-720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151521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RVA/Human/IDN/VP7/SOEP-721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25339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RVA/Human/IDN/VP7/SOEP-722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970764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RVA/Human/IDN/VP7/SOEP-724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83619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RVA/Human/IDN/VP7/SOEP-726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464863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RVA/Human/IDN/VP7/SOEP-733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636372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RVA/Human/IDN/VP7/SOEP-735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182068"/>
                  </a:ext>
                </a:extLst>
              </a:tr>
              <a:tr h="14761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RVA/Human/IDN/VP7/SOEP-740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11" marR="2511" marT="2511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800" b="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kern="1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8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68" marR="36168" marT="18084" marB="18084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02118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0686E10-1B16-8E3F-EB36-46DD0B3FF24A}"/>
              </a:ext>
            </a:extLst>
          </p:cNvPr>
          <p:cNvSpPr txBox="1"/>
          <p:nvPr/>
        </p:nvSpPr>
        <p:spPr>
          <a:xfrm>
            <a:off x="174172" y="188055"/>
            <a:ext cx="9587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Tabel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3. Rotavirus amino acid substitution in the VP7 gene of Indonesian G9P[4] and other representative strain</a:t>
            </a:r>
            <a:endParaRPr lang="en-ID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71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5E6118F-24FB-A047-FD80-8F31C0688749}"/>
              </a:ext>
            </a:extLst>
          </p:cNvPr>
          <p:cNvGrpSpPr/>
          <p:nvPr/>
        </p:nvGrpSpPr>
        <p:grpSpPr>
          <a:xfrm>
            <a:off x="150551" y="1302596"/>
            <a:ext cx="9624818" cy="4011646"/>
            <a:chOff x="150551" y="1302596"/>
            <a:chExt cx="9624818" cy="401164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4062C10-6BF5-A6C8-05D2-38A43770FC5D}"/>
                </a:ext>
              </a:extLst>
            </p:cNvPr>
            <p:cNvGrpSpPr/>
            <p:nvPr/>
          </p:nvGrpSpPr>
          <p:grpSpPr>
            <a:xfrm>
              <a:off x="150551" y="1408219"/>
              <a:ext cx="9624818" cy="3872760"/>
              <a:chOff x="531630" y="1197915"/>
              <a:chExt cx="11527466" cy="476647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50F8158-0A56-0246-6389-30EA78A79C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8196" t="22946" r="39187" b="10573"/>
              <a:stretch/>
            </p:blipFill>
            <p:spPr>
              <a:xfrm>
                <a:off x="9182988" y="1405089"/>
                <a:ext cx="2757375" cy="45593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1CD2F52-EFF8-B1C8-A5E9-E6D499A90E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9912" t="22946" r="2064" b="10573"/>
              <a:stretch/>
            </p:blipFill>
            <p:spPr>
              <a:xfrm>
                <a:off x="4547192" y="1403497"/>
                <a:ext cx="4635796" cy="4559301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14ECE52-F46C-0D1C-E6E9-F94A828192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64" t="22946" r="61976" b="10573"/>
              <a:stretch/>
            </p:blipFill>
            <p:spPr>
              <a:xfrm>
                <a:off x="531630" y="1403497"/>
                <a:ext cx="4079360" cy="4559300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608A48D-E18C-C13D-93B9-312FE4825838}"/>
                  </a:ext>
                </a:extLst>
              </p:cNvPr>
              <p:cNvSpPr txBox="1"/>
              <p:nvPr/>
            </p:nvSpPr>
            <p:spPr>
              <a:xfrm>
                <a:off x="4440862" y="1233377"/>
                <a:ext cx="428846" cy="452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9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271</a:t>
                </a:r>
                <a:endParaRPr lang="en-ID" sz="894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4967D9-9BAA-C7B5-83DF-FFE68566B632}"/>
                  </a:ext>
                </a:extLst>
              </p:cNvPr>
              <p:cNvSpPr txBox="1"/>
              <p:nvPr/>
            </p:nvSpPr>
            <p:spPr>
              <a:xfrm>
                <a:off x="6310825" y="1214406"/>
                <a:ext cx="428845" cy="452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9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291</a:t>
                </a:r>
                <a:endParaRPr lang="en-ID" sz="894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96CC428-AFE6-D32B-CDB2-5520B92AC5FD}"/>
                  </a:ext>
                </a:extLst>
              </p:cNvPr>
              <p:cNvSpPr txBox="1"/>
              <p:nvPr/>
            </p:nvSpPr>
            <p:spPr>
              <a:xfrm>
                <a:off x="8539719" y="1210521"/>
                <a:ext cx="428846" cy="452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9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316</a:t>
                </a:r>
                <a:endParaRPr lang="en-ID" sz="894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556124-E285-3434-CFE3-52C0D754C4DD}"/>
                  </a:ext>
                </a:extLst>
              </p:cNvPr>
              <p:cNvSpPr txBox="1"/>
              <p:nvPr/>
            </p:nvSpPr>
            <p:spPr>
              <a:xfrm>
                <a:off x="10347254" y="1197915"/>
                <a:ext cx="428846" cy="452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9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236</a:t>
                </a:r>
                <a:endParaRPr lang="en-ID" sz="894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8C67FB1-5775-D6FB-7B7A-3F2229BF8FA0}"/>
                  </a:ext>
                </a:extLst>
              </p:cNvPr>
              <p:cNvSpPr txBox="1"/>
              <p:nvPr/>
            </p:nvSpPr>
            <p:spPr>
              <a:xfrm>
                <a:off x="11630250" y="1223220"/>
                <a:ext cx="428846" cy="452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94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342</a:t>
                </a:r>
                <a:endParaRPr lang="en-ID" sz="894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CA7D628-E40B-D98E-EB92-09C9316FE044}"/>
                </a:ext>
              </a:extLst>
            </p:cNvPr>
            <p:cNvSpPr/>
            <p:nvPr/>
          </p:nvSpPr>
          <p:spPr>
            <a:xfrm>
              <a:off x="5045078" y="1302596"/>
              <a:ext cx="201838" cy="401164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46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81139D3-6034-5F0B-4250-5AF45B0F3ADA}"/>
              </a:ext>
            </a:extLst>
          </p:cNvPr>
          <p:cNvSpPr txBox="1"/>
          <p:nvPr/>
        </p:nvSpPr>
        <p:spPr>
          <a:xfrm>
            <a:off x="400779" y="270813"/>
            <a:ext cx="924646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Tabel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 4. Amino acid residues in VP6 gene (271-342) of Indonesian G9P[4] and other representative rotavirus strain</a:t>
            </a:r>
            <a:endParaRPr lang="en-ID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238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8751</TotalTime>
  <Words>1309</Words>
  <Application>Microsoft Office PowerPoint</Application>
  <PresentationFormat>A4 Paper (210x297 mm)</PresentationFormat>
  <Paragraphs>503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 Viral Diarrhea</dc:title>
  <dc:creator>Aussie Tahta Maharani</dc:creator>
  <cp:lastModifiedBy>Zayyin Dinana</cp:lastModifiedBy>
  <cp:revision>47</cp:revision>
  <dcterms:created xsi:type="dcterms:W3CDTF">2023-04-12T02:28:40Z</dcterms:created>
  <dcterms:modified xsi:type="dcterms:W3CDTF">2024-06-03T08:08:27Z</dcterms:modified>
</cp:coreProperties>
</file>