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7"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54"/>
    <p:restoredTop sz="94737"/>
  </p:normalViewPr>
  <p:slideViewPr>
    <p:cSldViewPr snapToGrid="0" snapToObjects="1">
      <p:cViewPr varScale="1">
        <p:scale>
          <a:sx n="65" d="100"/>
          <a:sy n="65" d="100"/>
        </p:scale>
        <p:origin x="208" y="10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8F4EA-BC94-7641-8F49-DFE77024626D}" type="datetimeFigureOut">
              <a:rPr lang="fr-FR" smtClean="0"/>
              <a:t>18/01/2024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3CF45C-DAD7-A34F-9CD4-10E15B28A96C}" type="slidenum">
              <a:rPr lang="fr-FR" smtClean="0"/>
              <a:t>‹N°›</a:t>
            </a:fld>
            <a:endParaRPr lang="fr-FR"/>
          </a:p>
        </p:txBody>
      </p:sp>
    </p:spTree>
    <p:extLst>
      <p:ext uri="{BB962C8B-B14F-4D97-AF65-F5344CB8AC3E}">
        <p14:creationId xmlns:p14="http://schemas.microsoft.com/office/powerpoint/2010/main" val="35739864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E87A895-EA50-B84E-9DE4-0E3E664970F8}" type="slidenum">
              <a:rPr lang="fr-FR" smtClean="0"/>
              <a:t>1</a:t>
            </a:fld>
            <a:endParaRPr lang="fr-FR"/>
          </a:p>
        </p:txBody>
      </p:sp>
    </p:spTree>
    <p:extLst>
      <p:ext uri="{BB962C8B-B14F-4D97-AF65-F5344CB8AC3E}">
        <p14:creationId xmlns:p14="http://schemas.microsoft.com/office/powerpoint/2010/main" val="3069393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E3F10-5CCE-144F-82A5-F05AD6968A0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2C882A7-2CCD-9B48-BE3C-CB27817B54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9823834-FF2F-3243-86BD-EE65ED01948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A9C1F55E-9646-D844-B0D2-7FECC03D6E5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CE32F50-6AB6-9842-B321-DB71EA6A3A09}"/>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1644687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E82510-C79C-8A46-9A88-6D8E6F74C2E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28077B0-6C5F-B149-AC0C-988E46ED080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74E800F-E186-2E4B-AEBE-528CD749982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F55E4619-7B9C-5849-80B1-2EB81BB78F8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B0291D7-192D-E441-82F0-FF2E6EE09855}"/>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00135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0A9CA0E9-63ED-594B-81D9-0A0BBD65500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5E41822-066D-DB4F-9E92-D60CAE9C354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E6F1BCB-A1A2-4E44-8984-5CD395C35938}"/>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0E50F864-BD12-5443-BE63-719B044E666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7B91CCD-EE9A-EE41-A3EC-ECD1F58AA17F}"/>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878789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19346D-FBEC-D447-86EE-981224B6F0C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83D0C8B-36CB-C94E-A81F-ED09216D21F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9862CBD-4128-7449-A7D4-0E4F46AE760D}"/>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511BE0C8-CBE3-6146-8AC7-D93A9A1970F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5BB6140-2425-B146-8B1D-51678D53E2F3}"/>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3285533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F81C12-6187-014F-A53E-8CAAD87AC53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651CB7D-8196-3048-B8AC-70E8F1E3A0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A75A6E4-7522-E046-BCD8-D4E3EF95767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E55E20CD-ED38-2246-AA2F-8C94A8C9D33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C0EEBB1-71AF-734E-BE38-A1494918C92F}"/>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281101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01BE6C-EC54-064F-8191-67232097464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A9FE8D31-6E56-9B45-BE16-B12A403BA80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9F62553-D821-E046-A7B6-DD23E49DBCF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19E96DD-DB5C-6C4D-98C3-DA3AEF486012}"/>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D09E931F-6A93-574A-A63D-8C05F968224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B482D98-2E2C-474C-B6A8-B2CB878B912C}"/>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3420436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FAEA2F-9A47-C844-8151-C3DD3ED2607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767EACE-41BB-014D-9DC7-F8AA10F294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4B18984-F166-774B-B2F8-9F71336E400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6240FA3-B25B-5046-B753-BE5251E08C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7C53F4F1-44F9-DB46-B910-8BE27D22BD0F}"/>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8658831-6BAA-0F4F-A68B-3C2DA7919449}"/>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8" name="Espace réservé du pied de page 7">
            <a:extLst>
              <a:ext uri="{FF2B5EF4-FFF2-40B4-BE49-F238E27FC236}">
                <a16:creationId xmlns:a16="http://schemas.microsoft.com/office/drawing/2014/main" id="{374BEEF4-9BFC-354A-AF8E-16966DD780EA}"/>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3633CA1-1D20-C642-9027-C12C93A55128}"/>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66628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188616-11E0-DE41-95D0-F561BB0D595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F9D86D5-F361-E243-9A8E-F8E3A4D05B69}"/>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4" name="Espace réservé du pied de page 3">
            <a:extLst>
              <a:ext uri="{FF2B5EF4-FFF2-40B4-BE49-F238E27FC236}">
                <a16:creationId xmlns:a16="http://schemas.microsoft.com/office/drawing/2014/main" id="{5A1E4FA4-386E-EC42-A388-C52D8D3EB624}"/>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FFB5BB10-8E94-4E43-96E4-6E90FF0FE416}"/>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2278897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EF208E6-4E85-C54A-93DC-EA25087C4174}"/>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3" name="Espace réservé du pied de page 2">
            <a:extLst>
              <a:ext uri="{FF2B5EF4-FFF2-40B4-BE49-F238E27FC236}">
                <a16:creationId xmlns:a16="http://schemas.microsoft.com/office/drawing/2014/main" id="{FA8794AC-2EA3-BC42-AD83-80681ADCB261}"/>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8357300-BD9A-A24E-9924-90E2DB30E1CE}"/>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4576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8A65753-4498-4E46-84A6-55FA65F0F4B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1B88B46-934D-F046-89BB-DF251D6766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13B77F0-6001-7845-80F6-7E15E4B872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DB7C3F0-0212-A347-AF95-8065FBC6F040}"/>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943A329A-FBDB-5C48-9D50-5B5E68E24E3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14E7ED6-4F03-F747-A285-F05DD6511A2D}"/>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4137026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8CB226-331C-2B41-AAAE-6CF750840E4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EE3F8E3-F974-6B4A-9CA2-1813483B79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605DD6C-AA52-8C46-9A91-436B3728B4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73B7E67-97D0-E04D-B393-C1C481CBBE0E}"/>
              </a:ext>
            </a:extLst>
          </p:cNvPr>
          <p:cNvSpPr>
            <a:spLocks noGrp="1"/>
          </p:cNvSpPr>
          <p:nvPr>
            <p:ph type="dt" sz="half" idx="10"/>
          </p:nvPr>
        </p:nvSpPr>
        <p:spPr/>
        <p:txBody>
          <a:bodyPr/>
          <a:lstStyle/>
          <a:p>
            <a:fld id="{A329ED48-3D56-E240-8438-A073512282ED}" type="datetimeFigureOut">
              <a:rPr lang="fr-FR" smtClean="0"/>
              <a:t>18/01/2024</a:t>
            </a:fld>
            <a:endParaRPr lang="fr-FR"/>
          </a:p>
        </p:txBody>
      </p:sp>
      <p:sp>
        <p:nvSpPr>
          <p:cNvPr id="6" name="Espace réservé du pied de page 5">
            <a:extLst>
              <a:ext uri="{FF2B5EF4-FFF2-40B4-BE49-F238E27FC236}">
                <a16:creationId xmlns:a16="http://schemas.microsoft.com/office/drawing/2014/main" id="{752D3C25-B834-F24F-80B2-E6A05C1920D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CE3E74A-1433-594F-8CD8-A16F4E3FE64D}"/>
              </a:ext>
            </a:extLst>
          </p:cNvPr>
          <p:cNvSpPr>
            <a:spLocks noGrp="1"/>
          </p:cNvSpPr>
          <p:nvPr>
            <p:ph type="sldNum" sz="quarter" idx="12"/>
          </p:nvPr>
        </p:nvSpPr>
        <p:spPr/>
        <p:txBody>
          <a:bodyPr/>
          <a:lstStyle/>
          <a:p>
            <a:fld id="{222A7F4E-4F82-604E-BC69-79ABF184366D}" type="slidenum">
              <a:rPr lang="fr-FR" smtClean="0"/>
              <a:t>‹N°›</a:t>
            </a:fld>
            <a:endParaRPr lang="fr-FR"/>
          </a:p>
        </p:txBody>
      </p:sp>
    </p:spTree>
    <p:extLst>
      <p:ext uri="{BB962C8B-B14F-4D97-AF65-F5344CB8AC3E}">
        <p14:creationId xmlns:p14="http://schemas.microsoft.com/office/powerpoint/2010/main" val="1610169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6BA1A99-498F-BA47-A0BA-5FEF45823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86DAFB52-06A2-BD43-950E-C10A48E094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C60FF54-31B6-A948-9245-63D3133492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9ED48-3D56-E240-8438-A073512282ED}" type="datetimeFigureOut">
              <a:rPr lang="fr-FR" smtClean="0"/>
              <a:t>18/01/2024</a:t>
            </a:fld>
            <a:endParaRPr lang="fr-FR"/>
          </a:p>
        </p:txBody>
      </p:sp>
      <p:sp>
        <p:nvSpPr>
          <p:cNvPr id="5" name="Espace réservé du pied de page 4">
            <a:extLst>
              <a:ext uri="{FF2B5EF4-FFF2-40B4-BE49-F238E27FC236}">
                <a16:creationId xmlns:a16="http://schemas.microsoft.com/office/drawing/2014/main" id="{DE4E157A-8BC9-E743-A075-62904A2208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FACC64C-DC2A-D74E-A3B9-B456F4FF7E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A7F4E-4F82-604E-BC69-79ABF184366D}" type="slidenum">
              <a:rPr lang="fr-FR" smtClean="0"/>
              <a:t>‹N°›</a:t>
            </a:fld>
            <a:endParaRPr lang="fr-FR"/>
          </a:p>
        </p:txBody>
      </p:sp>
    </p:spTree>
    <p:extLst>
      <p:ext uri="{BB962C8B-B14F-4D97-AF65-F5344CB8AC3E}">
        <p14:creationId xmlns:p14="http://schemas.microsoft.com/office/powerpoint/2010/main" val="3323180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957DF131-7CE3-5E4A-9C82-A5019562DDB7}"/>
              </a:ext>
            </a:extLst>
          </p:cNvPr>
          <p:cNvPicPr/>
          <p:nvPr/>
        </p:nvPicPr>
        <p:blipFill rotWithShape="1">
          <a:blip r:embed="rId3">
            <a:extLst>
              <a:ext uri="{28A0092B-C50C-407E-A947-70E740481C1C}">
                <a14:useLocalDpi xmlns:a14="http://schemas.microsoft.com/office/drawing/2010/main" val="0"/>
              </a:ext>
            </a:extLst>
          </a:blip>
          <a:srcRect t="5986" b="16383"/>
          <a:stretch/>
        </p:blipFill>
        <p:spPr bwMode="auto">
          <a:xfrm rot="16200000">
            <a:off x="624841" y="-624840"/>
            <a:ext cx="6858000" cy="8107679"/>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2AD9DCE1-32DD-2749-8B8E-34CA8A53D7F6}"/>
              </a:ext>
            </a:extLst>
          </p:cNvPr>
          <p:cNvSpPr/>
          <p:nvPr/>
        </p:nvSpPr>
        <p:spPr>
          <a:xfrm rot="16200000">
            <a:off x="5494289" y="2613392"/>
            <a:ext cx="6858000" cy="1631216"/>
          </a:xfrm>
          <a:prstGeom prst="rect">
            <a:avLst/>
          </a:prstGeom>
        </p:spPr>
        <p:txBody>
          <a:bodyPr wrap="square">
            <a:spAutoFit/>
          </a:bodyPr>
          <a:lstStyle/>
          <a:p>
            <a:pPr algn="just">
              <a:spcAft>
                <a:spcPts val="0"/>
              </a:spcAft>
            </a:pPr>
            <a:r>
              <a:rPr lang="en-US" sz="1000" dirty="0">
                <a:latin typeface="Calibri Light" panose="020F0302020204030204" pitchFamily="34" charset="0"/>
                <a:ea typeface="Calibri" panose="020F0502020204030204" pitchFamily="34" charset="0"/>
                <a:cs typeface="Calibri Light" panose="020F0302020204030204" pitchFamily="34" charset="0"/>
              </a:rPr>
              <a:t>Figure 1. Developed workflow. Plasma and serum samples, prepared through protein precipitation, underwent separation via LC preparative. The fractions obtained were then subjected to CTX concentration analysis. Fractions containing CTX concentrations exceeding 1 ng/mL were subsequently analyzed using HR-MS. The acquired spectra were processed using PEAKS software for the identification </a:t>
            </a:r>
            <a:r>
              <a:rPr lang="en-US" sz="1000" dirty="0">
                <a:solidFill>
                  <a:srgbClr val="000000"/>
                </a:solidFill>
                <a:latin typeface="Calibri Light" panose="020F0302020204030204" pitchFamily="34" charset="0"/>
                <a:ea typeface="Calibri" panose="020F0502020204030204" pitchFamily="34" charset="0"/>
                <a:cs typeface="Calibri Light" panose="020F0302020204030204" pitchFamily="34" charset="0"/>
              </a:rPr>
              <a:t>of linear peptides </a:t>
            </a:r>
            <a:r>
              <a:rPr lang="en-US" sz="1000" dirty="0">
                <a:latin typeface="Calibri Light" panose="020F0302020204030204" pitchFamily="34" charset="0"/>
                <a:ea typeface="Calibri" panose="020F0502020204030204" pitchFamily="34" charset="0"/>
                <a:cs typeface="Calibri Light" panose="020F0302020204030204" pitchFamily="34" charset="0"/>
              </a:rPr>
              <a:t>derived from type I collagen. Peptides that contained lysine residues involved in pyridinoline crosslinks were selected. These selected peptides were then employed in the construction of </a:t>
            </a:r>
            <a:r>
              <a:rPr lang="en-US" sz="1000" dirty="0" err="1">
                <a:latin typeface="Calibri Light" panose="020F0302020204030204" pitchFamily="34" charset="0"/>
                <a:ea typeface="Calibri" panose="020F0502020204030204" pitchFamily="34" charset="0"/>
                <a:cs typeface="Calibri Light" panose="020F0302020204030204" pitchFamily="34" charset="0"/>
              </a:rPr>
              <a:t>trivalently</a:t>
            </a:r>
            <a:r>
              <a:rPr lang="en-US" sz="1000" dirty="0">
                <a:latin typeface="Calibri Light" panose="020F0302020204030204" pitchFamily="34" charset="0"/>
                <a:ea typeface="Calibri" panose="020F0502020204030204" pitchFamily="34" charset="0"/>
                <a:cs typeface="Calibri Light" panose="020F0302020204030204" pitchFamily="34" charset="0"/>
              </a:rPr>
              <a:t> crosslinked model molecules. The primary purpose of these models was to comprehensively represent all potential CTX species. In parallel, plasma and serum samples were purified through affinity chromatography and likewise analyzed using HR-MS. The spectra obtained were also processed using PEAKS to identify </a:t>
            </a:r>
            <a:r>
              <a:rPr lang="en-US" sz="1000" dirty="0">
                <a:solidFill>
                  <a:srgbClr val="FF0000"/>
                </a:solidFill>
                <a:latin typeface="Calibri Light" panose="020F0302020204030204" pitchFamily="34" charset="0"/>
                <a:ea typeface="Calibri" panose="020F0502020204030204" pitchFamily="34" charset="0"/>
                <a:cs typeface="Calibri Light" panose="020F0302020204030204" pitchFamily="34" charset="0"/>
              </a:rPr>
              <a:t>linear</a:t>
            </a:r>
            <a:r>
              <a:rPr lang="en-US" sz="1000" dirty="0">
                <a:latin typeface="Calibri Light" panose="020F0302020204030204" pitchFamily="34" charset="0"/>
                <a:ea typeface="Calibri" panose="020F0502020204030204" pitchFamily="34" charset="0"/>
                <a:cs typeface="Calibri Light" panose="020F0302020204030204" pitchFamily="34" charset="0"/>
              </a:rPr>
              <a:t> peptides, which were used to construct additional </a:t>
            </a:r>
            <a:r>
              <a:rPr lang="en-US" sz="1000" dirty="0" err="1">
                <a:latin typeface="Calibri Light" panose="020F0302020204030204" pitchFamily="34" charset="0"/>
                <a:ea typeface="Calibri" panose="020F0502020204030204" pitchFamily="34" charset="0"/>
                <a:cs typeface="Calibri Light" panose="020F0302020204030204" pitchFamily="34" charset="0"/>
              </a:rPr>
              <a:t>trivalently</a:t>
            </a:r>
            <a:r>
              <a:rPr lang="en-US" sz="1000" dirty="0">
                <a:latin typeface="Calibri Light" panose="020F0302020204030204" pitchFamily="34" charset="0"/>
                <a:ea typeface="Calibri" panose="020F0502020204030204" pitchFamily="34" charset="0"/>
                <a:cs typeface="Calibri Light" panose="020F0302020204030204" pitchFamily="34" charset="0"/>
              </a:rPr>
              <a:t> crosslinked model molecules. Once all the model molecules were designed, Skyline software was employed to identify </a:t>
            </a:r>
            <a:r>
              <a:rPr lang="en-US" sz="1000" dirty="0" err="1">
                <a:latin typeface="Calibri Light" panose="020F0302020204030204" pitchFamily="34" charset="0"/>
                <a:ea typeface="Calibri" panose="020F0502020204030204" pitchFamily="34" charset="0"/>
                <a:cs typeface="Calibri Light" panose="020F0302020204030204" pitchFamily="34" charset="0"/>
              </a:rPr>
              <a:t>trivalently</a:t>
            </a:r>
            <a:r>
              <a:rPr lang="en-US" sz="1000" dirty="0">
                <a:latin typeface="Calibri Light" panose="020F0302020204030204" pitchFamily="34" charset="0"/>
                <a:ea typeface="Calibri" panose="020F0502020204030204" pitchFamily="34" charset="0"/>
                <a:cs typeface="Calibri Light" panose="020F0302020204030204" pitchFamily="34" charset="0"/>
              </a:rPr>
              <a:t> crosslinked CTX species.</a:t>
            </a:r>
            <a:endParaRPr lang="fr-BE" sz="1000" dirty="0">
              <a:latin typeface="Calibri Light" panose="020F0302020204030204" pitchFamily="34"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63863571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Words>
  <Application>Microsoft Macintosh PowerPoint</Application>
  <PresentationFormat>Grand écran</PresentationFormat>
  <Paragraphs>2</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Calibri Light</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véronique raeven</dc:creator>
  <cp:lastModifiedBy>véronique raeven</cp:lastModifiedBy>
  <cp:revision>1</cp:revision>
  <dcterms:created xsi:type="dcterms:W3CDTF">2024-01-18T09:28:16Z</dcterms:created>
  <dcterms:modified xsi:type="dcterms:W3CDTF">2024-01-18T09:29:08Z</dcterms:modified>
</cp:coreProperties>
</file>